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5" r:id="rId2"/>
  </p:sldMasterIdLst>
  <p:notesMasterIdLst>
    <p:notesMasterId r:id="rId30"/>
  </p:notesMasterIdLst>
  <p:sldIdLst>
    <p:sldId id="4710" r:id="rId3"/>
    <p:sldId id="4698" r:id="rId4"/>
    <p:sldId id="259" r:id="rId5"/>
    <p:sldId id="329" r:id="rId6"/>
    <p:sldId id="763" r:id="rId7"/>
    <p:sldId id="762" r:id="rId8"/>
    <p:sldId id="331" r:id="rId9"/>
    <p:sldId id="330" r:id="rId10"/>
    <p:sldId id="294" r:id="rId11"/>
    <p:sldId id="4701" r:id="rId12"/>
    <p:sldId id="264" r:id="rId13"/>
    <p:sldId id="333" r:id="rId14"/>
    <p:sldId id="4712" r:id="rId15"/>
    <p:sldId id="298" r:id="rId16"/>
    <p:sldId id="292" r:id="rId17"/>
    <p:sldId id="394" r:id="rId18"/>
    <p:sldId id="341" r:id="rId19"/>
    <p:sldId id="342" r:id="rId20"/>
    <p:sldId id="268" r:id="rId21"/>
    <p:sldId id="4689" r:id="rId22"/>
    <p:sldId id="369" r:id="rId23"/>
    <p:sldId id="3068" r:id="rId24"/>
    <p:sldId id="256" r:id="rId25"/>
    <p:sldId id="4715" r:id="rId26"/>
    <p:sldId id="4708" r:id="rId27"/>
    <p:sldId id="272" r:id="rId28"/>
    <p:sldId id="471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B35"/>
    <a:srgbClr val="004F9D"/>
    <a:srgbClr val="A6A6A6"/>
    <a:srgbClr val="BFBFBF"/>
    <a:srgbClr val="D1D1D1"/>
    <a:srgbClr val="D9D9D9"/>
    <a:srgbClr val="DFDFDF"/>
    <a:srgbClr val="35AB34"/>
    <a:srgbClr val="37B9C7"/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5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0C0E1D-B9B7-4892-A2F8-4E7860C4B7CD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B11E66-FB09-47C5-B3F5-7BD156FF20A0}">
      <dgm:prSet phldrT="[Texto]" custT="1"/>
      <dgm:spPr>
        <a:xfrm>
          <a:off x="676" y="31540"/>
          <a:ext cx="2638494" cy="1583096"/>
        </a:xfrm>
        <a:prstGeom prst="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sz="14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Vapor de agua</a:t>
          </a:r>
        </a:p>
        <a:p>
          <a:pPr>
            <a:buNone/>
          </a:pPr>
          <a:r>
            <a:rPr lang="es-ES" sz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Mayor</a:t>
          </a:r>
          <a:r>
            <a:rPr lang="es-ES" sz="1200" baseline="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contribuyente efecto invernadero natural</a:t>
          </a:r>
          <a:endParaRPr lang="es-ES" sz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E0BFA72-79BA-4E92-9815-6A920DC7F83F}" type="parTrans" cxnId="{EA27D0E3-C090-4AA7-9DFE-E5E54EA9EAEA}">
      <dgm:prSet/>
      <dgm:spPr/>
      <dgm:t>
        <a:bodyPr/>
        <a:lstStyle/>
        <a:p>
          <a:endParaRPr lang="es-ES"/>
        </a:p>
      </dgm:t>
    </dgm:pt>
    <dgm:pt modelId="{C8F71BF9-058B-493C-92BD-0AA7EAEB8D41}" type="sibTrans" cxnId="{EA27D0E3-C090-4AA7-9DFE-E5E54EA9EAEA}">
      <dgm:prSet/>
      <dgm:spPr/>
      <dgm:t>
        <a:bodyPr/>
        <a:lstStyle/>
        <a:p>
          <a:endParaRPr lang="es-ES"/>
        </a:p>
      </dgm:t>
    </dgm:pt>
    <dgm:pt modelId="{F0FCD4B3-E215-4E33-A351-B74C5BD3571E}">
      <dgm:prSet phldrT="[Texto]" custT="1"/>
      <dgm:spPr>
        <a:xfrm>
          <a:off x="2903696" y="30099"/>
          <a:ext cx="2638494" cy="1583096"/>
        </a:xfrm>
        <a:prstGeom prst="rect">
          <a:avLst/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sz="32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</a:t>
          </a:r>
          <a:r>
            <a:rPr lang="es-ES" sz="3200" b="1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</a:p>
        <a:p>
          <a:pPr>
            <a:buNone/>
          </a:pPr>
          <a:r>
            <a:rPr lang="es-ES" sz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Puede permanecer en la atmósfera entre 50 y 200 años</a:t>
          </a:r>
        </a:p>
      </dgm:t>
    </dgm:pt>
    <dgm:pt modelId="{7AA4856D-1A64-48CE-ABF8-150515DB3388}" type="parTrans" cxnId="{62B447B7-EFC4-424F-80AF-23FB6134922E}">
      <dgm:prSet/>
      <dgm:spPr/>
      <dgm:t>
        <a:bodyPr/>
        <a:lstStyle/>
        <a:p>
          <a:endParaRPr lang="es-ES"/>
        </a:p>
      </dgm:t>
    </dgm:pt>
    <dgm:pt modelId="{12C87BA0-A22D-4472-9641-1A320064E843}" type="sibTrans" cxnId="{62B447B7-EFC4-424F-80AF-23FB6134922E}">
      <dgm:prSet/>
      <dgm:spPr/>
      <dgm:t>
        <a:bodyPr/>
        <a:lstStyle/>
        <a:p>
          <a:endParaRPr lang="es-ES"/>
        </a:p>
      </dgm:t>
    </dgm:pt>
    <dgm:pt modelId="{6EDFEF9D-D6D9-4145-A667-E3BE67045BF5}">
      <dgm:prSet phldrT="[Texto]" custT="1"/>
      <dgm:spPr>
        <a:xfrm>
          <a:off x="676" y="1878486"/>
          <a:ext cx="2638494" cy="1583096"/>
        </a:xfrm>
        <a:prstGeom prst="rect">
          <a:avLst/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sz="2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</a:t>
          </a:r>
          <a:r>
            <a:rPr lang="es-ES" sz="2800" b="1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</a:p>
        <a:p>
          <a:pPr>
            <a:buNone/>
          </a:pPr>
          <a:r>
            <a:rPr lang="es-ES" sz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Produce 28 veces más calentamiento qu</a:t>
          </a:r>
          <a:r>
            <a:rPr lang="es-ES" sz="1200" baseline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 el CO</a:t>
          </a:r>
          <a:r>
            <a:rPr lang="es-ES" sz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s-E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2F8FBF6-A8D4-4009-825A-877B6B58BAAB}" type="parTrans" cxnId="{8032138D-B665-42F3-9985-E8BB05EBC438}">
      <dgm:prSet/>
      <dgm:spPr/>
      <dgm:t>
        <a:bodyPr/>
        <a:lstStyle/>
        <a:p>
          <a:endParaRPr lang="es-ES"/>
        </a:p>
      </dgm:t>
    </dgm:pt>
    <dgm:pt modelId="{B7907B8E-6E2B-45FE-9277-554C322EAF72}" type="sibTrans" cxnId="{8032138D-B665-42F3-9985-E8BB05EBC438}">
      <dgm:prSet/>
      <dgm:spPr/>
      <dgm:t>
        <a:bodyPr/>
        <a:lstStyle/>
        <a:p>
          <a:endParaRPr lang="es-ES"/>
        </a:p>
      </dgm:t>
    </dgm:pt>
    <dgm:pt modelId="{EFE6021C-CF7A-4822-966B-8B55FB71E8C8}">
      <dgm:prSet phldrT="[Texto]" custT="1"/>
      <dgm:spPr>
        <a:xfrm>
          <a:off x="2903020" y="1878486"/>
          <a:ext cx="2638494" cy="1583096"/>
        </a:xfrm>
        <a:prstGeom prst="rect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sz="2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</a:t>
          </a:r>
          <a:r>
            <a:rPr lang="es-ES" sz="2800" b="1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r>
            <a:rPr lang="es-ES" sz="28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</a:t>
          </a:r>
        </a:p>
        <a:p>
          <a:pPr>
            <a:buNone/>
          </a:pPr>
          <a:r>
            <a:rPr lang="es-ES" sz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265 veces más efectivo que CO</a:t>
          </a:r>
          <a:r>
            <a:rPr lang="es-ES" sz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r>
            <a:rPr lang="es-ES" sz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absorbiendo calor</a:t>
          </a:r>
        </a:p>
      </dgm:t>
    </dgm:pt>
    <dgm:pt modelId="{EA13C60D-0370-4A99-8094-4C1A2C6B97CD}" type="parTrans" cxnId="{DFFF55AD-48B7-4CC0-9188-D863BFA7E0EF}">
      <dgm:prSet/>
      <dgm:spPr/>
      <dgm:t>
        <a:bodyPr/>
        <a:lstStyle/>
        <a:p>
          <a:endParaRPr lang="es-ES"/>
        </a:p>
      </dgm:t>
    </dgm:pt>
    <dgm:pt modelId="{08296098-9E53-4D62-A3AC-D85A45264A90}" type="sibTrans" cxnId="{DFFF55AD-48B7-4CC0-9188-D863BFA7E0EF}">
      <dgm:prSet/>
      <dgm:spPr/>
      <dgm:t>
        <a:bodyPr/>
        <a:lstStyle/>
        <a:p>
          <a:endParaRPr lang="es-ES"/>
        </a:p>
      </dgm:t>
    </dgm:pt>
    <dgm:pt modelId="{382F5506-6885-451A-875B-7A6A9EE39395}" type="pres">
      <dgm:prSet presAssocID="{960C0E1D-B9B7-4892-A2F8-4E7860C4B7CD}" presName="diagram" presStyleCnt="0">
        <dgm:presLayoutVars>
          <dgm:dir/>
          <dgm:resizeHandles val="exact"/>
        </dgm:presLayoutVars>
      </dgm:prSet>
      <dgm:spPr/>
    </dgm:pt>
    <dgm:pt modelId="{C75BD842-6FA4-46D1-BB38-92A3D66F5A47}" type="pres">
      <dgm:prSet presAssocID="{80B11E66-FB09-47C5-B3F5-7BD156FF20A0}" presName="node" presStyleLbl="node1" presStyleIdx="0" presStyleCnt="4">
        <dgm:presLayoutVars>
          <dgm:bulletEnabled val="1"/>
        </dgm:presLayoutVars>
      </dgm:prSet>
      <dgm:spPr/>
    </dgm:pt>
    <dgm:pt modelId="{B4745277-A8D6-4078-B5DD-975550F61EA6}" type="pres">
      <dgm:prSet presAssocID="{C8F71BF9-058B-493C-92BD-0AA7EAEB8D41}" presName="sibTrans" presStyleCnt="0"/>
      <dgm:spPr/>
    </dgm:pt>
    <dgm:pt modelId="{0AB55697-1A19-48AA-BF20-F3212CFA7917}" type="pres">
      <dgm:prSet presAssocID="{F0FCD4B3-E215-4E33-A351-B74C5BD3571E}" presName="node" presStyleLbl="node1" presStyleIdx="1" presStyleCnt="4" custLinFactNeighborX="26" custLinFactNeighborY="-91">
        <dgm:presLayoutVars>
          <dgm:bulletEnabled val="1"/>
        </dgm:presLayoutVars>
      </dgm:prSet>
      <dgm:spPr/>
    </dgm:pt>
    <dgm:pt modelId="{13D7F259-FF6C-4DC7-A37A-B8C0E79ED4C7}" type="pres">
      <dgm:prSet presAssocID="{12C87BA0-A22D-4472-9641-1A320064E843}" presName="sibTrans" presStyleCnt="0"/>
      <dgm:spPr/>
    </dgm:pt>
    <dgm:pt modelId="{11EAFF6C-955A-48CF-AE25-A01E42BFDADF}" type="pres">
      <dgm:prSet presAssocID="{6EDFEF9D-D6D9-4145-A667-E3BE67045BF5}" presName="node" presStyleLbl="node1" presStyleIdx="2" presStyleCnt="4">
        <dgm:presLayoutVars>
          <dgm:bulletEnabled val="1"/>
        </dgm:presLayoutVars>
      </dgm:prSet>
      <dgm:spPr/>
    </dgm:pt>
    <dgm:pt modelId="{F35B792A-0106-4628-877C-F403181972FD}" type="pres">
      <dgm:prSet presAssocID="{B7907B8E-6E2B-45FE-9277-554C322EAF72}" presName="sibTrans" presStyleCnt="0"/>
      <dgm:spPr/>
    </dgm:pt>
    <dgm:pt modelId="{FB65420C-E8C9-49EC-9654-9FCF6780C754}" type="pres">
      <dgm:prSet presAssocID="{EFE6021C-CF7A-4822-966B-8B55FB71E8C8}" presName="node" presStyleLbl="node1" presStyleIdx="3" presStyleCnt="4">
        <dgm:presLayoutVars>
          <dgm:bulletEnabled val="1"/>
        </dgm:presLayoutVars>
      </dgm:prSet>
      <dgm:spPr/>
    </dgm:pt>
  </dgm:ptLst>
  <dgm:cxnLst>
    <dgm:cxn modelId="{7C6DFA39-EB6C-E140-94CC-42B131253EF0}" type="presOf" srcId="{80B11E66-FB09-47C5-B3F5-7BD156FF20A0}" destId="{C75BD842-6FA4-46D1-BB38-92A3D66F5A47}" srcOrd="0" destOrd="0" presId="urn:microsoft.com/office/officeart/2005/8/layout/default"/>
    <dgm:cxn modelId="{8032138D-B665-42F3-9985-E8BB05EBC438}" srcId="{960C0E1D-B9B7-4892-A2F8-4E7860C4B7CD}" destId="{6EDFEF9D-D6D9-4145-A667-E3BE67045BF5}" srcOrd="2" destOrd="0" parTransId="{02F8FBF6-A8D4-4009-825A-877B6B58BAAB}" sibTransId="{B7907B8E-6E2B-45FE-9277-554C322EAF72}"/>
    <dgm:cxn modelId="{DFFF55AD-48B7-4CC0-9188-D863BFA7E0EF}" srcId="{960C0E1D-B9B7-4892-A2F8-4E7860C4B7CD}" destId="{EFE6021C-CF7A-4822-966B-8B55FB71E8C8}" srcOrd="3" destOrd="0" parTransId="{EA13C60D-0370-4A99-8094-4C1A2C6B97CD}" sibTransId="{08296098-9E53-4D62-A3AC-D85A45264A90}"/>
    <dgm:cxn modelId="{0E8BC5B4-DFAA-5547-AF0E-D82D73C5264A}" type="presOf" srcId="{F0FCD4B3-E215-4E33-A351-B74C5BD3571E}" destId="{0AB55697-1A19-48AA-BF20-F3212CFA7917}" srcOrd="0" destOrd="0" presId="urn:microsoft.com/office/officeart/2005/8/layout/default"/>
    <dgm:cxn modelId="{62B447B7-EFC4-424F-80AF-23FB6134922E}" srcId="{960C0E1D-B9B7-4892-A2F8-4E7860C4B7CD}" destId="{F0FCD4B3-E215-4E33-A351-B74C5BD3571E}" srcOrd="1" destOrd="0" parTransId="{7AA4856D-1A64-48CE-ABF8-150515DB3388}" sibTransId="{12C87BA0-A22D-4472-9641-1A320064E843}"/>
    <dgm:cxn modelId="{CBF2D4C0-D144-5049-8569-241655900DD2}" type="presOf" srcId="{6EDFEF9D-D6D9-4145-A667-E3BE67045BF5}" destId="{11EAFF6C-955A-48CF-AE25-A01E42BFDADF}" srcOrd="0" destOrd="0" presId="urn:microsoft.com/office/officeart/2005/8/layout/default"/>
    <dgm:cxn modelId="{525388C1-160B-B540-BA6B-0444BF8BC0B4}" type="presOf" srcId="{960C0E1D-B9B7-4892-A2F8-4E7860C4B7CD}" destId="{382F5506-6885-451A-875B-7A6A9EE39395}" srcOrd="0" destOrd="0" presId="urn:microsoft.com/office/officeart/2005/8/layout/default"/>
    <dgm:cxn modelId="{EF8374D7-67B0-C345-BBF9-F05595167461}" type="presOf" srcId="{EFE6021C-CF7A-4822-966B-8B55FB71E8C8}" destId="{FB65420C-E8C9-49EC-9654-9FCF6780C754}" srcOrd="0" destOrd="0" presId="urn:microsoft.com/office/officeart/2005/8/layout/default"/>
    <dgm:cxn modelId="{EA27D0E3-C090-4AA7-9DFE-E5E54EA9EAEA}" srcId="{960C0E1D-B9B7-4892-A2F8-4E7860C4B7CD}" destId="{80B11E66-FB09-47C5-B3F5-7BD156FF20A0}" srcOrd="0" destOrd="0" parTransId="{5E0BFA72-79BA-4E92-9815-6A920DC7F83F}" sibTransId="{C8F71BF9-058B-493C-92BD-0AA7EAEB8D41}"/>
    <dgm:cxn modelId="{CF867685-9682-074F-8C46-808414ED43E5}" type="presParOf" srcId="{382F5506-6885-451A-875B-7A6A9EE39395}" destId="{C75BD842-6FA4-46D1-BB38-92A3D66F5A47}" srcOrd="0" destOrd="0" presId="urn:microsoft.com/office/officeart/2005/8/layout/default"/>
    <dgm:cxn modelId="{E902224B-5190-6F4B-911C-FFB90EA80AEA}" type="presParOf" srcId="{382F5506-6885-451A-875B-7A6A9EE39395}" destId="{B4745277-A8D6-4078-B5DD-975550F61EA6}" srcOrd="1" destOrd="0" presId="urn:microsoft.com/office/officeart/2005/8/layout/default"/>
    <dgm:cxn modelId="{1006D80F-3914-EF46-A566-222E4F20A591}" type="presParOf" srcId="{382F5506-6885-451A-875B-7A6A9EE39395}" destId="{0AB55697-1A19-48AA-BF20-F3212CFA7917}" srcOrd="2" destOrd="0" presId="urn:microsoft.com/office/officeart/2005/8/layout/default"/>
    <dgm:cxn modelId="{A140EC90-68DD-0243-9181-1BA7132C7972}" type="presParOf" srcId="{382F5506-6885-451A-875B-7A6A9EE39395}" destId="{13D7F259-FF6C-4DC7-A37A-B8C0E79ED4C7}" srcOrd="3" destOrd="0" presId="urn:microsoft.com/office/officeart/2005/8/layout/default"/>
    <dgm:cxn modelId="{ABF72931-7F62-314A-A047-682AB7D2211E}" type="presParOf" srcId="{382F5506-6885-451A-875B-7A6A9EE39395}" destId="{11EAFF6C-955A-48CF-AE25-A01E42BFDADF}" srcOrd="4" destOrd="0" presId="urn:microsoft.com/office/officeart/2005/8/layout/default"/>
    <dgm:cxn modelId="{868EA8C8-BC99-FF43-9BE1-4F719E193C9D}" type="presParOf" srcId="{382F5506-6885-451A-875B-7A6A9EE39395}" destId="{F35B792A-0106-4628-877C-F403181972FD}" srcOrd="5" destOrd="0" presId="urn:microsoft.com/office/officeart/2005/8/layout/default"/>
    <dgm:cxn modelId="{83E3592C-7CC4-9247-8203-4166DEA3C5ED}" type="presParOf" srcId="{382F5506-6885-451A-875B-7A6A9EE39395}" destId="{FB65420C-E8C9-49EC-9654-9FCF6780C75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BD842-6FA4-46D1-BB38-92A3D66F5A47}">
      <dsp:nvSpPr>
        <dsp:cNvPr id="0" name=""/>
        <dsp:cNvSpPr/>
      </dsp:nvSpPr>
      <dsp:spPr>
        <a:xfrm>
          <a:off x="676" y="31540"/>
          <a:ext cx="2638494" cy="1583096"/>
        </a:xfrm>
        <a:prstGeom prst="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Vapor de agua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Mayor</a:t>
          </a:r>
          <a:r>
            <a:rPr lang="es-ES" sz="1200" kern="1200" baseline="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contribuyente efecto invernadero natural</a:t>
          </a:r>
          <a:endParaRPr lang="es-ES" sz="12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676" y="31540"/>
        <a:ext cx="2638494" cy="1583096"/>
      </dsp:txXfrm>
    </dsp:sp>
    <dsp:sp modelId="{0AB55697-1A19-48AA-BF20-F3212CFA7917}">
      <dsp:nvSpPr>
        <dsp:cNvPr id="0" name=""/>
        <dsp:cNvSpPr/>
      </dsp:nvSpPr>
      <dsp:spPr>
        <a:xfrm>
          <a:off x="2903696" y="30099"/>
          <a:ext cx="2638494" cy="1583096"/>
        </a:xfrm>
        <a:prstGeom prst="rect">
          <a:avLst/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</a:t>
          </a:r>
          <a:r>
            <a:rPr lang="es-ES" sz="3200" b="1" kern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Puede permanecer en la atmósfera entre 50 y 200 años</a:t>
          </a:r>
        </a:p>
      </dsp:txBody>
      <dsp:txXfrm>
        <a:off x="2903696" y="30099"/>
        <a:ext cx="2638494" cy="1583096"/>
      </dsp:txXfrm>
    </dsp:sp>
    <dsp:sp modelId="{11EAFF6C-955A-48CF-AE25-A01E42BFDADF}">
      <dsp:nvSpPr>
        <dsp:cNvPr id="0" name=""/>
        <dsp:cNvSpPr/>
      </dsp:nvSpPr>
      <dsp:spPr>
        <a:xfrm>
          <a:off x="676" y="1878486"/>
          <a:ext cx="2638494" cy="1583096"/>
        </a:xfrm>
        <a:prstGeom prst="rect">
          <a:avLst/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</a:t>
          </a:r>
          <a:r>
            <a:rPr lang="es-ES" sz="2800" b="1" kern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Produce 28 veces más calentamiento qu</a:t>
          </a:r>
          <a:r>
            <a:rPr lang="es-ES" sz="1200" kern="1200" baseline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 el CO</a:t>
          </a:r>
          <a:r>
            <a:rPr lang="es-ES" sz="1200" kern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s-E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6" y="1878486"/>
        <a:ext cx="2638494" cy="1583096"/>
      </dsp:txXfrm>
    </dsp:sp>
    <dsp:sp modelId="{FB65420C-E8C9-49EC-9654-9FCF6780C754}">
      <dsp:nvSpPr>
        <dsp:cNvPr id="0" name=""/>
        <dsp:cNvSpPr/>
      </dsp:nvSpPr>
      <dsp:spPr>
        <a:xfrm>
          <a:off x="2903020" y="1878486"/>
          <a:ext cx="2638494" cy="1583096"/>
        </a:xfrm>
        <a:prstGeom prst="rect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</a:t>
          </a:r>
          <a:r>
            <a:rPr lang="es-ES" sz="2800" b="1" kern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r>
            <a:rPr lang="es-ES" sz="28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265 veces más efectivo que CO</a:t>
          </a:r>
          <a:r>
            <a:rPr lang="es-ES" sz="1200" kern="1200" baseline="-25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absorbiendo calor</a:t>
          </a:r>
        </a:p>
      </dsp:txBody>
      <dsp:txXfrm>
        <a:off x="2903020" y="1878486"/>
        <a:ext cx="2638494" cy="1583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F21AD-3D54-B54E-B2F0-B3BBD5060DA9}" type="datetimeFigureOut">
              <a:rPr lang="es-CL" smtClean="0"/>
              <a:t>25-04-25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9C9FD-E2CC-7048-AC83-D66686541F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5271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1f6674f5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368425" y="904875"/>
            <a:ext cx="8043863" cy="45259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1f1f6674f5e_0_6:notes"/>
          <p:cNvSpPr txBox="1">
            <a:spLocks noGrp="1"/>
          </p:cNvSpPr>
          <p:nvPr>
            <p:ph type="body" idx="1"/>
          </p:nvPr>
        </p:nvSpPr>
        <p:spPr>
          <a:xfrm>
            <a:off x="530781" y="5732886"/>
            <a:ext cx="4246200" cy="54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2" name="Google Shape;122;g1f1f6674f5e_0_6:notes"/>
          <p:cNvSpPr txBox="1">
            <a:spLocks noGrp="1"/>
          </p:cNvSpPr>
          <p:nvPr>
            <p:ph type="sldNum" idx="12"/>
          </p:nvPr>
        </p:nvSpPr>
        <p:spPr>
          <a:xfrm>
            <a:off x="3006529" y="11463677"/>
            <a:ext cx="23001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1f6674f5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368425" y="904875"/>
            <a:ext cx="8043863" cy="45259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1f1f6674f5e_0_26:notes"/>
          <p:cNvSpPr txBox="1">
            <a:spLocks noGrp="1"/>
          </p:cNvSpPr>
          <p:nvPr>
            <p:ph type="body" idx="1"/>
          </p:nvPr>
        </p:nvSpPr>
        <p:spPr>
          <a:xfrm>
            <a:off x="530781" y="5732886"/>
            <a:ext cx="4246200" cy="54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44" name="Google Shape;144;g1f1f6674f5e_0_26:notes"/>
          <p:cNvSpPr txBox="1">
            <a:spLocks noGrp="1"/>
          </p:cNvSpPr>
          <p:nvPr>
            <p:ph type="sldNum" idx="12"/>
          </p:nvPr>
        </p:nvSpPr>
        <p:spPr>
          <a:xfrm>
            <a:off x="3006529" y="11463677"/>
            <a:ext cx="23001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6605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801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204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831964f84_0_823:notes"/>
          <p:cNvSpPr txBox="1">
            <a:spLocks noGrp="1"/>
          </p:cNvSpPr>
          <p:nvPr>
            <p:ph type="body" idx="1"/>
          </p:nvPr>
        </p:nvSpPr>
        <p:spPr>
          <a:xfrm>
            <a:off x="708025" y="4298950"/>
            <a:ext cx="5661025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g10831964f84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22288" y="679450"/>
            <a:ext cx="6032500" cy="3394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6922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076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598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1f20134a2f4_0_13:notes"/>
          <p:cNvSpPr txBox="1">
            <a:spLocks noGrp="1"/>
          </p:cNvSpPr>
          <p:nvPr>
            <p:ph type="body" idx="1"/>
          </p:nvPr>
        </p:nvSpPr>
        <p:spPr>
          <a:xfrm>
            <a:off x="708025" y="4298950"/>
            <a:ext cx="5661000" cy="40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8" name="Google Shape;698;g1f20134a2f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22288" y="679450"/>
            <a:ext cx="6032500" cy="3394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2776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15AC97-2227-FE90-A24A-2CB26BA979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8ED339-DA92-2749-B924-C15E2174A4DE}" type="slidenum">
              <a:rPr lang="es-ES" altLang="es-CL"/>
              <a:pPr/>
              <a:t>20</a:t>
            </a:fld>
            <a:endParaRPr lang="es-ES" altLang="es-CL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CD5F10E5-0DBE-7EB1-DAC9-EF2417605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763" y="153988"/>
            <a:ext cx="7015163" cy="3946525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A776180-3F94-828D-D4A9-2B55B764A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575" y="4254500"/>
            <a:ext cx="6686550" cy="195263"/>
          </a:xfrm>
          <a:ln/>
        </p:spPr>
        <p:txBody>
          <a:bodyPr lIns="92479" tIns="46241" rIns="92479" bIns="46241">
            <a:spAutoFit/>
          </a:bodyPr>
          <a:lstStyle/>
          <a:p>
            <a:pPr algn="just">
              <a:lnSpc>
                <a:spcPct val="170000"/>
              </a:lnSpc>
              <a:spcBef>
                <a:spcPct val="0"/>
              </a:spcBef>
            </a:pPr>
            <a:endParaRPr lang="es-ES_tradnl" altLang="es-CL" sz="400">
              <a:latin typeface="Trebuchet MS" panose="020B070302020209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0" name="Google Shape;9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058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userDrawn="1">
  <p:cSld name="Título y objeto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Char char="•"/>
              <a:defRPr sz="28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Calibri"/>
              <a:buChar char="–"/>
              <a:defRPr sz="2400" b="0" i="0" u="none" strike="noStrike" cap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97BF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7F97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99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9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9"/>
          <p:cNvSpPr txBox="1">
            <a:spLocks noGrp="1"/>
          </p:cNvSpPr>
          <p:nvPr>
            <p:ph type="sldNum" idx="12"/>
          </p:nvPr>
        </p:nvSpPr>
        <p:spPr>
          <a:xfrm>
            <a:off x="9108017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881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755832-6A05-F218-C88F-2C2F939ABB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7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3BCF72-A0A3-1F4D-206B-E987D5B73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6155926"/>
            <a:ext cx="12192001" cy="71194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E32043-F4FB-5985-6A4B-DAFADF2151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9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, texto y gráfico" type="txAndChart">
  <p:cSld name="Título, texto y gráfic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33"/>
          <p:cNvSpPr>
            <a:spLocks noGrp="1"/>
          </p:cNvSpPr>
          <p:nvPr>
            <p:ph type="chart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30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0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0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0"/>
          <p:cNvSpPr txBox="1">
            <a:spLocks noGrp="1"/>
          </p:cNvSpPr>
          <p:nvPr>
            <p:ph type="sldNum" idx="12"/>
          </p:nvPr>
        </p:nvSpPr>
        <p:spPr>
          <a:xfrm>
            <a:off x="9108017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753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ítulo y objetos">
  <p:cSld name="1_Título y objeto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48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100"/>
          </a:xfrm>
          <a:prstGeom prst="rect">
            <a:avLst/>
          </a:prstGeom>
        </p:spPr>
        <p:txBody>
          <a:bodyPr/>
          <a:lstStyle/>
          <a:p>
            <a:fld id="{D44A94A0-31B9-7244-8E42-B16CDFEF125F}" type="datetime1">
              <a:rPr lang="es-MX" smtClean="0"/>
              <a:t>25/04/25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10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08017" y="6245225"/>
            <a:ext cx="2844800" cy="476100"/>
          </a:xfrm>
          <a:prstGeom prst="rect">
            <a:avLst/>
          </a:prstGeom>
        </p:spPr>
        <p:txBody>
          <a:bodyPr/>
          <a:lstStyle/>
          <a:p>
            <a:fld id="{66A9248C-4713-B645-8700-B891686742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134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Un objeto">
  <p:cSld name="54_Un objet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24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2_Título y objeto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9"/>
          <p:cNvSpPr txBox="1">
            <a:spLocks noGrp="1"/>
          </p:cNvSpPr>
          <p:nvPr>
            <p:ph type="title"/>
          </p:nvPr>
        </p:nvSpPr>
        <p:spPr>
          <a:xfrm>
            <a:off x="431800" y="404825"/>
            <a:ext cx="94984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9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Char char="•"/>
              <a:defRPr sz="28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Calibri"/>
              <a:buChar char="–"/>
              <a:defRPr sz="2400" b="0" i="0" u="none" strike="noStrike" cap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97BF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7F97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99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9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9"/>
          <p:cNvSpPr txBox="1">
            <a:spLocks noGrp="1"/>
          </p:cNvSpPr>
          <p:nvPr>
            <p:ph type="sldNum" idx="12"/>
          </p:nvPr>
        </p:nvSpPr>
        <p:spPr>
          <a:xfrm>
            <a:off x="9108017" y="6245225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967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402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AAD99-BA6D-32E0-4F80-F1DB12682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3C0399-A510-85CE-8F94-EE5C28C013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7BA00E-E6F7-3BC0-3FED-6662D01C3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4884-2067-4C52-AD00-354C22FC1ACD}" type="datetimeFigureOut">
              <a:rPr lang="en-US" smtClean="0"/>
              <a:t>4/25/25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3330D-F9C1-0614-AB37-321F96A6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23561F-4A3A-8063-DED5-AD3FA76E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6ADE6-2EA4-41F0-9889-03D4DFC7476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23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2E4047-7223-CC9C-CA7A-463ECBA2171F}"/>
              </a:ext>
            </a:extLst>
          </p:cNvPr>
          <p:cNvSpPr/>
          <p:nvPr userDrawn="1"/>
        </p:nvSpPr>
        <p:spPr>
          <a:xfrm>
            <a:off x="0" y="-1"/>
            <a:ext cx="12192000" cy="856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38513E-EE19-963A-9641-1429A37D0D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54613"/>
            <a:ext cx="12216778" cy="29523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D9D2B2C-44FC-F916-D121-D2642DA3FF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97139" y="301806"/>
            <a:ext cx="2222500" cy="1651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E47276-2610-76EB-7AA0-AE69C13466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81289" y="5768794"/>
            <a:ext cx="18542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02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755832-6A05-F218-C88F-2C2F939ABB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40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3BCF72-A0A3-1F4D-206B-E987D5B73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6155926"/>
            <a:ext cx="12192001" cy="71194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E32043-F4FB-5985-6A4B-DAFADF2151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7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A8E052-EE1B-6B5D-25EE-C5506203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518FEA4-E9CA-71C5-111A-302E3E7D9A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922" r="11922"/>
          <a:stretch/>
        </p:blipFill>
        <p:spPr>
          <a:xfrm>
            <a:off x="-1" y="1494567"/>
            <a:ext cx="12192001" cy="38688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E3DA54B-E910-DD91-9B53-301D8C6590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46370" y="2665480"/>
            <a:ext cx="2499258" cy="185976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2D3C46-7F45-E2F1-5BFC-FF39AE727B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45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2371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93" r:id="rId2"/>
    <p:sldLayoutId id="2147483694" r:id="rId3"/>
    <p:sldLayoutId id="2147483684" r:id="rId4"/>
    <p:sldLayoutId id="2147483686" r:id="rId5"/>
    <p:sldLayoutId id="2147483687" r:id="rId6"/>
    <p:sldLayoutId id="2147483688" r:id="rId7"/>
    <p:sldLayoutId id="2147483689" r:id="rId8"/>
    <p:sldLayoutId id="2147483691" r:id="rId9"/>
    <p:sldLayoutId id="2147483692" r:id="rId10"/>
    <p:sldLayoutId id="214748370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CFD96F-3BDC-9ACF-8675-D285126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A16238-511C-703B-483A-652DFB29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C617B6-55AF-BA60-B03E-722094272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852C-7E36-4243-A459-6D20F91C3222}" type="datetimeFigureOut">
              <a:rPr lang="es-CL" smtClean="0"/>
              <a:t>25-04-25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48F77-745F-C35C-2C1D-51F96920A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C756D-D24A-BBB3-A2E4-7BF039A6F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52C7-4403-AC44-837C-19661F0ECD4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35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3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crehcr.com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090192A-CD54-26D0-8017-23FCF8C12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0" r="17449" b="13277"/>
          <a:stretch/>
        </p:blipFill>
        <p:spPr>
          <a:xfrm>
            <a:off x="0" y="2157665"/>
            <a:ext cx="5338635" cy="21654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B48E25-B654-D9BA-F724-50203ABCA3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-1000" r="15747" b="776"/>
          <a:stretch/>
        </p:blipFill>
        <p:spPr>
          <a:xfrm>
            <a:off x="4346917" y="2135219"/>
            <a:ext cx="4529798" cy="21878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88D3EC-C23A-B4EB-6136-FBDD73DAC2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5"/>
          <a:stretch/>
        </p:blipFill>
        <p:spPr>
          <a:xfrm>
            <a:off x="8876714" y="2157664"/>
            <a:ext cx="3315285" cy="216544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9E28A-B23C-7C6F-0E72-EAC1FA2EFD26}"/>
              </a:ext>
            </a:extLst>
          </p:cNvPr>
          <p:cNvSpPr txBox="1"/>
          <p:nvPr/>
        </p:nvSpPr>
        <p:spPr>
          <a:xfrm>
            <a:off x="997528" y="4428911"/>
            <a:ext cx="1057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35AB3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Economía Circular y Mitigación de GEI</a:t>
            </a:r>
            <a:endParaRPr lang="en-US" sz="2800" dirty="0">
              <a:solidFill>
                <a:srgbClr val="35AB3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63B956-7128-9B71-998D-36C9FCA76608}"/>
              </a:ext>
            </a:extLst>
          </p:cNvPr>
          <p:cNvSpPr txBox="1"/>
          <p:nvPr/>
        </p:nvSpPr>
        <p:spPr>
          <a:xfrm>
            <a:off x="997528" y="5536907"/>
            <a:ext cx="1008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Elba Vivanco Tarifeño</a:t>
            </a:r>
          </a:p>
          <a:p>
            <a:pPr algn="ctr"/>
            <a:r>
              <a:rPr lang="es-ES" b="1" dirty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Vicepresidenta Técnica AIDIS</a:t>
            </a:r>
            <a:endParaRPr lang="en-US" b="1" dirty="0">
              <a:solidFill>
                <a:srgbClr val="004F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6689836-8F43-616B-0412-5600CC7C3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17B0FE3-A32B-3EC0-C23F-378B5F31D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48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5793BDE-5DD0-FADC-7694-267C87A82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8" name="Google Shape;128;g1f1f6674f5e_0_6"/>
          <p:cNvSpPr txBox="1"/>
          <p:nvPr/>
        </p:nvSpPr>
        <p:spPr>
          <a:xfrm>
            <a:off x="1758184" y="4645607"/>
            <a:ext cx="2662875" cy="1789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45700" rIns="34275" bIns="45700" anchor="t" anchorCtr="0">
            <a:noAutofit/>
          </a:bodyPr>
          <a:lstStyle/>
          <a:p>
            <a:pPr marL="338137" indent="-338137" algn="just">
              <a:lnSpc>
                <a:spcPct val="90000"/>
              </a:lnSpc>
              <a:buClr>
                <a:schemeClr val="lt1"/>
              </a:buClr>
              <a:buSzPts val="2200"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129" name="Google Shape;129;g1f1f6674f5e_0_6"/>
          <p:cNvSpPr txBox="1"/>
          <p:nvPr/>
        </p:nvSpPr>
        <p:spPr>
          <a:xfrm>
            <a:off x="4278741" y="4148010"/>
            <a:ext cx="7831979" cy="287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45700" rIns="34275" bIns="45700" anchor="t" anchorCtr="0">
            <a:spAutoFit/>
          </a:bodyPr>
          <a:lstStyle/>
          <a:p>
            <a:pPr marL="257175" indent="-171450" algn="just">
              <a:lnSpc>
                <a:spcPct val="90000"/>
              </a:lnSpc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</a:rPr>
              <a:t>Tecnologías bajas en carbono</a:t>
            </a:r>
            <a:endParaRPr lang="es-CL" sz="1600" dirty="0">
              <a:solidFill>
                <a:schemeClr val="bg1"/>
              </a:solidFill>
            </a:endParaRP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Hacer frente al aumento de la densidad de población</a:t>
            </a:r>
            <a:endParaRPr sz="1600" dirty="0">
              <a:solidFill>
                <a:schemeClr val="bg1"/>
              </a:solidFill>
            </a:endParaRP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Disponer de agua suficiente en cantidad y calidad</a:t>
            </a:r>
            <a:endParaRPr sz="20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Minimizar los impactos ambientales en todos los procesos.</a:t>
            </a:r>
            <a:endParaRPr sz="2000" b="1" dirty="0">
              <a:solidFill>
                <a:schemeClr val="bg1"/>
              </a:solidFill>
            </a:endParaRP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</a:rPr>
              <a:t>Adopción de economía circular</a:t>
            </a: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Mitigar GEI y adaptarnos al Cambio climático</a:t>
            </a:r>
          </a:p>
          <a:p>
            <a:pPr marL="257175" indent="-171450" algn="just">
              <a:lnSpc>
                <a:spcPct val="90000"/>
              </a:lnSpc>
              <a:spcBef>
                <a:spcPts val="1050"/>
              </a:spcBef>
              <a:buClr>
                <a:schemeClr val="lt1"/>
              </a:buClr>
              <a:buSzPts val="1800"/>
              <a:buFont typeface="Noto Sans Symbols"/>
              <a:buChar char="▪"/>
            </a:pP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A45C571-A486-2C7A-18A8-5C0C0025A447}"/>
              </a:ext>
            </a:extLst>
          </p:cNvPr>
          <p:cNvSpPr txBox="1"/>
          <p:nvPr/>
        </p:nvSpPr>
        <p:spPr>
          <a:xfrm>
            <a:off x="1196009" y="802975"/>
            <a:ext cx="1050831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CL" sz="2800" b="1" dirty="0">
                <a:solidFill>
                  <a:srgbClr val="334272"/>
                </a:solidFill>
                <a:ea typeface="Arial"/>
                <a:cs typeface="Arial"/>
                <a:sym typeface="Arial"/>
              </a:rPr>
              <a:t>Como ingenieros ambientales y profesionales del sector sanitario nuestro rol es diseñar procesos sostenibles 100%.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30CD51-AE19-7393-DBFF-61C312102F3E}"/>
              </a:ext>
            </a:extLst>
          </p:cNvPr>
          <p:cNvSpPr txBox="1"/>
          <p:nvPr/>
        </p:nvSpPr>
        <p:spPr>
          <a:xfrm>
            <a:off x="1196009" y="4793816"/>
            <a:ext cx="2520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L" b="1" dirty="0">
                <a:solidFill>
                  <a:schemeClr val="bg1"/>
                </a:solidFill>
              </a:rPr>
              <a:t>Desafíos y soluciones tecnológicas para el sector ambiental</a:t>
            </a:r>
          </a:p>
          <a:p>
            <a:pPr algn="r"/>
            <a:endParaRPr lang="es-CL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972B5E-1D8D-A607-B74D-7F6683A9E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272262"/>
          </a:xfrm>
          <a:prstGeom prst="rect">
            <a:avLst/>
          </a:prstGeom>
        </p:spPr>
      </p:pic>
      <p:pic>
        <p:nvPicPr>
          <p:cNvPr id="146" name="Google Shape;146;g1f1f6674f5e_0_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0993" y="161924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1f1f6674f5e_0_26"/>
          <p:cNvSpPr/>
          <p:nvPr/>
        </p:nvSpPr>
        <p:spPr>
          <a:xfrm>
            <a:off x="813382" y="161924"/>
            <a:ext cx="9958230" cy="1471200"/>
          </a:xfrm>
          <a:prstGeom prst="rect">
            <a:avLst/>
          </a:prstGeom>
          <a:solidFill>
            <a:srgbClr val="D1D1D1">
              <a:alpha val="7490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CL" sz="32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Existen muchas formas de cambiar el destino de nuestra región y de nuestro planeta en el marco de la ingeniería Sanitaria y Ambiental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150" name="Google Shape;150;g1f1f6674f5e_0_26"/>
          <p:cNvSpPr txBox="1"/>
          <p:nvPr/>
        </p:nvSpPr>
        <p:spPr>
          <a:xfrm>
            <a:off x="813382" y="1795048"/>
            <a:ext cx="5777918" cy="1957802"/>
          </a:xfrm>
          <a:prstGeom prst="rect">
            <a:avLst/>
          </a:prstGeom>
          <a:solidFill>
            <a:schemeClr val="bg1">
              <a:alpha val="58824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Compromisos entre países </a:t>
            </a:r>
            <a:endParaRPr sz="2000" dirty="0"/>
          </a:p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Legislaciones y normativas </a:t>
            </a:r>
            <a:endParaRPr sz="2000" dirty="0"/>
          </a:p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Inversiones e infraestructura </a:t>
            </a:r>
            <a:endParaRPr sz="2000" dirty="0"/>
          </a:p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Programas (públicos y privados)</a:t>
            </a:r>
            <a:endParaRPr sz="2000" dirty="0"/>
          </a:p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Acciones empresariales de gran impacto</a:t>
            </a:r>
            <a:endParaRPr sz="2000" dirty="0"/>
          </a:p>
          <a:p>
            <a:pPr marL="171450" indent="-171450"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s-CL" sz="2000" b="1" dirty="0">
                <a:solidFill>
                  <a:srgbClr val="F39200"/>
                </a:solidFill>
                <a:latin typeface="Arial"/>
                <a:ea typeface="Arial"/>
                <a:cs typeface="Arial"/>
                <a:sym typeface="Arial"/>
              </a:rPr>
              <a:t>Pequeñas acciones comunidades y pymes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FB8DB3E-46AE-FCD1-B130-7AE471F1D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01" y="484387"/>
            <a:ext cx="9144000" cy="51435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9ADC8C-7DB0-DF72-A9EF-55F080F0BCC9}"/>
              </a:ext>
            </a:extLst>
          </p:cNvPr>
          <p:cNvSpPr txBox="1"/>
          <p:nvPr/>
        </p:nvSpPr>
        <p:spPr>
          <a:xfrm>
            <a:off x="6246920" y="1480081"/>
            <a:ext cx="54116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C000"/>
                </a:solidFill>
              </a:rPr>
              <a:t>PROCESOS </a:t>
            </a:r>
            <a:r>
              <a:rPr lang="es-ES" b="1" u="sng" dirty="0">
                <a:solidFill>
                  <a:srgbClr val="FFC000"/>
                </a:solidFill>
              </a:rPr>
              <a:t>SOSTENIBLES</a:t>
            </a:r>
            <a:r>
              <a:rPr lang="es-ES" b="1" dirty="0">
                <a:solidFill>
                  <a:srgbClr val="FFC000"/>
                </a:solidFill>
              </a:rPr>
              <a:t>:</a:t>
            </a:r>
          </a:p>
          <a:p>
            <a:pPr marL="171450" indent="-171450">
              <a:buFont typeface="Wingdings" pitchFamily="2" charset="2"/>
              <a:buChar char="§"/>
            </a:pPr>
            <a:endParaRPr lang="es-ES" b="1" dirty="0">
              <a:solidFill>
                <a:srgbClr val="00206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</a:rPr>
              <a:t>0 Consumo energético externo: hacia la </a:t>
            </a:r>
            <a:r>
              <a:rPr lang="es-ES" b="1" u="sng" dirty="0">
                <a:solidFill>
                  <a:srgbClr val="002060"/>
                </a:solidFill>
              </a:rPr>
              <a:t>autonomía energética</a:t>
            </a:r>
          </a:p>
          <a:p>
            <a:pPr marL="171450" indent="-171450">
              <a:buFont typeface="Wingdings" pitchFamily="2" charset="2"/>
              <a:buChar char="§"/>
            </a:pPr>
            <a:endParaRPr lang="es-ES" dirty="0">
              <a:solidFill>
                <a:srgbClr val="00206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>
                <a:solidFill>
                  <a:srgbClr val="FFC000"/>
                </a:solidFill>
              </a:rPr>
              <a:t>0 Residuos generados: hacia la </a:t>
            </a:r>
            <a:r>
              <a:rPr lang="es-ES" b="1" u="sng" dirty="0">
                <a:solidFill>
                  <a:srgbClr val="FFC000"/>
                </a:solidFill>
              </a:rPr>
              <a:t>generación de Recursos</a:t>
            </a:r>
          </a:p>
          <a:p>
            <a:pPr marL="171450" indent="-171450">
              <a:buFont typeface="Wingdings" pitchFamily="2" charset="2"/>
              <a:buChar char="§"/>
            </a:pPr>
            <a:endParaRPr lang="es-ES" dirty="0">
              <a:solidFill>
                <a:srgbClr val="00206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</a:rPr>
              <a:t>0 Impactos Ambientales: hacia la </a:t>
            </a:r>
            <a:r>
              <a:rPr lang="es-ES" b="1" u="sng" dirty="0">
                <a:solidFill>
                  <a:srgbClr val="002060"/>
                </a:solidFill>
              </a:rPr>
              <a:t>integración total en el entorno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b="1" u="sng" dirty="0">
              <a:solidFill>
                <a:srgbClr val="00206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>
                <a:solidFill>
                  <a:srgbClr val="FFC000"/>
                </a:solidFill>
              </a:rPr>
              <a:t>Desarrollo del </a:t>
            </a:r>
            <a:r>
              <a:rPr lang="es-ES" b="1" u="sng" dirty="0">
                <a:solidFill>
                  <a:srgbClr val="FFC000"/>
                </a:solidFill>
              </a:rPr>
              <a:t>Valor Compartido</a:t>
            </a:r>
            <a:r>
              <a:rPr lang="es-ES" dirty="0">
                <a:solidFill>
                  <a:srgbClr val="FFC000"/>
                </a:solidFill>
              </a:rPr>
              <a:t> con las Comunidades de Vecinos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>
              <a:solidFill>
                <a:srgbClr val="00206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>
                <a:solidFill>
                  <a:srgbClr val="002060"/>
                </a:solidFill>
              </a:rPr>
              <a:t>Protección de la </a:t>
            </a:r>
            <a:r>
              <a:rPr lang="es-ES" b="1" u="sng" dirty="0">
                <a:solidFill>
                  <a:srgbClr val="002060"/>
                </a:solidFill>
              </a:rPr>
              <a:t>Biodiversidad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solidFill>
                <a:sysClr val="windowText" lastClr="00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616DED3-D0CC-A36F-E4E2-F7749287DD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700"/>
          <a:stretch/>
        </p:blipFill>
        <p:spPr>
          <a:xfrm>
            <a:off x="0" y="-31738"/>
            <a:ext cx="5657850" cy="688973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0F806DE-2DEF-1477-224F-C1552A4F0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7BEF95E-4CAC-4417-5997-F0F7D5500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0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D23821-FFAB-F3A2-1658-EBA9DDDC8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284"/>
            <a:ext cx="12192000" cy="6945284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33450" y="1808823"/>
            <a:ext cx="10896600" cy="4401205"/>
          </a:xfrm>
          <a:prstGeom prst="rect">
            <a:avLst/>
          </a:prstGeom>
          <a:solidFill>
            <a:srgbClr val="A6A6A6">
              <a:alpha val="54902"/>
            </a:srgbClr>
          </a:solidFill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q"/>
            </a:pPr>
            <a:r>
              <a:rPr lang="es-CL" sz="2800" dirty="0">
                <a:solidFill>
                  <a:schemeClr val="bg1"/>
                </a:solidFill>
              </a:rPr>
              <a:t>Mejorar los resultados económicos al tiempo que se reduce el uso de los recursos</a:t>
            </a:r>
          </a:p>
          <a:p>
            <a:pPr marL="257175" indent="-257175" algn="just">
              <a:buFont typeface="Wingdings" pitchFamily="2" charset="2"/>
              <a:buChar char="q"/>
            </a:pPr>
            <a:endParaRPr lang="es-CL" sz="2800" dirty="0">
              <a:solidFill>
                <a:schemeClr val="bg1"/>
              </a:solidFill>
            </a:endParaRPr>
          </a:p>
          <a:p>
            <a:pPr marL="257175" indent="-257175" algn="just">
              <a:buFont typeface="Wingdings" pitchFamily="2" charset="2"/>
              <a:buChar char="q"/>
            </a:pPr>
            <a:r>
              <a:rPr lang="es-CL" sz="2800" dirty="0">
                <a:solidFill>
                  <a:schemeClr val="bg1"/>
                </a:solidFill>
              </a:rPr>
              <a:t>Identificar y crear nuevas oportunidades de crecimiento económico e impulsar la innovación y la competitividad</a:t>
            </a:r>
          </a:p>
          <a:p>
            <a:pPr marL="257175" indent="-257175" algn="just">
              <a:buFont typeface="Wingdings" pitchFamily="2" charset="2"/>
              <a:buChar char="q"/>
            </a:pPr>
            <a:endParaRPr lang="es-CL" sz="2800" dirty="0">
              <a:solidFill>
                <a:schemeClr val="bg1"/>
              </a:solidFill>
            </a:endParaRPr>
          </a:p>
          <a:p>
            <a:pPr marL="257175" indent="-257175" algn="just">
              <a:buFont typeface="Wingdings" pitchFamily="2" charset="2"/>
              <a:buChar char="q"/>
            </a:pPr>
            <a:r>
              <a:rPr lang="es-CL" sz="2800" dirty="0">
                <a:solidFill>
                  <a:schemeClr val="bg1"/>
                </a:solidFill>
              </a:rPr>
              <a:t>Garantizar la seguridad del suministro de recursos esenciales</a:t>
            </a:r>
          </a:p>
          <a:p>
            <a:pPr algn="just"/>
            <a:endParaRPr lang="es-CL" sz="2800" dirty="0">
              <a:solidFill>
                <a:schemeClr val="bg1"/>
              </a:solidFill>
            </a:endParaRPr>
          </a:p>
          <a:p>
            <a:pPr marL="257175" indent="-257175" algn="just">
              <a:buFont typeface="Wingdings" pitchFamily="2" charset="2"/>
              <a:buChar char="q"/>
            </a:pPr>
            <a:r>
              <a:rPr lang="es-CL" sz="2800" dirty="0">
                <a:solidFill>
                  <a:schemeClr val="bg1"/>
                </a:solidFill>
              </a:rPr>
              <a:t>Luchar contra el cambio climático y limitar los impactos medioambientales del uso de los recursos.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943100" y="606854"/>
            <a:ext cx="721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Beneficios de prácticas sostenibles</a:t>
            </a:r>
            <a:endParaRPr lang="es-CL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8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831704" y="1626013"/>
            <a:ext cx="540942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dirty="0"/>
              <a:t>Producción de bienes y servicios reduciendo el consumo y el desperdicio de materias primas, agua y fuentes de energía </a:t>
            </a:r>
          </a:p>
          <a:p>
            <a:pPr algn="just"/>
            <a:endParaRPr lang="es-CL" sz="1500" dirty="0"/>
          </a:p>
          <a:p>
            <a:pPr algn="just"/>
            <a:endParaRPr lang="es-CL" sz="1500" dirty="0"/>
          </a:p>
          <a:p>
            <a:pPr algn="just"/>
            <a:endParaRPr lang="es-CL" sz="1500" dirty="0"/>
          </a:p>
          <a:p>
            <a:pPr algn="just"/>
            <a:endParaRPr lang="es-CL" sz="1500" dirty="0"/>
          </a:p>
          <a:p>
            <a:pPr algn="just"/>
            <a:endParaRPr lang="es-CL" sz="1500" dirty="0"/>
          </a:p>
          <a:p>
            <a:pPr algn="just"/>
            <a:endParaRPr lang="es-CL" sz="21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358541" y="1799006"/>
            <a:ext cx="64807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00" b="1" dirty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Economía circular</a:t>
            </a:r>
            <a:endParaRPr lang="es-CL" sz="2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8B142E1-B648-C94B-B790-7FCE97AEF2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66" r="10814" b="37432"/>
          <a:stretch/>
        </p:blipFill>
        <p:spPr>
          <a:xfrm>
            <a:off x="-1" y="3055172"/>
            <a:ext cx="12192001" cy="3802828"/>
          </a:xfrm>
          <a:prstGeom prst="rect">
            <a:avLst/>
          </a:prstGeom>
          <a:noFill/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28E20592-CB55-4938-435D-3993937E5E31}"/>
              </a:ext>
            </a:extLst>
          </p:cNvPr>
          <p:cNvSpPr/>
          <p:nvPr/>
        </p:nvSpPr>
        <p:spPr>
          <a:xfrm>
            <a:off x="1358541" y="5486401"/>
            <a:ext cx="9330267" cy="1371600"/>
          </a:xfrm>
          <a:prstGeom prst="rect">
            <a:avLst/>
          </a:prstGeom>
          <a:solidFill>
            <a:srgbClr val="3342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11" name="Google Shape;100;p3">
            <a:extLst>
              <a:ext uri="{FF2B5EF4-FFF2-40B4-BE49-F238E27FC236}">
                <a16:creationId xmlns:a16="http://schemas.microsoft.com/office/drawing/2014/main" id="{516FE916-1160-D455-218B-05E25DCA82C6}"/>
              </a:ext>
            </a:extLst>
          </p:cNvPr>
          <p:cNvSpPr txBox="1"/>
          <p:nvPr/>
        </p:nvSpPr>
        <p:spPr>
          <a:xfrm>
            <a:off x="1503192" y="5775576"/>
            <a:ext cx="9020429" cy="668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s-CL" sz="1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Biofactoría</a:t>
            </a:r>
            <a:r>
              <a:rPr lang="es-C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 </a:t>
            </a:r>
            <a:r>
              <a:rPr lang="es-CL" sz="1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Farfana</a:t>
            </a:r>
            <a:r>
              <a:rPr lang="es-C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en Chile, que recibió el premio de Naciones Unidas a la mejor innovación mundial para hacer frente al cambio climático.</a:t>
            </a:r>
            <a:endParaRPr lang="es-ES_tradnl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78C0DE-31CC-9639-5E51-76A2C56D7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78" y="408584"/>
            <a:ext cx="1473703" cy="10947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518A5B7-4511-51E5-BECE-275F52CCE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876" y="408584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2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98DA4C-41A6-FC50-2477-0F8B0DEB08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71"/>
          <a:stretch/>
        </p:blipFill>
        <p:spPr>
          <a:xfrm>
            <a:off x="5529430" y="3395"/>
            <a:ext cx="6651812" cy="698523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AFC9E00-4728-7493-DDBF-D9A4D2CF3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"/>
            <a:ext cx="5698416" cy="6950676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468D3FD-4147-292C-3B07-F6A2FEE0E634}"/>
              </a:ext>
            </a:extLst>
          </p:cNvPr>
          <p:cNvSpPr txBox="1"/>
          <p:nvPr/>
        </p:nvSpPr>
        <p:spPr>
          <a:xfrm>
            <a:off x="2573257" y="426364"/>
            <a:ext cx="66518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5400"/>
            </a:pPr>
            <a:r>
              <a:rPr lang="es-CL" sz="3200" b="1" dirty="0">
                <a:solidFill>
                  <a:schemeClr val="lt1"/>
                </a:solidFill>
              </a:rPr>
              <a:t>El concepto es NO generar un servicio</a:t>
            </a:r>
          </a:p>
          <a:p>
            <a:pPr algn="ctr">
              <a:buClr>
                <a:srgbClr val="000000"/>
              </a:buClr>
              <a:buSzPts val="5400"/>
            </a:pPr>
            <a:r>
              <a:rPr lang="es-CL" sz="3200" b="1" dirty="0">
                <a:solidFill>
                  <a:schemeClr val="lt1"/>
                </a:solidFill>
              </a:rPr>
              <a:t>es generar PRODUCTOS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8195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FB8DB3E-46AE-FCD1-B130-7AE471F1D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9ADC8C-7DB0-DF72-A9EF-55F080F0BCC9}"/>
              </a:ext>
            </a:extLst>
          </p:cNvPr>
          <p:cNvSpPr txBox="1"/>
          <p:nvPr/>
        </p:nvSpPr>
        <p:spPr>
          <a:xfrm>
            <a:off x="6145620" y="1683413"/>
            <a:ext cx="475320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6"/>
                </a:solidFill>
              </a:rPr>
              <a:t>ALGUNOS DE LOS RECURSOS POTENCIALES GENERADOS POR EL TRATAMIENTO:</a:t>
            </a:r>
          </a:p>
          <a:p>
            <a:pPr marL="171450" indent="-171450">
              <a:buFont typeface="Wingdings" pitchFamily="2" charset="2"/>
              <a:buChar char="§"/>
            </a:pPr>
            <a:endParaRPr lang="es-ES" b="1" dirty="0">
              <a:solidFill>
                <a:srgbClr val="002060"/>
              </a:solidFill>
            </a:endParaRPr>
          </a:p>
          <a:p>
            <a:pPr marL="628642" lvl="1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2060"/>
                </a:solidFill>
              </a:rPr>
              <a:t>El AGUA tratada</a:t>
            </a:r>
          </a:p>
          <a:p>
            <a:pPr marL="628642" lvl="1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accent6"/>
                </a:solidFill>
              </a:rPr>
              <a:t>La ENERGÍA térmica y eléctrica</a:t>
            </a:r>
            <a:endParaRPr lang="es-ES" b="1" dirty="0">
              <a:solidFill>
                <a:srgbClr val="002060"/>
              </a:solidFill>
            </a:endParaRPr>
          </a:p>
          <a:p>
            <a:pPr marL="628642" lvl="1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2060"/>
                </a:solidFill>
              </a:rPr>
              <a:t>Los BIOSÓLIDOS deshidratados (mecánicamente) o secados (térmicamente)</a:t>
            </a:r>
            <a:endParaRPr lang="es-ES" b="1" dirty="0">
              <a:solidFill>
                <a:srgbClr val="FFC000"/>
              </a:solidFill>
            </a:endParaRPr>
          </a:p>
          <a:p>
            <a:pPr marL="628642" lvl="1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accent6"/>
                </a:solidFill>
              </a:rPr>
              <a:t>Los ELEMENTOS y COMPUESTOS contenidos en los lodos</a:t>
            </a:r>
            <a:endParaRPr lang="es-ES" b="1" dirty="0">
              <a:solidFill>
                <a:srgbClr val="002060"/>
              </a:solidFill>
            </a:endParaRPr>
          </a:p>
          <a:p>
            <a:pPr marL="628642" lvl="1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2060"/>
                </a:solidFill>
              </a:rPr>
              <a:t>La ARENA generada a nivel de pretratamiento de las aguas servidas 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>
              <a:solidFill>
                <a:sysClr val="windowText" lastClr="00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B3118E-7C75-DB4F-6FE8-F6F084E649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81" b="22221"/>
          <a:stretch/>
        </p:blipFill>
        <p:spPr>
          <a:xfrm>
            <a:off x="0" y="-1121525"/>
            <a:ext cx="6145618" cy="797952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28EFCC8-BA37-A245-336F-BF0D86BC8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4AAD1F1-6902-25C4-C8B4-5120FB09B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1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10831964f84_0_8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3337559"/>
            <a:ext cx="4572000" cy="352044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0831964f84_0_823"/>
          <p:cNvSpPr txBox="1">
            <a:spLocks noGrp="1"/>
          </p:cNvSpPr>
          <p:nvPr>
            <p:ph type="title" idx="4294967295"/>
          </p:nvPr>
        </p:nvSpPr>
        <p:spPr>
          <a:xfrm>
            <a:off x="7620000" y="2141538"/>
            <a:ext cx="4572000" cy="269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50" rIns="0" bIns="0" rtlCol="0" anchor="ctr" anchorCtr="0">
            <a:spAutoFit/>
          </a:bodyPr>
          <a:lstStyle/>
          <a:p>
            <a:pPr lvl="0" algn="ctr"/>
            <a:r>
              <a:rPr lang="es-CL" sz="2000" b="1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  <a:t>“GUÍA DE APLICACIÓN REGIONAL”</a:t>
            </a:r>
            <a:br>
              <a:rPr lang="es-CL" sz="2000" b="1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es-CL" sz="2000" b="1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es-CL" sz="2000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s-CL" sz="2000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  <a:t>ECONOMÍA CIRCULAR EN PLANTAS DE TRATAMIENTO DE AGUAS RESIDUALES </a:t>
            </a:r>
            <a:endParaRPr sz="2000" b="1" dirty="0">
              <a:solidFill>
                <a:srgbClr val="274E1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SzPts val="1400"/>
            </a:pPr>
            <a:endParaRPr sz="2000" dirty="0">
              <a:solidFill>
                <a:srgbClr val="274E1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SzPts val="1400"/>
            </a:pPr>
            <a:br>
              <a:rPr lang="es-CL" sz="2000" b="1" dirty="0">
                <a:solidFill>
                  <a:srgbClr val="274E1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000" dirty="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13" name="Google Shape;113;g10831964f84_0_823"/>
          <p:cNvGrpSpPr/>
          <p:nvPr/>
        </p:nvGrpSpPr>
        <p:grpSpPr>
          <a:xfrm>
            <a:off x="8622842" y="4653678"/>
            <a:ext cx="2326664" cy="1047715"/>
            <a:chOff x="6817334" y="5810664"/>
            <a:chExt cx="2326664" cy="1047715"/>
          </a:xfrm>
        </p:grpSpPr>
        <p:pic>
          <p:nvPicPr>
            <p:cNvPr id="114" name="Google Shape;114;g10831964f84_0_8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7334" y="5810664"/>
              <a:ext cx="1737635" cy="589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g10831964f84_0_823"/>
            <p:cNvSpPr/>
            <p:nvPr/>
          </p:nvSpPr>
          <p:spPr>
            <a:xfrm>
              <a:off x="7414259" y="6444995"/>
              <a:ext cx="1729739" cy="413384"/>
            </a:xfrm>
            <a:custGeom>
              <a:avLst/>
              <a:gdLst/>
              <a:ahLst/>
              <a:cxnLst/>
              <a:rect l="l" t="t" r="r" b="b"/>
              <a:pathLst>
                <a:path w="1729740" h="413384" extrusionOk="0">
                  <a:moveTo>
                    <a:pt x="1729739" y="0"/>
                  </a:moveTo>
                  <a:lnTo>
                    <a:pt x="0" y="0"/>
                  </a:lnTo>
                  <a:lnTo>
                    <a:pt x="0" y="413002"/>
                  </a:lnTo>
                  <a:lnTo>
                    <a:pt x="1729739" y="413002"/>
                  </a:lnTo>
                  <a:lnTo>
                    <a:pt x="17297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10831964f84_0_823"/>
            <p:cNvSpPr/>
            <p:nvPr/>
          </p:nvSpPr>
          <p:spPr>
            <a:xfrm>
              <a:off x="7414259" y="6444995"/>
              <a:ext cx="1729739" cy="413384"/>
            </a:xfrm>
            <a:custGeom>
              <a:avLst/>
              <a:gdLst/>
              <a:ahLst/>
              <a:cxnLst/>
              <a:rect l="l" t="t" r="r" b="b"/>
              <a:pathLst>
                <a:path w="1729740" h="413384" extrusionOk="0">
                  <a:moveTo>
                    <a:pt x="1729739" y="0"/>
                  </a:moveTo>
                  <a:lnTo>
                    <a:pt x="0" y="0"/>
                  </a:lnTo>
                  <a:lnTo>
                    <a:pt x="0" y="413002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7" name="Google Shape;117;g10831964f84_0_8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3313" y="4528499"/>
            <a:ext cx="2130552" cy="110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0831964f84_0_823"/>
          <p:cNvPicPr preferRelativeResize="0"/>
          <p:nvPr/>
        </p:nvPicPr>
        <p:blipFill rotWithShape="1">
          <a:blip r:embed="rId6">
            <a:alphaModFix/>
          </a:blip>
          <a:srcRect b="91485"/>
          <a:stretch/>
        </p:blipFill>
        <p:spPr>
          <a:xfrm>
            <a:off x="1752600" y="124271"/>
            <a:ext cx="8915399" cy="121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C776EF-D026-2C02-64A3-0D50E8D769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9165"/>
          <a:stretch/>
        </p:blipFill>
        <p:spPr>
          <a:xfrm>
            <a:off x="1705873" y="1544418"/>
            <a:ext cx="3608463" cy="42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90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3766C502-40C5-9E3B-93D3-F6056907A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0"/>
            <a:ext cx="67056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8950C61-920F-2D66-D57E-BE4AAEB78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026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891BA64-6166-5D2B-63E5-BC1E6FD2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7443"/>
            <a:ext cx="6335412" cy="42405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2E143BD-1C28-D905-8212-3F22E8D76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" y="0"/>
            <a:ext cx="6424531" cy="481839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AC883B0-BF3E-08F6-3154-3674AB523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412" y="-3072"/>
            <a:ext cx="5848046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522896" y="531513"/>
            <a:ext cx="6673523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/>
              <a:t>¿CÓMO ENCONTRAR LAS OPORTUNIDADES DE MEJORA?</a:t>
            </a:r>
          </a:p>
        </p:txBody>
      </p:sp>
    </p:spTree>
    <p:extLst>
      <p:ext uri="{BB962C8B-B14F-4D97-AF65-F5344CB8AC3E}">
        <p14:creationId xmlns:p14="http://schemas.microsoft.com/office/powerpoint/2010/main" val="117196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39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46" y="1500175"/>
            <a:ext cx="8617516" cy="471205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8" name="27 CuadroTexto"/>
          <p:cNvSpPr txBox="1"/>
          <p:nvPr/>
        </p:nvSpPr>
        <p:spPr>
          <a:xfrm>
            <a:off x="1703512" y="116636"/>
            <a:ext cx="887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b="1" dirty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Detectar </a:t>
            </a:r>
            <a:r>
              <a:rPr lang="es-CL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oportunidades de mejora</a:t>
            </a:r>
          </a:p>
        </p:txBody>
      </p:sp>
      <p:grpSp>
        <p:nvGrpSpPr>
          <p:cNvPr id="33" name="32 Grupo"/>
          <p:cNvGrpSpPr/>
          <p:nvPr/>
        </p:nvGrpSpPr>
        <p:grpSpPr>
          <a:xfrm>
            <a:off x="1524000" y="3937600"/>
            <a:ext cx="2699793" cy="1723389"/>
            <a:chOff x="-1" y="3937599"/>
            <a:chExt cx="2699793" cy="1723389"/>
          </a:xfrm>
        </p:grpSpPr>
        <p:sp>
          <p:nvSpPr>
            <p:cNvPr id="20" name="19 Elipse"/>
            <p:cNvSpPr/>
            <p:nvPr/>
          </p:nvSpPr>
          <p:spPr>
            <a:xfrm>
              <a:off x="113860" y="3937599"/>
              <a:ext cx="2585932" cy="1719780"/>
            </a:xfrm>
            <a:prstGeom prst="ellipse">
              <a:avLst/>
            </a:prstGeom>
            <a:solidFill>
              <a:srgbClr val="FFFF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grpSp>
          <p:nvGrpSpPr>
            <p:cNvPr id="31" name="30 Grupo"/>
            <p:cNvGrpSpPr/>
            <p:nvPr/>
          </p:nvGrpSpPr>
          <p:grpSpPr>
            <a:xfrm>
              <a:off x="-1" y="3941208"/>
              <a:ext cx="2699793" cy="1719780"/>
              <a:chOff x="-1" y="3941208"/>
              <a:chExt cx="2699793" cy="1719780"/>
            </a:xfrm>
          </p:grpSpPr>
          <p:sp>
            <p:nvSpPr>
              <p:cNvPr id="22" name="21 Elipse"/>
              <p:cNvSpPr/>
              <p:nvPr/>
            </p:nvSpPr>
            <p:spPr>
              <a:xfrm>
                <a:off x="111789" y="3941208"/>
                <a:ext cx="2588003" cy="1719780"/>
              </a:xfrm>
              <a:prstGeom prst="ellipse">
                <a:avLst/>
              </a:prstGeom>
              <a:noFill/>
              <a:ln>
                <a:solidFill>
                  <a:srgbClr val="FF5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30" name="29 Flecha abajo"/>
              <p:cNvSpPr/>
              <p:nvPr/>
            </p:nvSpPr>
            <p:spPr>
              <a:xfrm rot="5400000">
                <a:off x="670123" y="3559570"/>
                <a:ext cx="1143522" cy="2483769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s-CL" b="1" dirty="0"/>
                  <a:t>SUBPRODUCTOS</a:t>
                </a:r>
              </a:p>
              <a:p>
                <a:pPr algn="ctr"/>
                <a:r>
                  <a:rPr lang="es-CL" b="1" dirty="0"/>
                  <a:t>(lodo)</a:t>
                </a:r>
              </a:p>
            </p:txBody>
          </p:sp>
        </p:grpSp>
      </p:grpSp>
      <p:grpSp>
        <p:nvGrpSpPr>
          <p:cNvPr id="39" name="38 Grupo"/>
          <p:cNvGrpSpPr/>
          <p:nvPr/>
        </p:nvGrpSpPr>
        <p:grpSpPr>
          <a:xfrm>
            <a:off x="5023110" y="4871636"/>
            <a:ext cx="2217218" cy="1723389"/>
            <a:chOff x="4355976" y="3939403"/>
            <a:chExt cx="2217218" cy="1723389"/>
          </a:xfrm>
        </p:grpSpPr>
        <p:grpSp>
          <p:nvGrpSpPr>
            <p:cNvPr id="34" name="33 Grupo"/>
            <p:cNvGrpSpPr/>
            <p:nvPr/>
          </p:nvGrpSpPr>
          <p:grpSpPr>
            <a:xfrm>
              <a:off x="4355976" y="3939403"/>
              <a:ext cx="2217218" cy="1723389"/>
              <a:chOff x="111789" y="3937599"/>
              <a:chExt cx="2217218" cy="1723389"/>
            </a:xfrm>
          </p:grpSpPr>
          <p:sp>
            <p:nvSpPr>
              <p:cNvPr id="35" name="34 Elipse"/>
              <p:cNvSpPr/>
              <p:nvPr/>
            </p:nvSpPr>
            <p:spPr>
              <a:xfrm>
                <a:off x="113860" y="3937599"/>
                <a:ext cx="2215147" cy="1719780"/>
              </a:xfrm>
              <a:prstGeom prst="ellipse">
                <a:avLst/>
              </a:prstGeom>
              <a:solidFill>
                <a:srgbClr val="FFFF00">
                  <a:alpha val="4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37" name="36 Elipse"/>
              <p:cNvSpPr/>
              <p:nvPr/>
            </p:nvSpPr>
            <p:spPr>
              <a:xfrm>
                <a:off x="111789" y="3941208"/>
                <a:ext cx="2215147" cy="1719780"/>
              </a:xfrm>
              <a:prstGeom prst="ellipse">
                <a:avLst/>
              </a:prstGeom>
              <a:noFill/>
              <a:ln>
                <a:solidFill>
                  <a:srgbClr val="FF5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</p:grpSp>
        <p:sp>
          <p:nvSpPr>
            <p:cNvPr id="32" name="31 Flecha abajo"/>
            <p:cNvSpPr/>
            <p:nvPr/>
          </p:nvSpPr>
          <p:spPr>
            <a:xfrm rot="16200000">
              <a:off x="5132354" y="3959343"/>
              <a:ext cx="678923" cy="172819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CL" b="1" dirty="0"/>
                <a:t>ENERGÍA</a:t>
              </a:r>
            </a:p>
          </p:txBody>
        </p:sp>
      </p:grpSp>
      <p:grpSp>
        <p:nvGrpSpPr>
          <p:cNvPr id="44" name="43 Grupo"/>
          <p:cNvGrpSpPr/>
          <p:nvPr/>
        </p:nvGrpSpPr>
        <p:grpSpPr>
          <a:xfrm>
            <a:off x="1430767" y="2776347"/>
            <a:ext cx="1585083" cy="1345053"/>
            <a:chOff x="-93234" y="2776346"/>
            <a:chExt cx="1585083" cy="1345053"/>
          </a:xfrm>
        </p:grpSpPr>
        <p:sp>
          <p:nvSpPr>
            <p:cNvPr id="42" name="41 Flecha abajo"/>
            <p:cNvSpPr/>
            <p:nvPr/>
          </p:nvSpPr>
          <p:spPr>
            <a:xfrm rot="10116901">
              <a:off x="581854" y="3584072"/>
              <a:ext cx="507650" cy="537327"/>
            </a:xfrm>
            <a:prstGeom prst="downArrow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-93234" y="2776346"/>
              <a:ext cx="1585083" cy="76290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Ecoladrillos</a:t>
              </a:r>
              <a:endParaRPr lang="es-CL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5" name="44 Grupo"/>
          <p:cNvGrpSpPr/>
          <p:nvPr/>
        </p:nvGrpSpPr>
        <p:grpSpPr>
          <a:xfrm>
            <a:off x="2973801" y="2967109"/>
            <a:ext cx="1745559" cy="1307870"/>
            <a:chOff x="179512" y="2776346"/>
            <a:chExt cx="1312337" cy="1307870"/>
          </a:xfrm>
        </p:grpSpPr>
        <p:sp>
          <p:nvSpPr>
            <p:cNvPr id="46" name="45 Flecha abajo"/>
            <p:cNvSpPr/>
            <p:nvPr/>
          </p:nvSpPr>
          <p:spPr>
            <a:xfrm rot="11649717">
              <a:off x="479410" y="3546889"/>
              <a:ext cx="507650" cy="537327"/>
            </a:xfrm>
            <a:prstGeom prst="downArrow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7" name="46 Rectángulo"/>
            <p:cNvSpPr/>
            <p:nvPr/>
          </p:nvSpPr>
          <p:spPr>
            <a:xfrm>
              <a:off x="179512" y="2776346"/>
              <a:ext cx="1312337" cy="76290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Fertilizante</a:t>
              </a: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4103404" y="3846317"/>
            <a:ext cx="1962179" cy="1216638"/>
            <a:chOff x="179512" y="2776346"/>
            <a:chExt cx="1486050" cy="1216638"/>
          </a:xfrm>
        </p:grpSpPr>
        <p:sp>
          <p:nvSpPr>
            <p:cNvPr id="50" name="49 Rectángulo"/>
            <p:cNvSpPr/>
            <p:nvPr/>
          </p:nvSpPr>
          <p:spPr>
            <a:xfrm>
              <a:off x="179512" y="2776346"/>
              <a:ext cx="1486050" cy="76290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Biomoléculas</a:t>
              </a:r>
              <a:endParaRPr lang="es-CL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48 Flecha abajo"/>
            <p:cNvSpPr/>
            <p:nvPr/>
          </p:nvSpPr>
          <p:spPr>
            <a:xfrm rot="12754357">
              <a:off x="284228" y="3455657"/>
              <a:ext cx="507650" cy="537327"/>
            </a:xfrm>
            <a:prstGeom prst="downArrow">
              <a:avLst/>
            </a:prstGeom>
            <a:solidFill>
              <a:srgbClr val="FFC000"/>
            </a:solidFill>
            <a:ln>
              <a:solidFill>
                <a:srgbClr val="383838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54" name="53 Grupo"/>
          <p:cNvGrpSpPr/>
          <p:nvPr/>
        </p:nvGrpSpPr>
        <p:grpSpPr>
          <a:xfrm>
            <a:off x="8595277" y="5045922"/>
            <a:ext cx="1981412" cy="1549102"/>
            <a:chOff x="7071277" y="5045922"/>
            <a:chExt cx="1981412" cy="1549102"/>
          </a:xfrm>
        </p:grpSpPr>
        <p:sp>
          <p:nvSpPr>
            <p:cNvPr id="26" name="25 Flecha abajo"/>
            <p:cNvSpPr/>
            <p:nvPr/>
          </p:nvSpPr>
          <p:spPr>
            <a:xfrm rot="8129663">
              <a:off x="7071277" y="5045922"/>
              <a:ext cx="1303332" cy="1089708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1" name="50 Rectángulo"/>
            <p:cNvSpPr/>
            <p:nvPr/>
          </p:nvSpPr>
          <p:spPr>
            <a:xfrm>
              <a:off x="7740352" y="5832116"/>
              <a:ext cx="1312337" cy="762908"/>
            </a:xfrm>
            <a:prstGeom prst="rect">
              <a:avLst/>
            </a:prstGeom>
            <a:solidFill>
              <a:srgbClr val="FFFFFF">
                <a:alpha val="61176"/>
              </a:srgbClr>
            </a:solidFill>
            <a:ln>
              <a:solidFill>
                <a:srgbClr val="383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Agua residual</a:t>
              </a:r>
            </a:p>
          </p:txBody>
        </p:sp>
      </p:grpSp>
      <p:grpSp>
        <p:nvGrpSpPr>
          <p:cNvPr id="53" name="52 Grupo"/>
          <p:cNvGrpSpPr/>
          <p:nvPr/>
        </p:nvGrpSpPr>
        <p:grpSpPr>
          <a:xfrm>
            <a:off x="5325417" y="1124744"/>
            <a:ext cx="2433359" cy="1303332"/>
            <a:chOff x="3801416" y="1124744"/>
            <a:chExt cx="2433359" cy="1303332"/>
          </a:xfrm>
        </p:grpSpPr>
        <p:sp>
          <p:nvSpPr>
            <p:cNvPr id="41" name="40 Flecha abajo"/>
            <p:cNvSpPr/>
            <p:nvPr/>
          </p:nvSpPr>
          <p:spPr>
            <a:xfrm rot="16200000">
              <a:off x="3694604" y="1231556"/>
              <a:ext cx="1303332" cy="1089708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2" name="51 Rectángulo"/>
            <p:cNvSpPr/>
            <p:nvPr/>
          </p:nvSpPr>
          <p:spPr>
            <a:xfrm>
              <a:off x="4922438" y="1394956"/>
              <a:ext cx="1312337" cy="762908"/>
            </a:xfrm>
            <a:prstGeom prst="rect">
              <a:avLst/>
            </a:prstGeom>
            <a:solidFill>
              <a:srgbClr val="FFFFFF">
                <a:alpha val="61176"/>
              </a:srgbClr>
            </a:solidFill>
            <a:ln>
              <a:solidFill>
                <a:srgbClr val="3838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Agua tratada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46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C3C39DBA-2F71-30E7-3DB3-3AFB24497856}"/>
              </a:ext>
            </a:extLst>
          </p:cNvPr>
          <p:cNvGraphicFramePr/>
          <p:nvPr/>
        </p:nvGraphicFramePr>
        <p:xfrm>
          <a:off x="4630166" y="2044832"/>
          <a:ext cx="5542191" cy="3493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ítulo 3">
            <a:extLst>
              <a:ext uri="{FF2B5EF4-FFF2-40B4-BE49-F238E27FC236}">
                <a16:creationId xmlns:a16="http://schemas.microsoft.com/office/drawing/2014/main" id="{9EE83335-D2D5-8D78-7B68-72AE68371BA6}"/>
              </a:ext>
            </a:extLst>
          </p:cNvPr>
          <p:cNvSpPr txBox="1">
            <a:spLocks/>
          </p:cNvSpPr>
          <p:nvPr/>
        </p:nvSpPr>
        <p:spPr>
          <a:xfrm>
            <a:off x="4899161" y="735875"/>
            <a:ext cx="4675145" cy="421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no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338138" indent="-338138"/>
            <a:r>
              <a:rPr lang="es-ES_tradnl" b="1" kern="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Gases de Efecto Invernadero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48E0CAD-D150-2968-2BEE-E183DD17BBC6}"/>
              </a:ext>
            </a:extLst>
          </p:cNvPr>
          <p:cNvSpPr/>
          <p:nvPr/>
        </p:nvSpPr>
        <p:spPr>
          <a:xfrm>
            <a:off x="9053242" y="3429000"/>
            <a:ext cx="1119115" cy="245730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4066F6B-6398-A0B2-981C-EAFB96874563}"/>
              </a:ext>
            </a:extLst>
          </p:cNvPr>
          <p:cNvSpPr txBox="1"/>
          <p:nvPr/>
        </p:nvSpPr>
        <p:spPr>
          <a:xfrm>
            <a:off x="9208521" y="339797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334272"/>
                </a:solidFill>
                <a:effectLst/>
                <a:uLnTx/>
                <a:uFillTx/>
              </a:rPr>
              <a:t>Energía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26E35E9-5079-4FFE-967B-53E82E012186}"/>
              </a:ext>
            </a:extLst>
          </p:cNvPr>
          <p:cNvSpPr/>
          <p:nvPr/>
        </p:nvSpPr>
        <p:spPr>
          <a:xfrm>
            <a:off x="6149621" y="5257800"/>
            <a:ext cx="1119115" cy="245730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E1AD684-38EB-23E0-BD09-A0F05A1436D5}"/>
              </a:ext>
            </a:extLst>
          </p:cNvPr>
          <p:cNvSpPr txBox="1"/>
          <p:nvPr/>
        </p:nvSpPr>
        <p:spPr>
          <a:xfrm>
            <a:off x="6243345" y="522677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334272"/>
                </a:solidFill>
                <a:effectLst/>
                <a:uLnTx/>
                <a:uFillTx/>
              </a:rPr>
              <a:t>Residuos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30E0ACB-0EC3-CA93-8996-37F91CF6CE9F}"/>
              </a:ext>
            </a:extLst>
          </p:cNvPr>
          <p:cNvSpPr/>
          <p:nvPr/>
        </p:nvSpPr>
        <p:spPr>
          <a:xfrm>
            <a:off x="8788192" y="5257800"/>
            <a:ext cx="1384166" cy="245730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85DDC5-8046-B567-333E-38F6A22894AD}"/>
              </a:ext>
            </a:extLst>
          </p:cNvPr>
          <p:cNvSpPr txBox="1"/>
          <p:nvPr/>
        </p:nvSpPr>
        <p:spPr>
          <a:xfrm>
            <a:off x="8808464" y="519599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srgbClr val="334272"/>
                </a:solidFill>
                <a:effectLst/>
                <a:uLnTx/>
                <a:uFillTx/>
              </a:rPr>
              <a:t>Fertilizantes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40C7714-7435-FF61-B73B-412C7A9CC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91" y="284331"/>
            <a:ext cx="3835717" cy="3891316"/>
          </a:xfrm>
          <a:prstGeom prst="ellipse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DE930DC-6970-DDAB-E58B-41052FD00B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91" y="4218290"/>
            <a:ext cx="2609977" cy="2609977"/>
          </a:xfrm>
          <a:prstGeom prst="ellipse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9064F59-5C02-BE22-806D-F00261C500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E7A252-1F4C-2CA8-B174-6640FA2A51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88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74C8E7C-9DA4-1134-79BA-29E759F3D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BC6C41-BACD-B68C-2A55-D85B26C69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6329FF2-EFE9-59CA-F473-2B3ADDB6C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441146C-96C3-4A72-F2D4-E7C2D06B2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343" y="1940870"/>
            <a:ext cx="2302657" cy="2686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8799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6A19ED07-62AD-2C8D-7942-CB0884353BDD}"/>
              </a:ext>
            </a:extLst>
          </p:cNvPr>
          <p:cNvSpPr txBox="1"/>
          <p:nvPr/>
        </p:nvSpPr>
        <p:spPr>
          <a:xfrm>
            <a:off x="6317446" y="2185406"/>
            <a:ext cx="53730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Digestión Anaerobia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Estabilización con cal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F2F87E5-2E8D-D9DE-22E0-73CA49333A52}"/>
              </a:ext>
            </a:extLst>
          </p:cNvPr>
          <p:cNvSpPr txBox="1"/>
          <p:nvPr/>
        </p:nvSpPr>
        <p:spPr>
          <a:xfrm>
            <a:off x="9009859" y="201271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Eficiencia operacional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 err="1">
                <a:solidFill>
                  <a:srgbClr val="00B0F0"/>
                </a:solidFill>
                <a:latin typeface="Calibri" panose="020F0502020204030204"/>
              </a:rPr>
              <a:t>Codigestión</a:t>
            </a:r>
            <a:endParaRPr lang="es-CL" sz="1600" b="1" dirty="0">
              <a:solidFill>
                <a:srgbClr val="00B0F0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Hidrolisis previa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60266CC-F6D2-0673-9980-ADB9652C5330}"/>
              </a:ext>
            </a:extLst>
          </p:cNvPr>
          <p:cNvSpPr/>
          <p:nvPr/>
        </p:nvSpPr>
        <p:spPr>
          <a:xfrm>
            <a:off x="1070418" y="251309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BE486B-D94F-5F2C-9F6E-8D92473549F6}"/>
              </a:ext>
            </a:extLst>
          </p:cNvPr>
          <p:cNvSpPr txBox="1"/>
          <p:nvPr/>
        </p:nvSpPr>
        <p:spPr>
          <a:xfrm rot="16200000">
            <a:off x="-1882728" y="2495780"/>
            <a:ext cx="5143502" cy="5539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es-CL" sz="3000" dirty="0">
                <a:solidFill>
                  <a:prstClr val="white"/>
                </a:solidFill>
                <a:latin typeface="Calibri" panose="020F0502020204030204"/>
              </a:rPr>
              <a:t>Economía Circular en </a:t>
            </a:r>
            <a:r>
              <a:rPr lang="es-CL" sz="3000" dirty="0" err="1">
                <a:solidFill>
                  <a:prstClr val="white"/>
                </a:solidFill>
                <a:latin typeface="Calibri" panose="020F0502020204030204"/>
              </a:rPr>
              <a:t>PTARs</a:t>
            </a:r>
            <a:r>
              <a:rPr lang="es-CL" sz="300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25BDC5-9797-EC92-59A1-F93955C23624}"/>
              </a:ext>
            </a:extLst>
          </p:cNvPr>
          <p:cNvSpPr txBox="1"/>
          <p:nvPr/>
        </p:nvSpPr>
        <p:spPr>
          <a:xfrm>
            <a:off x="1638344" y="327121"/>
            <a:ext cx="17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dirty="0">
                <a:solidFill>
                  <a:srgbClr val="0070C0"/>
                </a:solidFill>
                <a:latin typeface="Calibri" panose="020F0502020204030204"/>
              </a:rPr>
              <a:t>Agua tratada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4D1D35-C422-DE0A-4AC8-2F75CDF81C66}"/>
              </a:ext>
            </a:extLst>
          </p:cNvPr>
          <p:cNvSpPr txBox="1"/>
          <p:nvPr/>
        </p:nvSpPr>
        <p:spPr>
          <a:xfrm>
            <a:off x="1204759" y="256800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1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66B18FD-82D6-0155-CB5B-C07F2486D8CA}"/>
              </a:ext>
            </a:extLst>
          </p:cNvPr>
          <p:cNvSpPr/>
          <p:nvPr/>
        </p:nvSpPr>
        <p:spPr>
          <a:xfrm>
            <a:off x="1070418" y="1147574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83C89C5-B87E-5D15-2FAC-D2682090B6D9}"/>
              </a:ext>
            </a:extLst>
          </p:cNvPr>
          <p:cNvSpPr txBox="1"/>
          <p:nvPr/>
        </p:nvSpPr>
        <p:spPr>
          <a:xfrm>
            <a:off x="1714544" y="1086419"/>
            <a:ext cx="1705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dirty="0">
                <a:solidFill>
                  <a:srgbClr val="0070C0"/>
                </a:solidFill>
                <a:latin typeface="Calibri" panose="020F0502020204030204"/>
              </a:rPr>
              <a:t>Sistema Gestión </a:t>
            </a:r>
          </a:p>
          <a:p>
            <a:pPr defTabSz="685800"/>
            <a:r>
              <a:rPr lang="es-CL" dirty="0">
                <a:solidFill>
                  <a:srgbClr val="0070C0"/>
                </a:solidFill>
                <a:latin typeface="Calibri" panose="020F0502020204030204"/>
              </a:rPr>
              <a:t>de Energía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408287-A465-0258-F4AE-8D77A8A6A179}"/>
              </a:ext>
            </a:extLst>
          </p:cNvPr>
          <p:cNvSpPr txBox="1"/>
          <p:nvPr/>
        </p:nvSpPr>
        <p:spPr>
          <a:xfrm>
            <a:off x="1204759" y="1153064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2 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56A36E4-646E-5ABF-2614-BDD8F3685571}"/>
              </a:ext>
            </a:extLst>
          </p:cNvPr>
          <p:cNvSpPr/>
          <p:nvPr/>
        </p:nvSpPr>
        <p:spPr>
          <a:xfrm>
            <a:off x="1070418" y="2195774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5C34210-3C2D-03AE-2D0C-BFCF52503E77}"/>
              </a:ext>
            </a:extLst>
          </p:cNvPr>
          <p:cNvSpPr txBox="1"/>
          <p:nvPr/>
        </p:nvSpPr>
        <p:spPr>
          <a:xfrm>
            <a:off x="1638344" y="2271586"/>
            <a:ext cx="17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dirty="0">
                <a:solidFill>
                  <a:srgbClr val="0070C0"/>
                </a:solidFill>
                <a:latin typeface="Calibri" panose="020F0502020204030204"/>
              </a:rPr>
              <a:t>Biosólidos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AB4D745-6624-F29B-82E9-2F7EC74C3E1F}"/>
              </a:ext>
            </a:extLst>
          </p:cNvPr>
          <p:cNvSpPr txBox="1"/>
          <p:nvPr/>
        </p:nvSpPr>
        <p:spPr>
          <a:xfrm>
            <a:off x="1204759" y="2201264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3 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6472323-D5AB-CD6E-156C-828B3F81B3E2}"/>
              </a:ext>
            </a:extLst>
          </p:cNvPr>
          <p:cNvSpPr/>
          <p:nvPr/>
        </p:nvSpPr>
        <p:spPr>
          <a:xfrm>
            <a:off x="1070418" y="4182955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FCEAD3-5435-B1B2-6BE6-8EED24F68BD5}"/>
              </a:ext>
            </a:extLst>
          </p:cNvPr>
          <p:cNvSpPr txBox="1"/>
          <p:nvPr/>
        </p:nvSpPr>
        <p:spPr>
          <a:xfrm>
            <a:off x="1638344" y="4258767"/>
            <a:ext cx="17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dirty="0">
                <a:solidFill>
                  <a:srgbClr val="0070C0"/>
                </a:solidFill>
                <a:latin typeface="Calibri" panose="020F0502020204030204"/>
              </a:rPr>
              <a:t>Biogás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2E23242-14DB-2764-2FE4-BF610C1CAFCE}"/>
              </a:ext>
            </a:extLst>
          </p:cNvPr>
          <p:cNvSpPr txBox="1"/>
          <p:nvPr/>
        </p:nvSpPr>
        <p:spPr>
          <a:xfrm>
            <a:off x="1204759" y="4188446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14EB077-B82E-AA33-6051-10D4A84D446D}"/>
              </a:ext>
            </a:extLst>
          </p:cNvPr>
          <p:cNvSpPr/>
          <p:nvPr/>
        </p:nvSpPr>
        <p:spPr>
          <a:xfrm>
            <a:off x="1070418" y="5207183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6EE9BBC-3F62-6808-675A-508C9D5F1111}"/>
              </a:ext>
            </a:extLst>
          </p:cNvPr>
          <p:cNvSpPr txBox="1"/>
          <p:nvPr/>
        </p:nvSpPr>
        <p:spPr>
          <a:xfrm>
            <a:off x="1704715" y="6157541"/>
            <a:ext cx="411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1600" dirty="0">
                <a:solidFill>
                  <a:srgbClr val="0070C0"/>
                </a:solidFill>
                <a:latin typeface="Calibri" panose="020F0502020204030204"/>
              </a:rPr>
              <a:t>Reducción </a:t>
            </a:r>
          </a:p>
          <a:p>
            <a:pPr defTabSz="685800"/>
            <a:r>
              <a:rPr lang="es-CL" sz="1600" dirty="0">
                <a:solidFill>
                  <a:srgbClr val="0070C0"/>
                </a:solidFill>
                <a:latin typeface="Calibri" panose="020F0502020204030204"/>
              </a:rPr>
              <a:t>Emisiones de CO2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5FFE7B2-5625-5B3A-9D69-3AC4D6EAE58A}"/>
              </a:ext>
            </a:extLst>
          </p:cNvPr>
          <p:cNvSpPr txBox="1"/>
          <p:nvPr/>
        </p:nvSpPr>
        <p:spPr>
          <a:xfrm>
            <a:off x="1194001" y="5180397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5 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6ED3798-842F-A949-C4FF-4A4969115862}"/>
              </a:ext>
            </a:extLst>
          </p:cNvPr>
          <p:cNvSpPr/>
          <p:nvPr/>
        </p:nvSpPr>
        <p:spPr>
          <a:xfrm>
            <a:off x="1045019" y="6213617"/>
            <a:ext cx="567929" cy="428625"/>
          </a:xfrm>
          <a:prstGeom prst="ellipse">
            <a:avLst/>
          </a:prstGeom>
          <a:solidFill>
            <a:srgbClr val="00B0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CL" sz="1400">
              <a:ln>
                <a:solidFill>
                  <a:srgbClr val="00B0F0"/>
                </a:solidFill>
              </a:ln>
              <a:noFill/>
              <a:latin typeface="Calibri" panose="020F050202020403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932C0A-E88D-B0E7-BA5F-67F8A0EF9C41}"/>
              </a:ext>
            </a:extLst>
          </p:cNvPr>
          <p:cNvSpPr txBox="1"/>
          <p:nvPr/>
        </p:nvSpPr>
        <p:spPr>
          <a:xfrm>
            <a:off x="1694126" y="5121121"/>
            <a:ext cx="411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1600" dirty="0">
                <a:solidFill>
                  <a:srgbClr val="0070C0"/>
                </a:solidFill>
                <a:latin typeface="Calibri" panose="020F0502020204030204"/>
              </a:rPr>
              <a:t>Otras alternativas</a:t>
            </a:r>
          </a:p>
          <a:p>
            <a:pPr defTabSz="685800"/>
            <a:r>
              <a:rPr lang="es-CL" sz="1600" dirty="0">
                <a:solidFill>
                  <a:srgbClr val="0070C0"/>
                </a:solidFill>
                <a:latin typeface="Calibri" panose="020F0502020204030204"/>
              </a:rPr>
              <a:t>de valorización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9A69376-24CC-EC7D-265D-14CAE319388A}"/>
              </a:ext>
            </a:extLst>
          </p:cNvPr>
          <p:cNvSpPr txBox="1"/>
          <p:nvPr/>
        </p:nvSpPr>
        <p:spPr>
          <a:xfrm>
            <a:off x="1179360" y="6143803"/>
            <a:ext cx="37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CL" sz="2400" b="1" dirty="0">
                <a:solidFill>
                  <a:prstClr val="white"/>
                </a:solidFill>
                <a:latin typeface="Calibri" panose="020F0502020204030204"/>
              </a:rPr>
              <a:t>6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3C9F86D-3D70-455D-57B0-9F30234B650C}"/>
              </a:ext>
            </a:extLst>
          </p:cNvPr>
          <p:cNvSpPr txBox="1"/>
          <p:nvPr/>
        </p:nvSpPr>
        <p:spPr>
          <a:xfrm>
            <a:off x="3624594" y="67887"/>
            <a:ext cx="5626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Eficiencia productiva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REUSO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Selección de tecnologías bajas en carbono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072AFD2-C0EB-0853-AD9E-70357125B309}"/>
              </a:ext>
            </a:extLst>
          </p:cNvPr>
          <p:cNvSpPr txBox="1"/>
          <p:nvPr/>
        </p:nvSpPr>
        <p:spPr>
          <a:xfrm>
            <a:off x="6317447" y="933921"/>
            <a:ext cx="53730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Autogeneración: Energía Solar, energías renovables, biogás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Energía térmica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5B10108-F674-D0A3-F867-BA48CED3015D}"/>
              </a:ext>
            </a:extLst>
          </p:cNvPr>
          <p:cNvSpPr txBox="1"/>
          <p:nvPr/>
        </p:nvSpPr>
        <p:spPr>
          <a:xfrm>
            <a:off x="3678234" y="2226025"/>
            <a:ext cx="3435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Estabilización de lodos</a:t>
            </a:r>
          </a:p>
          <a:p>
            <a:pPr defTabSz="685800"/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Tratamiento intermedio de biosólidos estabilizados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Disposición</a:t>
            </a:r>
          </a:p>
          <a:p>
            <a:pPr defTabSz="685800"/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A10F224-4DF0-4984-87B7-D21C0EFABD99}"/>
              </a:ext>
            </a:extLst>
          </p:cNvPr>
          <p:cNvSpPr txBox="1"/>
          <p:nvPr/>
        </p:nvSpPr>
        <p:spPr>
          <a:xfrm>
            <a:off x="6438004" y="51000"/>
            <a:ext cx="4327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Buen manejo de lodos activo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 err="1">
                <a:solidFill>
                  <a:srgbClr val="00B0F0"/>
                </a:solidFill>
                <a:latin typeface="Calibri" panose="020F0502020204030204"/>
              </a:rPr>
              <a:t>Anammox</a:t>
            </a:r>
            <a:endParaRPr lang="es-CL" sz="16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1A4790D-6365-C62F-34A1-1865460A1B3C}"/>
              </a:ext>
            </a:extLst>
          </p:cNvPr>
          <p:cNvSpPr txBox="1"/>
          <p:nvPr/>
        </p:nvSpPr>
        <p:spPr>
          <a:xfrm>
            <a:off x="3655744" y="1019083"/>
            <a:ext cx="2570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Generación de Energía</a:t>
            </a:r>
          </a:p>
          <a:p>
            <a:pPr defTabSz="685800"/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Eficiencia Energética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FD5C53A-84FB-FA02-8BD3-A740D6499093}"/>
              </a:ext>
            </a:extLst>
          </p:cNvPr>
          <p:cNvSpPr txBox="1"/>
          <p:nvPr/>
        </p:nvSpPr>
        <p:spPr>
          <a:xfrm>
            <a:off x="6356194" y="1480432"/>
            <a:ext cx="53730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Sistema de gestión de la Energía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Diagnóstico, implementación, medición, seguimiento</a:t>
            </a:r>
          </a:p>
        </p:txBody>
      </p:sp>
      <p:sp>
        <p:nvSpPr>
          <p:cNvPr id="42" name="Abrir llave 41">
            <a:extLst>
              <a:ext uri="{FF2B5EF4-FFF2-40B4-BE49-F238E27FC236}">
                <a16:creationId xmlns:a16="http://schemas.microsoft.com/office/drawing/2014/main" id="{F8305C1F-DB78-CA0C-B9F0-96E507D1545F}"/>
              </a:ext>
            </a:extLst>
          </p:cNvPr>
          <p:cNvSpPr/>
          <p:nvPr/>
        </p:nvSpPr>
        <p:spPr>
          <a:xfrm>
            <a:off x="3301713" y="2111651"/>
            <a:ext cx="322881" cy="1980911"/>
          </a:xfrm>
          <a:prstGeom prst="leftBrace">
            <a:avLst>
              <a:gd name="adj1" fmla="val 8333"/>
              <a:gd name="adj2" fmla="val 138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0ED251A1-8A0D-F066-12A1-0E092A168673}"/>
              </a:ext>
            </a:extLst>
          </p:cNvPr>
          <p:cNvSpPr txBox="1"/>
          <p:nvPr/>
        </p:nvSpPr>
        <p:spPr>
          <a:xfrm>
            <a:off x="6399757" y="2875806"/>
            <a:ext cx="53730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Secado Solar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 err="1">
                <a:solidFill>
                  <a:srgbClr val="00B0F0"/>
                </a:solidFill>
                <a:latin typeface="Calibri" panose="020F0502020204030204"/>
              </a:rPr>
              <a:t>Biosecado</a:t>
            </a:r>
            <a:endParaRPr lang="es-CL" sz="16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" name="Abrir llave 2">
            <a:extLst>
              <a:ext uri="{FF2B5EF4-FFF2-40B4-BE49-F238E27FC236}">
                <a16:creationId xmlns:a16="http://schemas.microsoft.com/office/drawing/2014/main" id="{8029F644-9F1D-8C1E-78F1-C761FEFB11C7}"/>
              </a:ext>
            </a:extLst>
          </p:cNvPr>
          <p:cNvSpPr/>
          <p:nvPr/>
        </p:nvSpPr>
        <p:spPr>
          <a:xfrm>
            <a:off x="3385264" y="1117029"/>
            <a:ext cx="161725" cy="7724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Abrir llave 23">
            <a:extLst>
              <a:ext uri="{FF2B5EF4-FFF2-40B4-BE49-F238E27FC236}">
                <a16:creationId xmlns:a16="http://schemas.microsoft.com/office/drawing/2014/main" id="{E5D7144A-1D2B-DC27-5305-4CC3D77D8DA6}"/>
              </a:ext>
            </a:extLst>
          </p:cNvPr>
          <p:cNvSpPr/>
          <p:nvPr/>
        </p:nvSpPr>
        <p:spPr>
          <a:xfrm>
            <a:off x="3385262" y="99240"/>
            <a:ext cx="161725" cy="8309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Abrir llave 31">
            <a:extLst>
              <a:ext uri="{FF2B5EF4-FFF2-40B4-BE49-F238E27FC236}">
                <a16:creationId xmlns:a16="http://schemas.microsoft.com/office/drawing/2014/main" id="{E237287C-A818-A505-675A-68BE00439427}"/>
              </a:ext>
            </a:extLst>
          </p:cNvPr>
          <p:cNvSpPr/>
          <p:nvPr/>
        </p:nvSpPr>
        <p:spPr>
          <a:xfrm>
            <a:off x="6148715" y="1061303"/>
            <a:ext cx="273104" cy="3148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 b="1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5" name="Abrir llave 34">
            <a:extLst>
              <a:ext uri="{FF2B5EF4-FFF2-40B4-BE49-F238E27FC236}">
                <a16:creationId xmlns:a16="http://schemas.microsoft.com/office/drawing/2014/main" id="{A18F65C0-349C-7C7D-8C58-E4651D6A4430}"/>
              </a:ext>
            </a:extLst>
          </p:cNvPr>
          <p:cNvSpPr/>
          <p:nvPr/>
        </p:nvSpPr>
        <p:spPr>
          <a:xfrm>
            <a:off x="6148715" y="1564943"/>
            <a:ext cx="273104" cy="3148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 b="1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6" name="Abrir llave 35">
            <a:extLst>
              <a:ext uri="{FF2B5EF4-FFF2-40B4-BE49-F238E27FC236}">
                <a16:creationId xmlns:a16="http://schemas.microsoft.com/office/drawing/2014/main" id="{6576A214-105F-615F-D8B8-6ABA80BF83F8}"/>
              </a:ext>
            </a:extLst>
          </p:cNvPr>
          <p:cNvSpPr/>
          <p:nvPr/>
        </p:nvSpPr>
        <p:spPr>
          <a:xfrm>
            <a:off x="6057275" y="2333737"/>
            <a:ext cx="273104" cy="3148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 b="1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7" name="Abrir llave 36">
            <a:extLst>
              <a:ext uri="{FF2B5EF4-FFF2-40B4-BE49-F238E27FC236}">
                <a16:creationId xmlns:a16="http://schemas.microsoft.com/office/drawing/2014/main" id="{F6E1F516-426D-4C38-C764-4E5E3C475864}"/>
              </a:ext>
            </a:extLst>
          </p:cNvPr>
          <p:cNvSpPr/>
          <p:nvPr/>
        </p:nvSpPr>
        <p:spPr>
          <a:xfrm>
            <a:off x="8745885" y="2129896"/>
            <a:ext cx="248028" cy="4791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47" name="Abrir llave 46">
            <a:extLst>
              <a:ext uri="{FF2B5EF4-FFF2-40B4-BE49-F238E27FC236}">
                <a16:creationId xmlns:a16="http://schemas.microsoft.com/office/drawing/2014/main" id="{BD11C09B-0D43-05C5-1A51-32E2B9518557}"/>
              </a:ext>
            </a:extLst>
          </p:cNvPr>
          <p:cNvSpPr/>
          <p:nvPr/>
        </p:nvSpPr>
        <p:spPr>
          <a:xfrm>
            <a:off x="6288525" y="3128621"/>
            <a:ext cx="135338" cy="351514"/>
          </a:xfrm>
          <a:prstGeom prst="leftBrace">
            <a:avLst>
              <a:gd name="adj1" fmla="val 3517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716CE-A105-6861-B1D4-2ADC20B854C3}"/>
              </a:ext>
            </a:extLst>
          </p:cNvPr>
          <p:cNvSpPr txBox="1"/>
          <p:nvPr/>
        </p:nvSpPr>
        <p:spPr>
          <a:xfrm>
            <a:off x="6438004" y="3485072"/>
            <a:ext cx="53730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Suelos agrícolas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Plantaciones forestales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srgbClr val="00B0F0"/>
                </a:solidFill>
                <a:latin typeface="Calibri" panose="020F0502020204030204"/>
              </a:rPr>
              <a:t>Recuperación de tranques de relaves o suelos erosionados</a:t>
            </a:r>
          </a:p>
        </p:txBody>
      </p:sp>
      <p:sp>
        <p:nvSpPr>
          <p:cNvPr id="38" name="Abrir llave 37">
            <a:extLst>
              <a:ext uri="{FF2B5EF4-FFF2-40B4-BE49-F238E27FC236}">
                <a16:creationId xmlns:a16="http://schemas.microsoft.com/office/drawing/2014/main" id="{85D0B4D8-537C-31B2-52F6-9DE190A1AB8A}"/>
              </a:ext>
            </a:extLst>
          </p:cNvPr>
          <p:cNvSpPr/>
          <p:nvPr/>
        </p:nvSpPr>
        <p:spPr>
          <a:xfrm>
            <a:off x="6225712" y="3648604"/>
            <a:ext cx="77664" cy="725476"/>
          </a:xfrm>
          <a:prstGeom prst="leftBrace">
            <a:avLst>
              <a:gd name="adj1" fmla="val 3517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22E661C-87A6-9336-C599-D32FFC6BC91F}"/>
              </a:ext>
            </a:extLst>
          </p:cNvPr>
          <p:cNvSpPr txBox="1"/>
          <p:nvPr/>
        </p:nvSpPr>
        <p:spPr>
          <a:xfrm rot="16200000">
            <a:off x="-2739977" y="3162759"/>
            <a:ext cx="6857999" cy="55399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685800"/>
            <a:r>
              <a:rPr lang="es-CL" sz="3000" dirty="0">
                <a:solidFill>
                  <a:prstClr val="white"/>
                </a:solidFill>
                <a:latin typeface="Calibri" panose="020F0502020204030204"/>
              </a:rPr>
              <a:t>Economía Circular en </a:t>
            </a:r>
            <a:r>
              <a:rPr lang="es-CL" sz="3000" dirty="0" err="1">
                <a:solidFill>
                  <a:prstClr val="white"/>
                </a:solidFill>
                <a:latin typeface="Calibri" panose="020F0502020204030204"/>
              </a:rPr>
              <a:t>PTARs</a:t>
            </a:r>
            <a:r>
              <a:rPr lang="es-CL" sz="300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28" name="Abrir llave 27">
            <a:extLst>
              <a:ext uri="{FF2B5EF4-FFF2-40B4-BE49-F238E27FC236}">
                <a16:creationId xmlns:a16="http://schemas.microsoft.com/office/drawing/2014/main" id="{4BA152DD-400A-61BE-4AAB-D8C16713D3BC}"/>
              </a:ext>
            </a:extLst>
          </p:cNvPr>
          <p:cNvSpPr/>
          <p:nvPr/>
        </p:nvSpPr>
        <p:spPr>
          <a:xfrm>
            <a:off x="6103699" y="109614"/>
            <a:ext cx="273104" cy="4483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600" b="1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B0F0E18B-1B50-49A7-09D3-A4E4A6A9710F}"/>
              </a:ext>
            </a:extLst>
          </p:cNvPr>
          <p:cNvSpPr txBox="1"/>
          <p:nvPr/>
        </p:nvSpPr>
        <p:spPr>
          <a:xfrm>
            <a:off x="3726874" y="4810113"/>
            <a:ext cx="4191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Extracción de ácidos húmicos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Producción de biodiesel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Producción de estruvita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Biofertilizantes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 err="1">
                <a:solidFill>
                  <a:prstClr val="black"/>
                </a:solidFill>
                <a:latin typeface="Calibri" panose="020F0502020204030204"/>
              </a:rPr>
              <a:t>Ecoladrillos</a:t>
            </a:r>
            <a:endParaRPr lang="es-CL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F46E85B-CE23-E23E-A938-D8D8FC1AF490}"/>
              </a:ext>
            </a:extLst>
          </p:cNvPr>
          <p:cNvSpPr txBox="1"/>
          <p:nvPr/>
        </p:nvSpPr>
        <p:spPr>
          <a:xfrm>
            <a:off x="3753033" y="6189435"/>
            <a:ext cx="4191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Quema de biogás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Mitigación CO</a:t>
            </a:r>
            <a:r>
              <a:rPr lang="es-CL" sz="1600" b="1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 y CH</a:t>
            </a:r>
            <a:r>
              <a:rPr lang="es-CL" sz="1600" b="1" baseline="-250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48" name="Abrir llave 47">
            <a:extLst>
              <a:ext uri="{FF2B5EF4-FFF2-40B4-BE49-F238E27FC236}">
                <a16:creationId xmlns:a16="http://schemas.microsoft.com/office/drawing/2014/main" id="{2B62ADCA-CFED-9880-3FCC-F1C4E9E9918B}"/>
              </a:ext>
            </a:extLst>
          </p:cNvPr>
          <p:cNvSpPr/>
          <p:nvPr/>
        </p:nvSpPr>
        <p:spPr>
          <a:xfrm>
            <a:off x="3408574" y="4874660"/>
            <a:ext cx="205262" cy="1258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Abrir llave 48">
            <a:extLst>
              <a:ext uri="{FF2B5EF4-FFF2-40B4-BE49-F238E27FC236}">
                <a16:creationId xmlns:a16="http://schemas.microsoft.com/office/drawing/2014/main" id="{AF5C7CC0-E2CA-39CD-066B-197F7EBCE802}"/>
              </a:ext>
            </a:extLst>
          </p:cNvPr>
          <p:cNvSpPr/>
          <p:nvPr/>
        </p:nvSpPr>
        <p:spPr>
          <a:xfrm>
            <a:off x="3473118" y="6262892"/>
            <a:ext cx="118080" cy="5116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362736C-BE37-2350-1F1B-9FA1BEEC6A3A}"/>
              </a:ext>
            </a:extLst>
          </p:cNvPr>
          <p:cNvSpPr txBox="1"/>
          <p:nvPr/>
        </p:nvSpPr>
        <p:spPr>
          <a:xfrm>
            <a:off x="3726874" y="4323695"/>
            <a:ext cx="5645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Energético Requiere tratamiento: Eliminación H</a:t>
            </a:r>
            <a:r>
              <a:rPr lang="es-CL" sz="1600" b="1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s-CL" sz="1600" b="1" dirty="0">
                <a:solidFill>
                  <a:prstClr val="black"/>
                </a:solidFill>
                <a:latin typeface="Calibri" panose="020F0502020204030204"/>
              </a:rPr>
              <a:t>S</a:t>
            </a:r>
          </a:p>
        </p:txBody>
      </p:sp>
      <p:sp>
        <p:nvSpPr>
          <p:cNvPr id="51" name="Abrir llave 50">
            <a:extLst>
              <a:ext uri="{FF2B5EF4-FFF2-40B4-BE49-F238E27FC236}">
                <a16:creationId xmlns:a16="http://schemas.microsoft.com/office/drawing/2014/main" id="{56166109-5E21-A446-4BF6-BDD5B5D022E6}"/>
              </a:ext>
            </a:extLst>
          </p:cNvPr>
          <p:cNvSpPr/>
          <p:nvPr/>
        </p:nvSpPr>
        <p:spPr>
          <a:xfrm>
            <a:off x="3341266" y="4186903"/>
            <a:ext cx="307484" cy="5433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s-CL" sz="135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0335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5" grpId="0"/>
      <p:bldP spid="29" grpId="0"/>
      <p:bldP spid="34" grpId="0"/>
      <p:bldP spid="39" grpId="0"/>
      <p:bldP spid="42" grpId="0" animBg="1"/>
      <p:bldP spid="44" grpId="0"/>
      <p:bldP spid="3" grpId="0" animBg="1"/>
      <p:bldP spid="2" grpId="0"/>
      <p:bldP spid="40" grpId="0"/>
      <p:bldP spid="43" grpId="0"/>
      <p:bldP spid="48" grpId="0" animBg="1"/>
      <p:bldP spid="49" grpId="0" animBg="1"/>
      <p:bldP spid="50" grpId="0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DSC048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761" y="3410608"/>
            <a:ext cx="3913239" cy="29161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4452" y="54162"/>
            <a:ext cx="8125748" cy="4525962"/>
          </a:xfrm>
        </p:spPr>
        <p:txBody>
          <a:bodyPr/>
          <a:lstStyle/>
          <a:p>
            <a:pPr eaLnBrk="1" hangingPunct="1"/>
            <a:endParaRPr lang="en-US" b="1" dirty="0">
              <a:solidFill>
                <a:srgbClr val="FFCC00"/>
              </a:solidFill>
              <a:latin typeface="Arial" charset="0"/>
            </a:endParaRPr>
          </a:p>
          <a:p>
            <a:pPr eaLnBrk="1" hangingPunct="1"/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Reducción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materia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orgánica</a:t>
            </a:r>
            <a:endParaRPr lang="en-US" sz="3600" b="1" dirty="0">
              <a:solidFill>
                <a:schemeClr val="accent2"/>
              </a:solidFill>
              <a:latin typeface="Arial" charset="0"/>
            </a:endParaRPr>
          </a:p>
          <a:p>
            <a:pPr eaLnBrk="1" hangingPunct="1"/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Biogás</a:t>
            </a:r>
            <a:endParaRPr lang="en-US" sz="3600" b="1" dirty="0">
              <a:solidFill>
                <a:schemeClr val="accent2"/>
              </a:solidFill>
              <a:latin typeface="Arial" charset="0"/>
            </a:endParaRPr>
          </a:p>
          <a:p>
            <a:pPr eaLnBrk="1" hangingPunct="1"/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Biosólido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estable</a:t>
            </a:r>
            <a:endParaRPr lang="en-US" sz="3600" b="1" dirty="0">
              <a:solidFill>
                <a:schemeClr val="accent2"/>
              </a:solidFill>
              <a:latin typeface="Arial" charset="0"/>
            </a:endParaRPr>
          </a:p>
          <a:p>
            <a:pPr eaLnBrk="1" hangingPunct="1"/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Reducción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 de </a:t>
            </a:r>
            <a:r>
              <a:rPr lang="en-US" sz="3600" b="1" dirty="0" err="1">
                <a:solidFill>
                  <a:schemeClr val="accent2"/>
                </a:solidFill>
                <a:latin typeface="Arial" charset="0"/>
              </a:rPr>
              <a:t>emisiones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 GEI</a:t>
            </a:r>
          </a:p>
        </p:txBody>
      </p:sp>
      <p:grpSp>
        <p:nvGrpSpPr>
          <p:cNvPr id="21509" name="Group 4"/>
          <p:cNvGrpSpPr>
            <a:grpSpLocks/>
          </p:cNvGrpSpPr>
          <p:nvPr/>
        </p:nvGrpSpPr>
        <p:grpSpPr bwMode="auto">
          <a:xfrm>
            <a:off x="9596439" y="3857625"/>
            <a:ext cx="871537" cy="928688"/>
            <a:chOff x="2068" y="2375"/>
            <a:chExt cx="1728" cy="1158"/>
          </a:xfrm>
        </p:grpSpPr>
        <p:sp>
          <p:nvSpPr>
            <p:cNvPr id="9" name="Cloud"/>
            <p:cNvSpPr>
              <a:spLocks noChangeAspect="1" noEditPoints="1" noChangeArrowheads="1"/>
            </p:cNvSpPr>
            <p:nvPr/>
          </p:nvSpPr>
          <p:spPr bwMode="auto">
            <a:xfrm>
              <a:off x="2068" y="2375"/>
              <a:ext cx="1728" cy="115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>
                <a:defRPr/>
              </a:pPr>
              <a:endParaRPr lang="es-CL">
                <a:latin typeface="Arial" charset="0"/>
                <a:cs typeface="Arial" charset="0"/>
              </a:endParaRPr>
            </a:p>
          </p:txBody>
        </p:sp>
        <p:sp>
          <p:nvSpPr>
            <p:cNvPr id="2151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51" y="2655"/>
              <a:ext cx="953" cy="4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ea typeface="Arial"/>
                  <a:cs typeface="Arial"/>
                </a:rPr>
                <a:t>CO2↓</a:t>
              </a:r>
            </a:p>
          </p:txBody>
        </p:sp>
      </p:grpSp>
      <p:pic>
        <p:nvPicPr>
          <p:cNvPr id="2" name="Picture 6" descr="Planta de generación de Biogás">
            <a:extLst>
              <a:ext uri="{FF2B5EF4-FFF2-40B4-BE49-F238E27FC236}">
                <a16:creationId xmlns:a16="http://schemas.microsoft.com/office/drawing/2014/main" id="{3FCB3148-38DE-ECCE-B36E-1DC633138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75" y="3448351"/>
            <a:ext cx="4142294" cy="2675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4" descr="planta agua residual">
            <a:extLst>
              <a:ext uri="{FF2B5EF4-FFF2-40B4-BE49-F238E27FC236}">
                <a16:creationId xmlns:a16="http://schemas.microsoft.com/office/drawing/2014/main" id="{A4735838-AA26-4186-5F2B-CB29CA6BD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1152" y="3452663"/>
            <a:ext cx="3966242" cy="2667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0122D3A5-8679-BFBF-7823-0FAB6635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80" y="1701680"/>
            <a:ext cx="9498400" cy="503100"/>
          </a:xfrm>
        </p:spPr>
        <p:txBody>
          <a:bodyPr/>
          <a:lstStyle/>
          <a:p>
            <a:r>
              <a:rPr lang="es-CL" sz="3600" dirty="0">
                <a:solidFill>
                  <a:schemeClr val="accent2"/>
                </a:solidFill>
                <a:latin typeface="Arial" charset="0"/>
                <a:cs typeface="Calibri"/>
                <a:sym typeface="Calibri"/>
              </a:rPr>
              <a:t>Biogás</a:t>
            </a:r>
          </a:p>
        </p:txBody>
      </p:sp>
    </p:spTree>
    <p:extLst>
      <p:ext uri="{BB962C8B-B14F-4D97-AF65-F5344CB8AC3E}">
        <p14:creationId xmlns:p14="http://schemas.microsoft.com/office/powerpoint/2010/main" val="21658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6F2C8DCE-F33F-5DC0-7593-7710452E8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pic>
        <p:nvPicPr>
          <p:cNvPr id="2" name="Google Shape;2021;p86">
            <a:extLst>
              <a:ext uri="{FF2B5EF4-FFF2-40B4-BE49-F238E27FC236}">
                <a16:creationId xmlns:a16="http://schemas.microsoft.com/office/drawing/2014/main" id="{66CA1E79-4846-CF95-0986-A623A964BF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14300" y="0"/>
            <a:ext cx="69093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604B3CF-8F8A-0388-D7D3-4C9078ADE907}"/>
              </a:ext>
            </a:extLst>
          </p:cNvPr>
          <p:cNvSpPr txBox="1"/>
          <p:nvPr/>
        </p:nvSpPr>
        <p:spPr>
          <a:xfrm>
            <a:off x="7073792" y="1860733"/>
            <a:ext cx="47753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PTAR:  </a:t>
            </a:r>
            <a:r>
              <a:rPr lang="es-CL" b="1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Procesos </a:t>
            </a:r>
            <a:r>
              <a:rPr lang="es-CL" b="1" u="sng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Energointensivos</a:t>
            </a:r>
            <a:r>
              <a:rPr lang="es-CL" b="1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endParaRPr lang="es-CL" b="1" u="sng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Tratamiento biológico (70%)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Aireación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Recirculación y espesamiento de lodos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Elevación de agua cruda (15%)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CL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Otros (15 %)</a:t>
            </a:r>
          </a:p>
          <a:p>
            <a:endParaRPr lang="es-C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753B74-F6E9-36CE-B65D-AEEAC76CE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5687D8C-2EF3-913B-0B4D-FD64B06BC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1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3F4CFD3E-CC0E-6C68-16EA-6198CC493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719" y="1073988"/>
            <a:ext cx="488577" cy="57000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80622A5-3EDE-CA78-1585-BC6346A8069D}"/>
              </a:ext>
            </a:extLst>
          </p:cNvPr>
          <p:cNvSpPr txBox="1"/>
          <p:nvPr/>
        </p:nvSpPr>
        <p:spPr>
          <a:xfrm>
            <a:off x="601015" y="1382286"/>
            <a:ext cx="4572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es-ES" sz="2000" b="1" dirty="0">
              <a:solidFill>
                <a:srgbClr val="334272"/>
              </a:solidFill>
            </a:endParaRPr>
          </a:p>
          <a:p>
            <a:pPr marL="342892" lvl="1"/>
            <a:r>
              <a:rPr lang="es-ES" sz="2000" b="1" dirty="0">
                <a:solidFill>
                  <a:srgbClr val="334272"/>
                </a:solidFill>
              </a:rPr>
              <a:t>REDUCIR la demanda en energía</a:t>
            </a:r>
          </a:p>
          <a:p>
            <a:pPr marL="285750" lvl="1" indent="-285750">
              <a:buFont typeface="Wingdings" pitchFamily="2" charset="2"/>
              <a:buChar char="§"/>
            </a:pPr>
            <a:endParaRPr lang="es-ES" sz="2000" b="1" dirty="0">
              <a:solidFill>
                <a:schemeClr val="bg1"/>
              </a:solidFill>
            </a:endParaRPr>
          </a:p>
          <a:p>
            <a:pPr marL="971533" lvl="2" indent="-285750">
              <a:buFont typeface="Wingdings" pitchFamily="2" charset="2"/>
              <a:buChar char="§"/>
            </a:pPr>
            <a:r>
              <a:rPr lang="es-ES" sz="2000" b="1" dirty="0"/>
              <a:t>Optimización de los sistemas de regulación y reposición de los equipos en tiempo</a:t>
            </a:r>
          </a:p>
          <a:p>
            <a:pPr marL="971533" lvl="2" indent="-285750">
              <a:buFont typeface="Wingdings" pitchFamily="2" charset="2"/>
              <a:buChar char="§"/>
            </a:pPr>
            <a:endParaRPr lang="es-ES" sz="2000" b="1" dirty="0"/>
          </a:p>
          <a:p>
            <a:pPr marL="971533" lvl="2" indent="-285750">
              <a:buFont typeface="Wingdings" pitchFamily="2" charset="2"/>
              <a:buChar char="§"/>
            </a:pPr>
            <a:r>
              <a:rPr lang="es-ES" sz="2000" b="1" dirty="0"/>
              <a:t>Identificación de nuevos procesos biológicos más eficientes</a:t>
            </a:r>
          </a:p>
          <a:p>
            <a:pPr marL="685783" lvl="2"/>
            <a:endParaRPr lang="es-ES" sz="2000" b="1" dirty="0"/>
          </a:p>
          <a:p>
            <a:pPr marL="971533" lvl="2" indent="-285750">
              <a:buFont typeface="Wingdings" pitchFamily="2" charset="2"/>
              <a:buChar char="§"/>
            </a:pPr>
            <a:r>
              <a:rPr lang="es-ES" sz="2000" b="1" dirty="0"/>
              <a:t>Limitar las pérdidas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C49F944-9723-BE6A-3562-B862B8310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151" y="1897812"/>
            <a:ext cx="6109272" cy="3886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860109-830D-5752-A2FE-314DF3E8D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499" y="316270"/>
            <a:ext cx="1473703" cy="10947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992E48A-8B66-7DD9-F866-F41C1DD81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354" y="5912433"/>
            <a:ext cx="1594852" cy="6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484C9B-C564-03F8-807F-24BDE430F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50" y="0"/>
            <a:ext cx="12496800" cy="6858000"/>
          </a:xfrm>
          <a:prstGeom prst="rect">
            <a:avLst/>
          </a:prstGeom>
        </p:spPr>
      </p:pic>
      <p:sp>
        <p:nvSpPr>
          <p:cNvPr id="702" name="Google Shape;702;g1f20134a2f4_0_13"/>
          <p:cNvSpPr txBox="1"/>
          <p:nvPr/>
        </p:nvSpPr>
        <p:spPr>
          <a:xfrm>
            <a:off x="2200520" y="1075800"/>
            <a:ext cx="7579200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defRPr/>
            </a:pPr>
            <a:r>
              <a:rPr lang="es-CL" sz="5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Biosólidos: </a:t>
            </a:r>
            <a:endParaRPr sz="54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defRPr/>
            </a:pPr>
            <a:r>
              <a:rPr lang="es-CL" sz="37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Estabilización</a:t>
            </a:r>
            <a:endParaRPr sz="37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defRPr/>
            </a:pPr>
            <a:r>
              <a:rPr lang="es-CL" sz="37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Otros lodos</a:t>
            </a:r>
            <a:endParaRPr sz="37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5648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5E4A8C2-2DF2-6BC5-5F6C-F0DEC0FF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796" y="2577704"/>
            <a:ext cx="4185047" cy="76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79" rIns="68579">
            <a:spAutoFit/>
          </a:bodyPr>
          <a:lstStyle/>
          <a:p>
            <a:pPr algn="just" eaLnBrk="0" hangingPunct="0">
              <a:lnSpc>
                <a:spcPct val="110000"/>
              </a:lnSpc>
              <a:buFont typeface="Wingdings" pitchFamily="2" charset="2"/>
              <a:buChar char="ü"/>
            </a:pPr>
            <a:r>
              <a:rPr lang="es-MX" altLang="es-CL" sz="1350" b="1">
                <a:solidFill>
                  <a:srgbClr val="333333"/>
                </a:solidFill>
              </a:rPr>
              <a:t> Contienen macro nutrientes esenciales (NPK)</a:t>
            </a:r>
          </a:p>
          <a:p>
            <a:pPr algn="just" eaLnBrk="0" hangingPunct="0">
              <a:lnSpc>
                <a:spcPct val="110000"/>
              </a:lnSpc>
              <a:buFont typeface="Wingdings" pitchFamily="2" charset="2"/>
              <a:buChar char="ü"/>
            </a:pPr>
            <a:endParaRPr lang="es-MX" altLang="es-CL" sz="1350" b="1">
              <a:solidFill>
                <a:srgbClr val="333333"/>
              </a:solidFill>
            </a:endParaRPr>
          </a:p>
          <a:p>
            <a:pPr algn="just" eaLnBrk="0" hangingPunct="0">
              <a:lnSpc>
                <a:spcPct val="110000"/>
              </a:lnSpc>
              <a:buFont typeface="Wingdings" pitchFamily="2" charset="2"/>
              <a:buChar char="ü"/>
            </a:pPr>
            <a:r>
              <a:rPr lang="es-MX" altLang="es-CL" sz="1350" b="1">
                <a:solidFill>
                  <a:srgbClr val="333333"/>
                </a:solidFill>
              </a:rPr>
              <a:t> Contienen </a:t>
            </a:r>
            <a:r>
              <a:rPr lang="es-ES" altLang="es-CL" sz="1350" b="1">
                <a:solidFill>
                  <a:srgbClr val="333333"/>
                </a:solidFill>
              </a:rPr>
              <a:t>materia orgánica estabilizada</a:t>
            </a:r>
            <a:endParaRPr lang="es-CL" altLang="es-CL" sz="1350" b="1">
              <a:solidFill>
                <a:srgbClr val="333333"/>
              </a:solidFill>
            </a:endParaRPr>
          </a:p>
        </p:txBody>
      </p:sp>
      <p:graphicFrame>
        <p:nvGraphicFramePr>
          <p:cNvPr id="59447" name="Group 55">
            <a:extLst>
              <a:ext uri="{FF2B5EF4-FFF2-40B4-BE49-F238E27FC236}">
                <a16:creationId xmlns:a16="http://schemas.microsoft.com/office/drawing/2014/main" id="{AF84350A-B342-6C2A-EDF8-8FB56D5E7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599363"/>
              </p:ext>
            </p:extLst>
          </p:nvPr>
        </p:nvGraphicFramePr>
        <p:xfrm>
          <a:off x="2488408" y="3590928"/>
          <a:ext cx="5095875" cy="1240631"/>
        </p:xfrm>
        <a:graphic>
          <a:graphicData uri="http://schemas.openxmlformats.org/drawingml/2006/table">
            <a:tbl>
              <a:tblPr/>
              <a:tblGrid>
                <a:gridCol w="1854994">
                  <a:extLst>
                    <a:ext uri="{9D8B030D-6E8A-4147-A177-3AD203B41FA5}">
                      <a16:colId xmlns:a16="http://schemas.microsoft.com/office/drawing/2014/main" val="3461574877"/>
                    </a:ext>
                  </a:extLst>
                </a:gridCol>
                <a:gridCol w="1003697">
                  <a:extLst>
                    <a:ext uri="{9D8B030D-6E8A-4147-A177-3AD203B41FA5}">
                      <a16:colId xmlns:a16="http://schemas.microsoft.com/office/drawing/2014/main" val="2701047226"/>
                    </a:ext>
                  </a:extLst>
                </a:gridCol>
                <a:gridCol w="1264444">
                  <a:extLst>
                    <a:ext uri="{9D8B030D-6E8A-4147-A177-3AD203B41FA5}">
                      <a16:colId xmlns:a16="http://schemas.microsoft.com/office/drawing/2014/main" val="2931646826"/>
                    </a:ext>
                  </a:extLst>
                </a:gridCol>
                <a:gridCol w="972740">
                  <a:extLst>
                    <a:ext uri="{9D8B030D-6E8A-4147-A177-3AD203B41FA5}">
                      <a16:colId xmlns:a16="http://schemas.microsoft.com/office/drawing/2014/main" val="2532624841"/>
                    </a:ext>
                  </a:extLst>
                </a:gridCol>
              </a:tblGrid>
              <a:tr h="611981"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Nutriente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Nitrógeno</a:t>
                      </a:r>
                      <a:endParaRPr kumimoji="0" lang="en-US" altLang="es-CL" sz="1400" b="1" i="0" u="none" strike="noStrike" cap="none" normalizeH="0" baseline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Fósforo </a:t>
                      </a:r>
                    </a:p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(como P</a:t>
                      </a:r>
                      <a:r>
                        <a:rPr kumimoji="0" lang="es-CL" altLang="es-CL" sz="1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s-CL" altLang="es-CL" sz="1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Materia Orgánica</a:t>
                      </a:r>
                      <a:endParaRPr kumimoji="0" lang="en-US" altLang="es-CL" sz="1400" b="1" i="0" u="none" strike="noStrike" cap="none" normalizeH="0" baseline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213962"/>
                  </a:ext>
                </a:extLst>
              </a:tr>
              <a:tr h="628650"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1 ton de </a:t>
                      </a:r>
                      <a:r>
                        <a:rPr kumimoji="0" lang="en-US" altLang="es-C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Biosólido</a:t>
                      </a:r>
                      <a:r>
                        <a:rPr kumimoji="0" lang="en-US" alt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s-ES" alt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equivale</a:t>
                      </a:r>
                      <a:r>
                        <a:rPr kumimoji="0" lang="en-US" alt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 a: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22 Kilos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36 Kilos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defTabSz="957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9425" algn="l" defTabSz="957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57263" algn="l" defTabSz="957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436688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16113" algn="l" defTabSz="957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3733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305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2877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744913" defTabSz="957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57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350 Kilos</a:t>
                      </a:r>
                    </a:p>
                  </a:txBody>
                  <a:tcPr marL="71835" marR="71835" marT="35918" marB="359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12231"/>
                  </a:ext>
                </a:extLst>
              </a:tr>
            </a:tbl>
          </a:graphicData>
        </a:graphic>
      </p:graphicFrame>
      <p:sp>
        <p:nvSpPr>
          <p:cNvPr id="59418" name="Rectangle 26">
            <a:extLst>
              <a:ext uri="{FF2B5EF4-FFF2-40B4-BE49-F238E27FC236}">
                <a16:creationId xmlns:a16="http://schemas.microsoft.com/office/drawing/2014/main" id="{FEABD824-CD7E-9496-2932-5A246FA7E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40" y="2011712"/>
            <a:ext cx="51839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_tradnl" altLang="es-CL" sz="2400" b="1" dirty="0">
                <a:solidFill>
                  <a:srgbClr val="669900"/>
                </a:solidFill>
                <a:latin typeface="Trebuchet MS" panose="020B0703020202090204" pitchFamily="34" charset="0"/>
              </a:rPr>
              <a:t>Reutilización como abono orgánico</a:t>
            </a:r>
          </a:p>
        </p:txBody>
      </p:sp>
      <p:sp>
        <p:nvSpPr>
          <p:cNvPr id="59431" name="Line 39">
            <a:extLst>
              <a:ext uri="{FF2B5EF4-FFF2-40B4-BE49-F238E27FC236}">
                <a16:creationId xmlns:a16="http://schemas.microsoft.com/office/drawing/2014/main" id="{1DA6D0B9-FE27-F167-A836-45D441A0B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6484" y="1808560"/>
            <a:ext cx="5426869" cy="0"/>
          </a:xfrm>
          <a:prstGeom prst="line">
            <a:avLst/>
          </a:prstGeom>
          <a:noFill/>
          <a:ln w="50800" cmpd="dbl">
            <a:solidFill>
              <a:srgbClr val="66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CL" sz="1350"/>
          </a:p>
        </p:txBody>
      </p:sp>
      <p:sp>
        <p:nvSpPr>
          <p:cNvPr id="59449" name="Rectangle 57">
            <a:extLst>
              <a:ext uri="{FF2B5EF4-FFF2-40B4-BE49-F238E27FC236}">
                <a16:creationId xmlns:a16="http://schemas.microsoft.com/office/drawing/2014/main" id="{7D6B4994-5986-8264-0759-E8CE3FE28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960" y="1127522"/>
            <a:ext cx="541139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s-CL" sz="2925" i="1">
                <a:solidFill>
                  <a:srgbClr val="669900"/>
                </a:solidFill>
                <a:latin typeface="Trebuchet MS" panose="020B0703020202090204" pitchFamily="34" charset="0"/>
              </a:rPr>
              <a:t>Gestión de Biosólidos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B468C11-10A8-AED0-EF83-136CFC848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633">
            <a:off x="8206754" y="876999"/>
            <a:ext cx="5740299" cy="5740299"/>
          </a:xfrm>
          <a:prstGeom prst="chord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B0F7CD3-FE59-0E8F-A0F2-3A0D2C6FD9C6}"/>
              </a:ext>
            </a:extLst>
          </p:cNvPr>
          <p:cNvSpPr txBox="1"/>
          <p:nvPr/>
        </p:nvSpPr>
        <p:spPr>
          <a:xfrm>
            <a:off x="2192834" y="5579778"/>
            <a:ext cx="7806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 indent="0">
              <a:buNone/>
            </a:pPr>
            <a:r>
              <a:rPr lang="es-ES" altLang="es-CL" sz="1800" b="1" dirty="0">
                <a:solidFill>
                  <a:srgbClr val="117B35"/>
                </a:solidFill>
              </a:rPr>
              <a:t>Limitación de Aplicación en suelo 50 ton biosólidos/hectárea</a:t>
            </a:r>
          </a:p>
        </p:txBody>
      </p:sp>
    </p:spTree>
  </p:cSld>
  <p:clrMapOvr>
    <a:masterClrMapping/>
  </p:clrMapOvr>
  <p:transition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group of blue water&#10;&#10;Description automatically generated">
            <a:extLst>
              <a:ext uri="{FF2B5EF4-FFF2-40B4-BE49-F238E27FC236}">
                <a16:creationId xmlns:a16="http://schemas.microsoft.com/office/drawing/2014/main" id="{E02063F2-168A-5525-AA29-8CB593D306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3548"/>
            <a:ext cx="12238603" cy="690509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8092290-2E9E-08DE-C9C5-C7CDB2805404}"/>
              </a:ext>
            </a:extLst>
          </p:cNvPr>
          <p:cNvSpPr txBox="1"/>
          <p:nvPr/>
        </p:nvSpPr>
        <p:spPr>
          <a:xfrm>
            <a:off x="218748" y="288981"/>
            <a:ext cx="8972201" cy="403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4267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Estamos en un punto donde no sabemos si lograremos vencer al cambio climático y crecer con sostenibilidad, pero los invito a tener </a:t>
            </a:r>
            <a:r>
              <a:rPr lang="es-ES_tradnl" sz="4267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voluntad y luchar </a:t>
            </a:r>
            <a:r>
              <a:rPr lang="es-ES_tradnl" sz="4267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abatirlo!!!!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229BE9-3D30-E4B8-B3BB-A3C05943A328}"/>
              </a:ext>
            </a:extLst>
          </p:cNvPr>
          <p:cNvSpPr txBox="1"/>
          <p:nvPr/>
        </p:nvSpPr>
        <p:spPr>
          <a:xfrm>
            <a:off x="2125121" y="4822811"/>
            <a:ext cx="751317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267" b="1" dirty="0">
                <a:solidFill>
                  <a:schemeClr val="bg1"/>
                </a:solidFill>
              </a:rPr>
              <a:t>PODEMOS LOGRARLO</a:t>
            </a:r>
          </a:p>
        </p:txBody>
      </p:sp>
    </p:spTree>
    <p:extLst>
      <p:ext uri="{BB962C8B-B14F-4D97-AF65-F5344CB8AC3E}">
        <p14:creationId xmlns:p14="http://schemas.microsoft.com/office/powerpoint/2010/main" val="98155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F7FC3766-D6E4-20E1-3179-D99FEFEAA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1"/>
            <a:ext cx="12196292" cy="6841138"/>
          </a:xfrm>
          <a:prstGeom prst="rect">
            <a:avLst/>
          </a:prstGeom>
        </p:spPr>
      </p:pic>
      <p:sp>
        <p:nvSpPr>
          <p:cNvPr id="2" name="Google Shape;1016;p60">
            <a:extLst>
              <a:ext uri="{FF2B5EF4-FFF2-40B4-BE49-F238E27FC236}">
                <a16:creationId xmlns:a16="http://schemas.microsoft.com/office/drawing/2014/main" id="{22BDF1F0-9A07-BE65-65B7-F05A3A40EA1C}"/>
              </a:ext>
            </a:extLst>
          </p:cNvPr>
          <p:cNvSpPr txBox="1"/>
          <p:nvPr/>
        </p:nvSpPr>
        <p:spPr>
          <a:xfrm>
            <a:off x="6858000" y="169261"/>
            <a:ext cx="5334000" cy="2223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endParaRPr sz="2000" b="1" i="1" dirty="0">
              <a:latin typeface="Arial Narrow" panose="020B0606020202030204" pitchFamily="34" charset="0"/>
              <a:sym typeface="Century Gothic"/>
            </a:endParaRPr>
          </a:p>
          <a:p>
            <a:pPr algn="just"/>
            <a:r>
              <a:rPr lang="es-CL" sz="2000" b="1" i="1" dirty="0">
                <a:latin typeface="Arial Narrow" panose="020B0606020202030204" pitchFamily="34" charset="0"/>
                <a:sym typeface="Century Gothic"/>
              </a:rPr>
              <a:t>CON AMOR, ENTREGA, EDUCACIÓN, RESPONSABILIDAD, INTEGRACIÓN, EQUIDAD, EMPATIA Y PERSEVERANCIA LOGRAREMOS GENERAR UNA SOCIEDAD MÁS ESTABLE, PROSPERA Y JUSTA.</a:t>
            </a:r>
            <a:endParaRPr lang="es-CL" sz="2000" b="1" i="1" dirty="0">
              <a:latin typeface="Arial Narrow" panose="020B0606020202030204" pitchFamily="34" charset="0"/>
            </a:endParaRPr>
          </a:p>
          <a:p>
            <a:pPr algn="just"/>
            <a:endParaRPr sz="2000" b="1" i="1" dirty="0">
              <a:latin typeface="Arial Narrow" panose="020B0606020202030204" pitchFamily="34" charset="0"/>
              <a:sym typeface="Century Gothic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1A43D4-3050-DD32-0ACD-EACDFF87292A}"/>
              </a:ext>
            </a:extLst>
          </p:cNvPr>
          <p:cNvSpPr txBox="1"/>
          <p:nvPr/>
        </p:nvSpPr>
        <p:spPr>
          <a:xfrm>
            <a:off x="1790700" y="5906185"/>
            <a:ext cx="9486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L" sz="2400" b="1" i="1" dirty="0">
                <a:solidFill>
                  <a:schemeClr val="bg1"/>
                </a:solidFill>
                <a:latin typeface="Arial Narrow" panose="020B0606020202030204" pitchFamily="34" charset="0"/>
                <a:sym typeface="Century Gothic"/>
              </a:rPr>
              <a:t>LA SUMA DE PEQUEÑAS ACCIONES PROVOCAN GRANDES CAMBIOS</a:t>
            </a:r>
            <a:endParaRPr lang="es-CL" sz="2400" b="1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6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2C7F7B7-D39D-1AA1-0A87-B67176BB205E}"/>
              </a:ext>
            </a:extLst>
          </p:cNvPr>
          <p:cNvSpPr txBox="1"/>
          <p:nvPr/>
        </p:nvSpPr>
        <p:spPr>
          <a:xfrm>
            <a:off x="5805197" y="793302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Desafíos de la valorización de residuos hacia una disminución efectiva de la disposición final.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D28D03-6843-7C3C-A51B-A77D01A1F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9" y="0"/>
            <a:ext cx="5430416" cy="679137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5900B2E-2B9B-38C8-43F0-7CD2B2C33FCA}"/>
              </a:ext>
            </a:extLst>
          </p:cNvPr>
          <p:cNvSpPr txBox="1"/>
          <p:nvPr/>
        </p:nvSpPr>
        <p:spPr>
          <a:xfrm>
            <a:off x="5805197" y="2954916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Información e Inscripciones:</a:t>
            </a:r>
          </a:p>
          <a:p>
            <a:pPr algn="ctr"/>
            <a:endParaRPr lang="es-ES" sz="24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hlinkClick r:id="rId3"/>
              </a:rPr>
              <a:t>https://acrehcr.com/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1026" name="Picture 2" descr="Bandera de Costa Rica">
            <a:extLst>
              <a:ext uri="{FF2B5EF4-FFF2-40B4-BE49-F238E27FC236}">
                <a16:creationId xmlns:a16="http://schemas.microsoft.com/office/drawing/2014/main" id="{50C7550A-4476-320A-C743-18765F769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793" y="5116530"/>
            <a:ext cx="2208476" cy="134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4BE832B-2583-26A5-562E-D913953E58B5}"/>
              </a:ext>
            </a:extLst>
          </p:cNvPr>
          <p:cNvSpPr txBox="1"/>
          <p:nvPr/>
        </p:nvSpPr>
        <p:spPr>
          <a:xfrm>
            <a:off x="6096000" y="5233701"/>
            <a:ext cx="34880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Costa Rica </a:t>
            </a:r>
          </a:p>
          <a:p>
            <a:pPr algn="ctr"/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Te Espera!!!!</a:t>
            </a:r>
          </a:p>
        </p:txBody>
      </p:sp>
    </p:spTree>
    <p:extLst>
      <p:ext uri="{BB962C8B-B14F-4D97-AF65-F5344CB8AC3E}">
        <p14:creationId xmlns:p14="http://schemas.microsoft.com/office/powerpoint/2010/main" val="3165638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C043842-40DF-926D-4076-44446A6DB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223" y="0"/>
            <a:ext cx="9012115" cy="682118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DC241C-D45C-C22F-75E8-F24EFAAE4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523" y="0"/>
            <a:ext cx="342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39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0193" y="1222597"/>
            <a:ext cx="3338357" cy="52356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just">
              <a:buFont typeface="Arial" pitchFamily="34" charset="0"/>
              <a:buChar char="•"/>
              <a:defRPr/>
            </a:pPr>
            <a:r>
              <a:rPr lang="es-ES_tradnl" sz="2000" b="1" dirty="0">
                <a:solidFill>
                  <a:srgbClr val="1F497D">
                    <a:lumMod val="75000"/>
                  </a:srgbClr>
                </a:solidFill>
                <a:latin typeface="Verdana" pitchFamily="34" charset="0"/>
              </a:rPr>
              <a:t> Mejorar la calidad de vida de los habitantes de las Américas</a:t>
            </a:r>
          </a:p>
          <a:p>
            <a:pPr algn="just">
              <a:defRPr/>
            </a:pPr>
            <a:r>
              <a:rPr lang="es-ES_tradnl" sz="2000" b="1" dirty="0">
                <a:solidFill>
                  <a:srgbClr val="1F497D">
                    <a:lumMod val="75000"/>
                  </a:srgbClr>
                </a:solidFill>
                <a:latin typeface="Verdana" pitchFamily="34" charset="0"/>
              </a:rPr>
              <a:t> </a:t>
            </a:r>
            <a:endParaRPr lang="pt-BR" sz="2000" dirty="0">
              <a:solidFill>
                <a:srgbClr val="1F497D">
                  <a:lumMod val="75000"/>
                </a:srgb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es-ES_tradnl" sz="2000" b="1" dirty="0">
                <a:solidFill>
                  <a:srgbClr val="1F497D">
                    <a:lumMod val="75000"/>
                  </a:srgbClr>
                </a:solidFill>
                <a:latin typeface="Verdana" pitchFamily="34" charset="0"/>
              </a:rPr>
              <a:t> Desarrollar actividades que lleven al mejoramiento del Medio Ambiente </a:t>
            </a:r>
          </a:p>
          <a:p>
            <a:pPr algn="just">
              <a:defRPr/>
            </a:pPr>
            <a:endParaRPr lang="pt-BR" sz="2000" dirty="0">
              <a:solidFill>
                <a:srgbClr val="1F497D">
                  <a:lumMod val="75000"/>
                </a:srgbClr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es-ES_tradnl" sz="2000" b="1" dirty="0">
                <a:solidFill>
                  <a:srgbClr val="1F497D">
                    <a:lumMod val="75000"/>
                  </a:srgbClr>
                </a:solidFill>
                <a:latin typeface="Verdana" pitchFamily="34" charset="0"/>
              </a:rPr>
              <a:t> Alimentar los procesos de decisión para el desarrollo con la mejor información </a:t>
            </a:r>
            <a:endParaRPr lang="pt-BR" sz="2000" dirty="0">
              <a:solidFill>
                <a:srgbClr val="1F497D">
                  <a:lumMod val="75000"/>
                </a:srgbClr>
              </a:solidFill>
              <a:latin typeface="Verdana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defRPr/>
            </a:pPr>
            <a:endParaRPr lang="es-ES_tradnl" sz="2000" b="1" dirty="0">
              <a:solidFill>
                <a:srgbClr val="1F497D">
                  <a:lumMod val="75000"/>
                </a:srgb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3817067" y="210901"/>
            <a:ext cx="6072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2800" b="1" dirty="0">
                <a:solidFill>
                  <a:srgbClr val="A5AAC8"/>
                </a:solidFill>
                <a:latin typeface="Verdana" pitchFamily="34" charset="0"/>
              </a:rPr>
              <a:t>Objetivos de AIDIS</a:t>
            </a:r>
          </a:p>
        </p:txBody>
      </p:sp>
      <p:pic>
        <p:nvPicPr>
          <p:cNvPr id="2" name="Picture 2" descr="G:\x PAMELA\Comite Ejecutivo 18-20\cong008.png">
            <a:extLst>
              <a:ext uri="{FF2B5EF4-FFF2-40B4-BE49-F238E27FC236}">
                <a16:creationId xmlns:a16="http://schemas.microsoft.com/office/drawing/2014/main" id="{3B8434BE-C611-33CD-DE7C-AD8C701C4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870" y="3471224"/>
            <a:ext cx="8091305" cy="306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3E8962-ADC3-7EC0-B4D5-65C024942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447" y="1034138"/>
            <a:ext cx="4005105" cy="2137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6" descr="C:\Users\pAm\Desktop\14067498_10154555871352074_9048002078071078681_n.png">
            <a:extLst>
              <a:ext uri="{FF2B5EF4-FFF2-40B4-BE49-F238E27FC236}">
                <a16:creationId xmlns:a16="http://schemas.microsoft.com/office/drawing/2014/main" id="{26502E74-B636-BB27-C015-5FD3E5BA6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1034138"/>
            <a:ext cx="3671732" cy="2137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3435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0666" y="10598"/>
            <a:ext cx="4099361" cy="259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10598"/>
            <a:ext cx="3464708" cy="259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75495" y="2597438"/>
            <a:ext cx="7772400" cy="42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41287" y="-105869"/>
            <a:ext cx="5299896" cy="2703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96906" y="2597437"/>
            <a:ext cx="5144278" cy="433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C:\Users\Pamela\Desktop\LOGO 75 años\75_AIDIS_tr.png">
            <a:extLst>
              <a:ext uri="{FF2B5EF4-FFF2-40B4-BE49-F238E27FC236}">
                <a16:creationId xmlns:a16="http://schemas.microsoft.com/office/drawing/2014/main" id="{D8AB3A9B-7C9D-3766-065E-63E1A4FAC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91" y="5570348"/>
            <a:ext cx="5378165" cy="148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14280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</TotalTime>
  <Words>824</Words>
  <Application>Microsoft Macintosh PowerPoint</Application>
  <PresentationFormat>Panorámica</PresentationFormat>
  <Paragraphs>197</Paragraphs>
  <Slides>27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9" baseType="lpstr">
      <vt:lpstr>Arial</vt:lpstr>
      <vt:lpstr>Arial Black</vt:lpstr>
      <vt:lpstr>Arial Narrow</vt:lpstr>
      <vt:lpstr>Calibri</vt:lpstr>
      <vt:lpstr>Calibri Light</vt:lpstr>
      <vt:lpstr>Noto Sans Symbols</vt:lpstr>
      <vt:lpstr>Tahoma</vt:lpstr>
      <vt:lpstr>Trebuchet MS</vt:lpstr>
      <vt:lpstr>Verdana</vt:lpstr>
      <vt:lpstr>Wingdings</vt:lpstr>
      <vt:lpstr>Diseño predeterminado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“GUÍA DE APLICACIÓN REGIONAL”   ECONOMÍA CIRCULAR EN PLANTAS DE TRATAMIENTO DE AGUAS RESIDUALES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Biogás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</dc:creator>
  <cp:lastModifiedBy>Microsoft Office User</cp:lastModifiedBy>
  <cp:revision>94</cp:revision>
  <dcterms:created xsi:type="dcterms:W3CDTF">2023-07-25T11:47:13Z</dcterms:created>
  <dcterms:modified xsi:type="dcterms:W3CDTF">2025-04-25T15:08:54Z</dcterms:modified>
</cp:coreProperties>
</file>