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sldIdLst>
    <p:sldId id="264" r:id="rId2"/>
    <p:sldId id="271" r:id="rId3"/>
    <p:sldId id="272" r:id="rId4"/>
    <p:sldId id="284" r:id="rId5"/>
    <p:sldId id="285" r:id="rId6"/>
    <p:sldId id="273" r:id="rId7"/>
    <p:sldId id="274" r:id="rId8"/>
    <p:sldId id="280" r:id="rId9"/>
    <p:sldId id="275" r:id="rId10"/>
    <p:sldId id="276" r:id="rId11"/>
    <p:sldId id="277" r:id="rId12"/>
    <p:sldId id="278" r:id="rId13"/>
    <p:sldId id="279" r:id="rId14"/>
    <p:sldId id="289" r:id="rId15"/>
    <p:sldId id="291" r:id="rId16"/>
    <p:sldId id="292" r:id="rId17"/>
    <p:sldId id="293" r:id="rId18"/>
    <p:sldId id="286" r:id="rId19"/>
    <p:sldId id="287" r:id="rId20"/>
    <p:sldId id="288" r:id="rId21"/>
    <p:sldId id="282" r:id="rId22"/>
    <p:sldId id="283" r:id="rId23"/>
    <p:sldId id="281" r:id="rId24"/>
    <p:sldId id="294" r:id="rId25"/>
    <p:sldId id="295" r:id="rId26"/>
    <p:sldId id="296" r:id="rId27"/>
    <p:sldId id="297" r:id="rId28"/>
    <p:sldId id="298" r:id="rId29"/>
  </p:sldIdLst>
  <p:sldSz cx="12192000" cy="6858000"/>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0BF38"/>
    <a:srgbClr val="449BA2"/>
    <a:srgbClr val="688F4A"/>
    <a:srgbClr val="2C3E5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602"/>
    <p:restoredTop sz="94658"/>
  </p:normalViewPr>
  <p:slideViewPr>
    <p:cSldViewPr snapToGrid="0">
      <p:cViewPr varScale="1">
        <p:scale>
          <a:sx n="83" d="100"/>
          <a:sy n="83" d="100"/>
        </p:scale>
        <p:origin x="126" y="1584"/>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showGuides="1">
      <p:cViewPr varScale="1">
        <p:scale>
          <a:sx n="120" d="100"/>
          <a:sy n="120" d="100"/>
        </p:scale>
        <p:origin x="5104" y="20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382278-ED5E-084F-B90F-1B660EE0B324}" type="datetimeFigureOut">
              <a:rPr lang="es-CL" smtClean="0"/>
              <a:t>25-04-2025</a:t>
            </a:fld>
            <a:endParaRPr lang="es-C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55E232-1649-9844-86EA-B1EC151E7722}" type="slidenum">
              <a:rPr lang="es-CL" smtClean="0"/>
              <a:t>‹Nº›</a:t>
            </a:fld>
            <a:endParaRPr lang="es-CL"/>
          </a:p>
        </p:txBody>
      </p:sp>
    </p:spTree>
    <p:extLst>
      <p:ext uri="{BB962C8B-B14F-4D97-AF65-F5344CB8AC3E}">
        <p14:creationId xmlns:p14="http://schemas.microsoft.com/office/powerpoint/2010/main" val="15961522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image" Target="../media/image6.jp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Diapositiva de título">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5B2E4047-7223-CC9C-CA7A-463ECBA2171F}"/>
              </a:ext>
            </a:extLst>
          </p:cNvPr>
          <p:cNvSpPr/>
          <p:nvPr userDrawn="1"/>
        </p:nvSpPr>
        <p:spPr>
          <a:xfrm>
            <a:off x="0" y="-1"/>
            <a:ext cx="12192000" cy="85660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10" name="Imagen 9">
            <a:extLst>
              <a:ext uri="{FF2B5EF4-FFF2-40B4-BE49-F238E27FC236}">
                <a16:creationId xmlns:a16="http://schemas.microsoft.com/office/drawing/2014/main" id="{5D9D2B2C-44FC-F916-D121-D2642DA3FF64}"/>
              </a:ext>
            </a:extLst>
          </p:cNvPr>
          <p:cNvPicPr>
            <a:picLocks noChangeAspect="1"/>
          </p:cNvPicPr>
          <p:nvPr userDrawn="1"/>
        </p:nvPicPr>
        <p:blipFill>
          <a:blip r:embed="rId2"/>
          <a:stretch>
            <a:fillRect/>
          </a:stretch>
        </p:blipFill>
        <p:spPr>
          <a:xfrm>
            <a:off x="4997139" y="301806"/>
            <a:ext cx="2222500" cy="1651000"/>
          </a:xfrm>
          <a:prstGeom prst="rect">
            <a:avLst/>
          </a:prstGeom>
        </p:spPr>
      </p:pic>
      <p:pic>
        <p:nvPicPr>
          <p:cNvPr id="4" name="Imagen 3">
            <a:extLst>
              <a:ext uri="{FF2B5EF4-FFF2-40B4-BE49-F238E27FC236}">
                <a16:creationId xmlns:a16="http://schemas.microsoft.com/office/drawing/2014/main" id="{04E47276-2610-76EB-7AA0-AE69C134665E}"/>
              </a:ext>
            </a:extLst>
          </p:cNvPr>
          <p:cNvPicPr>
            <a:picLocks noChangeAspect="1"/>
          </p:cNvPicPr>
          <p:nvPr userDrawn="1"/>
        </p:nvPicPr>
        <p:blipFill>
          <a:blip r:embed="rId3"/>
          <a:stretch>
            <a:fillRect/>
          </a:stretch>
        </p:blipFill>
        <p:spPr>
          <a:xfrm>
            <a:off x="5181289" y="5768794"/>
            <a:ext cx="1854200" cy="787400"/>
          </a:xfrm>
          <a:prstGeom prst="rect">
            <a:avLst/>
          </a:prstGeom>
        </p:spPr>
      </p:pic>
      <p:pic>
        <p:nvPicPr>
          <p:cNvPr id="6" name="Imagen 5">
            <a:extLst>
              <a:ext uri="{FF2B5EF4-FFF2-40B4-BE49-F238E27FC236}">
                <a16:creationId xmlns:a16="http://schemas.microsoft.com/office/drawing/2014/main" id="{A0FF8937-5364-5A0C-9254-43FDC2CB2C35}"/>
              </a:ext>
            </a:extLst>
          </p:cNvPr>
          <p:cNvPicPr>
            <a:picLocks noChangeAspect="1"/>
          </p:cNvPicPr>
          <p:nvPr userDrawn="1"/>
        </p:nvPicPr>
        <p:blipFill>
          <a:blip r:embed="rId4"/>
          <a:srcRect t="16434" b="40525"/>
          <a:stretch/>
        </p:blipFill>
        <p:spPr>
          <a:xfrm>
            <a:off x="0" y="2254614"/>
            <a:ext cx="12192000" cy="2952388"/>
          </a:xfrm>
          <a:prstGeom prst="rect">
            <a:avLst/>
          </a:prstGeom>
        </p:spPr>
      </p:pic>
    </p:spTree>
    <p:extLst>
      <p:ext uri="{BB962C8B-B14F-4D97-AF65-F5344CB8AC3E}">
        <p14:creationId xmlns:p14="http://schemas.microsoft.com/office/powerpoint/2010/main" val="12788154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FFA8E052-EE1B-6B5D-25EE-C55062032C16}"/>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contrast="25000"/>
                    </a14:imgEffect>
                  </a14:imgLayer>
                </a14:imgProps>
              </a:ext>
            </a:extLst>
          </a:blip>
          <a:stretch>
            <a:fillRect/>
          </a:stretch>
        </p:blipFill>
        <p:spPr>
          <a:xfrm>
            <a:off x="1" y="1"/>
            <a:ext cx="12191999" cy="6857999"/>
          </a:xfrm>
          <a:prstGeom prst="rect">
            <a:avLst/>
          </a:prstGeom>
        </p:spPr>
      </p:pic>
      <p:pic>
        <p:nvPicPr>
          <p:cNvPr id="4" name="Imagen 3">
            <a:extLst>
              <a:ext uri="{FF2B5EF4-FFF2-40B4-BE49-F238E27FC236}">
                <a16:creationId xmlns:a16="http://schemas.microsoft.com/office/drawing/2014/main" id="{DE3DA54B-E910-DD91-9B53-301D8C65901C}"/>
              </a:ext>
            </a:extLst>
          </p:cNvPr>
          <p:cNvPicPr>
            <a:picLocks noChangeAspect="1"/>
          </p:cNvPicPr>
          <p:nvPr userDrawn="1"/>
        </p:nvPicPr>
        <p:blipFill>
          <a:blip r:embed="rId4"/>
          <a:stretch>
            <a:fillRect/>
          </a:stretch>
        </p:blipFill>
        <p:spPr>
          <a:xfrm>
            <a:off x="689578" y="408584"/>
            <a:ext cx="1473703" cy="1094751"/>
          </a:xfrm>
          <a:prstGeom prst="rect">
            <a:avLst/>
          </a:prstGeom>
        </p:spPr>
      </p:pic>
      <p:pic>
        <p:nvPicPr>
          <p:cNvPr id="3" name="Imagen 2">
            <a:extLst>
              <a:ext uri="{FF2B5EF4-FFF2-40B4-BE49-F238E27FC236}">
                <a16:creationId xmlns:a16="http://schemas.microsoft.com/office/drawing/2014/main" id="{90755832-6A05-F218-C88F-2C2F939ABB2B}"/>
              </a:ext>
            </a:extLst>
          </p:cNvPr>
          <p:cNvPicPr>
            <a:picLocks noChangeAspect="1"/>
          </p:cNvPicPr>
          <p:nvPr userDrawn="1"/>
        </p:nvPicPr>
        <p:blipFill>
          <a:blip r:embed="rId5"/>
          <a:stretch>
            <a:fillRect/>
          </a:stretch>
        </p:blipFill>
        <p:spPr>
          <a:xfrm>
            <a:off x="10130876" y="408584"/>
            <a:ext cx="1594852" cy="677266"/>
          </a:xfrm>
          <a:prstGeom prst="rect">
            <a:avLst/>
          </a:prstGeom>
        </p:spPr>
      </p:pic>
    </p:spTree>
    <p:extLst>
      <p:ext uri="{BB962C8B-B14F-4D97-AF65-F5344CB8AC3E}">
        <p14:creationId xmlns:p14="http://schemas.microsoft.com/office/powerpoint/2010/main" val="34227071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Diapositiva de título">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DE3DA54B-E910-DD91-9B53-301D8C65901C}"/>
              </a:ext>
            </a:extLst>
          </p:cNvPr>
          <p:cNvPicPr>
            <a:picLocks noChangeAspect="1"/>
          </p:cNvPicPr>
          <p:nvPr userDrawn="1"/>
        </p:nvPicPr>
        <p:blipFill>
          <a:blip r:embed="rId2"/>
          <a:stretch>
            <a:fillRect/>
          </a:stretch>
        </p:blipFill>
        <p:spPr>
          <a:xfrm>
            <a:off x="689578" y="408584"/>
            <a:ext cx="1473703" cy="1094751"/>
          </a:xfrm>
          <a:prstGeom prst="rect">
            <a:avLst/>
          </a:prstGeom>
        </p:spPr>
      </p:pic>
      <p:pic>
        <p:nvPicPr>
          <p:cNvPr id="10" name="Imagen 9">
            <a:extLst>
              <a:ext uri="{FF2B5EF4-FFF2-40B4-BE49-F238E27FC236}">
                <a16:creationId xmlns:a16="http://schemas.microsoft.com/office/drawing/2014/main" id="{833BCF72-A0A3-1F4D-206B-E987D5B73D49}"/>
              </a:ext>
            </a:extLst>
          </p:cNvPr>
          <p:cNvPicPr>
            <a:picLocks noChangeAspect="1"/>
          </p:cNvPicPr>
          <p:nvPr userDrawn="1"/>
        </p:nvPicPr>
        <p:blipFill>
          <a:blip r:embed="rId3"/>
          <a:stretch>
            <a:fillRect/>
          </a:stretch>
        </p:blipFill>
        <p:spPr>
          <a:xfrm>
            <a:off x="-1" y="6155926"/>
            <a:ext cx="12192001" cy="711941"/>
          </a:xfrm>
          <a:prstGeom prst="rect">
            <a:avLst/>
          </a:prstGeom>
        </p:spPr>
      </p:pic>
      <p:pic>
        <p:nvPicPr>
          <p:cNvPr id="2" name="Imagen 1">
            <a:extLst>
              <a:ext uri="{FF2B5EF4-FFF2-40B4-BE49-F238E27FC236}">
                <a16:creationId xmlns:a16="http://schemas.microsoft.com/office/drawing/2014/main" id="{D0E32043-F4FB-5985-6A4B-DAFADF2151D4}"/>
              </a:ext>
            </a:extLst>
          </p:cNvPr>
          <p:cNvPicPr>
            <a:picLocks noChangeAspect="1"/>
          </p:cNvPicPr>
          <p:nvPr userDrawn="1"/>
        </p:nvPicPr>
        <p:blipFill>
          <a:blip r:embed="rId4"/>
          <a:stretch>
            <a:fillRect/>
          </a:stretch>
        </p:blipFill>
        <p:spPr>
          <a:xfrm>
            <a:off x="10130876" y="408584"/>
            <a:ext cx="1594852" cy="677266"/>
          </a:xfrm>
          <a:prstGeom prst="rect">
            <a:avLst/>
          </a:prstGeom>
        </p:spPr>
      </p:pic>
    </p:spTree>
    <p:extLst>
      <p:ext uri="{BB962C8B-B14F-4D97-AF65-F5344CB8AC3E}">
        <p14:creationId xmlns:p14="http://schemas.microsoft.com/office/powerpoint/2010/main" val="34141628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Diapositiva de título">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FFA8E052-EE1B-6B5D-25EE-C55062032C16}"/>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contrast="25000"/>
                    </a14:imgEffect>
                  </a14:imgLayer>
                </a14:imgProps>
              </a:ext>
            </a:extLst>
          </a:blip>
          <a:stretch>
            <a:fillRect/>
          </a:stretch>
        </p:blipFill>
        <p:spPr>
          <a:xfrm>
            <a:off x="1" y="1"/>
            <a:ext cx="12191999" cy="6857999"/>
          </a:xfrm>
          <a:prstGeom prst="rect">
            <a:avLst/>
          </a:prstGeom>
        </p:spPr>
      </p:pic>
      <p:pic>
        <p:nvPicPr>
          <p:cNvPr id="6" name="Imagen 5">
            <a:extLst>
              <a:ext uri="{FF2B5EF4-FFF2-40B4-BE49-F238E27FC236}">
                <a16:creationId xmlns:a16="http://schemas.microsoft.com/office/drawing/2014/main" id="{BB96789D-AE33-0199-F0E1-57D3C474C1C4}"/>
              </a:ext>
            </a:extLst>
          </p:cNvPr>
          <p:cNvPicPr>
            <a:picLocks noChangeAspect="1"/>
          </p:cNvPicPr>
          <p:nvPr userDrawn="1"/>
        </p:nvPicPr>
        <p:blipFill>
          <a:blip r:embed="rId4"/>
          <a:srcRect l="13470" t="1" b="51198"/>
          <a:stretch/>
        </p:blipFill>
        <p:spPr>
          <a:xfrm>
            <a:off x="-1" y="1494566"/>
            <a:ext cx="12191999" cy="3868867"/>
          </a:xfrm>
          <a:prstGeom prst="rect">
            <a:avLst/>
          </a:prstGeom>
        </p:spPr>
      </p:pic>
      <p:pic>
        <p:nvPicPr>
          <p:cNvPr id="4" name="Imagen 3">
            <a:extLst>
              <a:ext uri="{FF2B5EF4-FFF2-40B4-BE49-F238E27FC236}">
                <a16:creationId xmlns:a16="http://schemas.microsoft.com/office/drawing/2014/main" id="{DE3DA54B-E910-DD91-9B53-301D8C65901C}"/>
              </a:ext>
            </a:extLst>
          </p:cNvPr>
          <p:cNvPicPr>
            <a:picLocks noChangeAspect="1"/>
          </p:cNvPicPr>
          <p:nvPr userDrawn="1"/>
        </p:nvPicPr>
        <p:blipFill>
          <a:blip r:embed="rId5"/>
          <a:srcRect/>
          <a:stretch/>
        </p:blipFill>
        <p:spPr>
          <a:xfrm>
            <a:off x="4846370" y="2665480"/>
            <a:ext cx="2499258" cy="1859761"/>
          </a:xfrm>
          <a:prstGeom prst="rect">
            <a:avLst/>
          </a:prstGeom>
        </p:spPr>
      </p:pic>
      <p:pic>
        <p:nvPicPr>
          <p:cNvPr id="3" name="Imagen 2">
            <a:extLst>
              <a:ext uri="{FF2B5EF4-FFF2-40B4-BE49-F238E27FC236}">
                <a16:creationId xmlns:a16="http://schemas.microsoft.com/office/drawing/2014/main" id="{192D3C46-7F45-E2F1-5BFC-FF39AE727BDB}"/>
              </a:ext>
            </a:extLst>
          </p:cNvPr>
          <p:cNvPicPr>
            <a:picLocks noChangeAspect="1"/>
          </p:cNvPicPr>
          <p:nvPr userDrawn="1"/>
        </p:nvPicPr>
        <p:blipFill>
          <a:blip r:embed="rId6"/>
          <a:stretch>
            <a:fillRect/>
          </a:stretch>
        </p:blipFill>
        <p:spPr>
          <a:xfrm>
            <a:off x="10130876" y="408584"/>
            <a:ext cx="1594852" cy="677266"/>
          </a:xfrm>
          <a:prstGeom prst="rect">
            <a:avLst/>
          </a:prstGeom>
        </p:spPr>
      </p:pic>
    </p:spTree>
    <p:extLst>
      <p:ext uri="{BB962C8B-B14F-4D97-AF65-F5344CB8AC3E}">
        <p14:creationId xmlns:p14="http://schemas.microsoft.com/office/powerpoint/2010/main" val="158905094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80CFD96F-3BDC-9ACF-8675-D285126BD2A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endParaRPr lang="es-CL"/>
          </a:p>
        </p:txBody>
      </p:sp>
      <p:sp>
        <p:nvSpPr>
          <p:cNvPr id="3" name="Marcador de texto 2">
            <a:extLst>
              <a:ext uri="{FF2B5EF4-FFF2-40B4-BE49-F238E27FC236}">
                <a16:creationId xmlns:a16="http://schemas.microsoft.com/office/drawing/2014/main" id="{10A16238-511C-703B-483A-652DFB29DA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fecha 3">
            <a:extLst>
              <a:ext uri="{FF2B5EF4-FFF2-40B4-BE49-F238E27FC236}">
                <a16:creationId xmlns:a16="http://schemas.microsoft.com/office/drawing/2014/main" id="{5BC617B6-55AF-BA60-B03E-72209427228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EE852C-7E36-4243-A459-6D20F91C3222}" type="datetimeFigureOut">
              <a:rPr lang="es-CL" smtClean="0"/>
              <a:t>25-04-2025</a:t>
            </a:fld>
            <a:endParaRPr lang="es-CL"/>
          </a:p>
        </p:txBody>
      </p:sp>
      <p:sp>
        <p:nvSpPr>
          <p:cNvPr id="5" name="Marcador de pie de página 4">
            <a:extLst>
              <a:ext uri="{FF2B5EF4-FFF2-40B4-BE49-F238E27FC236}">
                <a16:creationId xmlns:a16="http://schemas.microsoft.com/office/drawing/2014/main" id="{D6348F77-745F-C35C-2C1D-51F96920A0C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L"/>
          </a:p>
        </p:txBody>
      </p:sp>
      <p:sp>
        <p:nvSpPr>
          <p:cNvPr id="6" name="Marcador de número de diapositiva 5">
            <a:extLst>
              <a:ext uri="{FF2B5EF4-FFF2-40B4-BE49-F238E27FC236}">
                <a16:creationId xmlns:a16="http://schemas.microsoft.com/office/drawing/2014/main" id="{00EC756D-D24A-BBB3-A2E4-7BF039A6FDA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9D52C7-4403-AC44-837C-19661F0ECD40}" type="slidenum">
              <a:rPr lang="es-CL" smtClean="0"/>
              <a:t>‹Nº›</a:t>
            </a:fld>
            <a:endParaRPr lang="es-CL"/>
          </a:p>
        </p:txBody>
      </p:sp>
    </p:spTree>
    <p:extLst>
      <p:ext uri="{BB962C8B-B14F-4D97-AF65-F5344CB8AC3E}">
        <p14:creationId xmlns:p14="http://schemas.microsoft.com/office/powerpoint/2010/main" val="3307220078"/>
      </p:ext>
    </p:extLst>
  </p:cSld>
  <p:clrMap bg1="lt1" tx1="dk1" bg2="lt2" tx2="dk2" accent1="accent1" accent2="accent2" accent3="accent3" accent4="accent4" accent5="accent5" accent6="accent6" hlink="hlink" folHlink="folHlink"/>
  <p:sldLayoutIdLst>
    <p:sldLayoutId id="2147483650" r:id="rId1"/>
    <p:sldLayoutId id="2147483649" r:id="rId2"/>
    <p:sldLayoutId id="2147483656" r:id="rId3"/>
    <p:sldLayoutId id="2147483657"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Layout" Target="../slideLayouts/slideLayout3.xml"/><Relationship Id="rId5" Type="http://schemas.openxmlformats.org/officeDocument/2006/relationships/image" Target="../media/image23.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microsoft.com/office/2007/relationships/hdphoto" Target="../media/hdphoto6.wdp"/><Relationship Id="rId7" Type="http://schemas.microsoft.com/office/2007/relationships/hdphoto" Target="../media/hdphoto8.wdp"/><Relationship Id="rId2" Type="http://schemas.openxmlformats.org/officeDocument/2006/relationships/image" Target="../media/image32.png"/><Relationship Id="rId1" Type="http://schemas.openxmlformats.org/officeDocument/2006/relationships/slideLayout" Target="../slideLayouts/slideLayout3.xml"/><Relationship Id="rId6" Type="http://schemas.openxmlformats.org/officeDocument/2006/relationships/image" Target="../media/image34.png"/><Relationship Id="rId5" Type="http://schemas.microsoft.com/office/2007/relationships/hdphoto" Target="../media/hdphoto7.wdp"/><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BE98111D-549B-A698-90BD-BE5B6DB7C304}"/>
              </a:ext>
            </a:extLst>
          </p:cNvPr>
          <p:cNvSpPr txBox="1"/>
          <p:nvPr/>
        </p:nvSpPr>
        <p:spPr>
          <a:xfrm>
            <a:off x="301694" y="4061091"/>
            <a:ext cx="11890306" cy="369332"/>
          </a:xfrm>
          <a:prstGeom prst="rect">
            <a:avLst/>
          </a:prstGeom>
          <a:noFill/>
        </p:spPr>
        <p:txBody>
          <a:bodyPr wrap="none" rtlCol="0">
            <a:spAutoFit/>
          </a:bodyPr>
          <a:lstStyle/>
          <a:p>
            <a:r>
              <a:rPr lang="es-GT" sz="1800" b="1" i="1" dirty="0">
                <a:solidFill>
                  <a:schemeClr val="bg1"/>
                </a:solidFill>
                <a:effectLst>
                  <a:outerShdw blurRad="63500" sx="102000" sy="102000" algn="ctr" rotWithShape="0">
                    <a:prstClr val="black">
                      <a:alpha val="40000"/>
                    </a:prstClr>
                  </a:outerShdw>
                </a:effectLst>
                <a:latin typeface="Arial" panose="020B0604020202020204" pitchFamily="34" charset="0"/>
                <a:ea typeface="Calibri" panose="020F0502020204030204" pitchFamily="34" charset="0"/>
              </a:rPr>
              <a:t>“Mitigación y Adaptación al Cambio Climático: La Ciencia Guía, la Sociedad Actúa, la Política Transforma”</a:t>
            </a:r>
            <a:r>
              <a:rPr lang="es-GT" i="1" dirty="0">
                <a:solidFill>
                  <a:schemeClr val="bg1"/>
                </a:solidFill>
                <a:effectLst>
                  <a:outerShdw blurRad="63500" sx="102000" sy="102000" algn="ctr" rotWithShape="0">
                    <a:prstClr val="black">
                      <a:alpha val="40000"/>
                    </a:prstClr>
                  </a:outerShdw>
                </a:effectLst>
              </a:rPr>
              <a:t> </a:t>
            </a:r>
          </a:p>
        </p:txBody>
      </p:sp>
    </p:spTree>
    <p:extLst>
      <p:ext uri="{BB962C8B-B14F-4D97-AF65-F5344CB8AC3E}">
        <p14:creationId xmlns:p14="http://schemas.microsoft.com/office/powerpoint/2010/main" val="5430025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4">
            <a:extLst>
              <a:ext uri="{FF2B5EF4-FFF2-40B4-BE49-F238E27FC236}">
                <a16:creationId xmlns:a16="http://schemas.microsoft.com/office/drawing/2014/main" id="{4D8D5AA7-F96A-5190-5177-F17C6BA640E8}"/>
              </a:ext>
            </a:extLst>
          </p:cNvPr>
          <p:cNvSpPr txBox="1">
            <a:spLocks/>
          </p:cNvSpPr>
          <p:nvPr/>
        </p:nvSpPr>
        <p:spPr>
          <a:xfrm>
            <a:off x="2291787" y="365125"/>
            <a:ext cx="768559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dirty="0">
                <a:latin typeface="Amasis MT Pro Medium" panose="02040604050005020304" pitchFamily="18" charset="0"/>
              </a:rPr>
              <a:t>Situación e indicadores de Guatemala en materia de Cambio Climático</a:t>
            </a:r>
            <a:endParaRPr lang="es-GT" dirty="0">
              <a:latin typeface="Amasis MT Pro Medium" panose="02040604050005020304" pitchFamily="18" charset="0"/>
            </a:endParaRPr>
          </a:p>
        </p:txBody>
      </p:sp>
      <p:sp>
        <p:nvSpPr>
          <p:cNvPr id="3" name="Marcador de contenido 1">
            <a:extLst>
              <a:ext uri="{FF2B5EF4-FFF2-40B4-BE49-F238E27FC236}">
                <a16:creationId xmlns:a16="http://schemas.microsoft.com/office/drawing/2014/main" id="{AF30E841-827A-FEAC-17F7-484B50B226F6}"/>
              </a:ext>
            </a:extLst>
          </p:cNvPr>
          <p:cNvSpPr txBox="1">
            <a:spLocks/>
          </p:cNvSpPr>
          <p:nvPr/>
        </p:nvSpPr>
        <p:spPr>
          <a:xfrm>
            <a:off x="734028" y="2196015"/>
            <a:ext cx="10515600" cy="41520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s-MX" sz="2161" dirty="0">
                <a:latin typeface="Arial Nova" panose="020B0504020202020204" pitchFamily="34" charset="0"/>
                <a:cs typeface="Times New Roman" panose="02020603050405020304" pitchFamily="18" charset="0"/>
              </a:rPr>
              <a:t>Alta Vulnerabilidad</a:t>
            </a:r>
          </a:p>
          <a:p>
            <a:pPr lvl="1" algn="just"/>
            <a:r>
              <a:rPr lang="es-MX" dirty="0">
                <a:latin typeface="Arial Nova" panose="020B0504020202020204" pitchFamily="34" charset="0"/>
                <a:cs typeface="Times New Roman" panose="02020603050405020304" pitchFamily="18" charset="0"/>
              </a:rPr>
              <a:t>Guatemala es un país altamente vulnerable ante los efectos del cambio climático, debido a su posición geográfica, así como de las condiciones económicas, políticas y sociales, por ello, se ubica dentro de los 20 países más vulnerables a nivel mundial (IRC </a:t>
            </a:r>
            <a:r>
              <a:rPr lang="es-MX" dirty="0" err="1">
                <a:latin typeface="Arial Nova" panose="020B0504020202020204" pitchFamily="34" charset="0"/>
                <a:cs typeface="Times New Roman" panose="02020603050405020304" pitchFamily="18" charset="0"/>
              </a:rPr>
              <a:t>Germanwatch</a:t>
            </a:r>
            <a:r>
              <a:rPr lang="es-MX" dirty="0">
                <a:latin typeface="Arial Nova" panose="020B0504020202020204" pitchFamily="34" charset="0"/>
                <a:cs typeface="Times New Roman" panose="02020603050405020304" pitchFamily="18" charset="0"/>
              </a:rPr>
              <a:t>, 2021). </a:t>
            </a:r>
          </a:p>
          <a:p>
            <a:pPr lvl="1" algn="just"/>
            <a:endParaRPr lang="es-MX" dirty="0">
              <a:latin typeface="Arial Nova" panose="020B0504020202020204" pitchFamily="34" charset="0"/>
              <a:cs typeface="Times New Roman" panose="02020603050405020304" pitchFamily="18" charset="0"/>
            </a:endParaRPr>
          </a:p>
          <a:p>
            <a:pPr algn="just"/>
            <a:r>
              <a:rPr lang="es-MX" sz="2161" dirty="0">
                <a:latin typeface="Arial Nova" panose="020B0504020202020204" pitchFamily="34" charset="0"/>
                <a:cs typeface="Times New Roman" panose="02020603050405020304" pitchFamily="18" charset="0"/>
              </a:rPr>
              <a:t>Emisiones de GEI no significativas.</a:t>
            </a:r>
          </a:p>
          <a:p>
            <a:pPr lvl="1" algn="just"/>
            <a:r>
              <a:rPr lang="es-MX" dirty="0">
                <a:latin typeface="Arial Nova" panose="020B0504020202020204" pitchFamily="34" charset="0"/>
                <a:cs typeface="Times New Roman" panose="02020603050405020304" pitchFamily="18" charset="0"/>
              </a:rPr>
              <a:t>Guatemala es un país que no genera emisiones significativas a nivel mundial, tan solo el 0.1% de emisiones de gases de efecto invernadero, por lo que, sus estrategias y financiamiento deben estar enfocadas en la adaptación al cambio climático.</a:t>
            </a:r>
            <a:endParaRPr lang="es-GT" dirty="0">
              <a:latin typeface="Arial Nova" panose="020B0504020202020204" pitchFamily="34" charset="0"/>
              <a:cs typeface="Times New Roman" panose="02020603050405020304" pitchFamily="18" charset="0"/>
            </a:endParaRPr>
          </a:p>
        </p:txBody>
      </p:sp>
    </p:spTree>
    <p:extLst>
      <p:ext uri="{BB962C8B-B14F-4D97-AF65-F5344CB8AC3E}">
        <p14:creationId xmlns:p14="http://schemas.microsoft.com/office/powerpoint/2010/main" val="40258222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6691EBF-DEF8-8B51-A126-44C509E14FD4}"/>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GT">
                <a:latin typeface="Amasis MT Pro Black" panose="02040A04050005020304" pitchFamily="18" charset="0"/>
              </a:rPr>
              <a:t>Gases de efecto invernadero </a:t>
            </a:r>
            <a:br>
              <a:rPr lang="es-GT">
                <a:latin typeface="Amasis MT Pro Black" panose="02040A04050005020304" pitchFamily="18" charset="0"/>
              </a:rPr>
            </a:br>
            <a:r>
              <a:rPr lang="es-GT">
                <a:latin typeface="Amasis MT Pro Black" panose="02040A04050005020304" pitchFamily="18" charset="0"/>
              </a:rPr>
              <a:t>analizados en Guatemala</a:t>
            </a:r>
            <a:endParaRPr lang="es-GT" dirty="0">
              <a:latin typeface="Amasis MT Pro Black" panose="02040A04050005020304" pitchFamily="18" charset="0"/>
            </a:endParaRPr>
          </a:p>
        </p:txBody>
      </p:sp>
      <p:sp>
        <p:nvSpPr>
          <p:cNvPr id="3" name="Marcador de contenido 2">
            <a:extLst>
              <a:ext uri="{FF2B5EF4-FFF2-40B4-BE49-F238E27FC236}">
                <a16:creationId xmlns:a16="http://schemas.microsoft.com/office/drawing/2014/main" id="{94D35543-A856-2A8A-95B1-AE0F056AF949}"/>
              </a:ext>
            </a:extLst>
          </p:cNvPr>
          <p:cNvSpPr txBox="1">
            <a:spLocks/>
          </p:cNvSpPr>
          <p:nvPr/>
        </p:nvSpPr>
        <p:spPr>
          <a:xfrm>
            <a:off x="1451659" y="2663078"/>
            <a:ext cx="3685674" cy="267603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GT" dirty="0"/>
              <a:t>Dióxido de Carbono </a:t>
            </a:r>
          </a:p>
          <a:p>
            <a:r>
              <a:rPr lang="es-GT" dirty="0"/>
              <a:t>Metano</a:t>
            </a:r>
          </a:p>
          <a:p>
            <a:r>
              <a:rPr lang="es-GT" dirty="0"/>
              <a:t>Óxido Nitroso</a:t>
            </a:r>
          </a:p>
          <a:p>
            <a:r>
              <a:rPr lang="es-GT" dirty="0" err="1"/>
              <a:t>Hidroflurocarbonos</a:t>
            </a:r>
            <a:r>
              <a:rPr lang="es-GT" dirty="0"/>
              <a:t>. </a:t>
            </a:r>
          </a:p>
        </p:txBody>
      </p:sp>
      <p:pic>
        <p:nvPicPr>
          <p:cNvPr id="4" name="Picture 2" descr="El bus que llamó la atención por &quot;fumigar&quot; con humo la ciudad">
            <a:extLst>
              <a:ext uri="{FF2B5EF4-FFF2-40B4-BE49-F238E27FC236}">
                <a16:creationId xmlns:a16="http://schemas.microsoft.com/office/drawing/2014/main" id="{C16E7C22-2FEA-DBE4-351A-D7ACA8AE7AE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671" t="10250" r="19885"/>
          <a:stretch/>
        </p:blipFill>
        <p:spPr bwMode="auto">
          <a:xfrm>
            <a:off x="5915202" y="2024476"/>
            <a:ext cx="3925412" cy="39532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73284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96C446EA-4953-AA76-442E-083E04AF629E}"/>
              </a:ext>
            </a:extLst>
          </p:cNvPr>
          <p:cNvSpPr txBox="1">
            <a:spLocks/>
          </p:cNvSpPr>
          <p:nvPr/>
        </p:nvSpPr>
        <p:spPr>
          <a:xfrm>
            <a:off x="2427536" y="488108"/>
            <a:ext cx="946667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b="1" dirty="0">
                <a:latin typeface="Amasis MT Pro Black" panose="02040A04050005020304" pitchFamily="18" charset="0"/>
              </a:rPr>
              <a:t>Adaptación</a:t>
            </a:r>
            <a:endParaRPr lang="es-GT" b="1" dirty="0">
              <a:latin typeface="Amasis MT Pro Black" panose="02040A04050005020304" pitchFamily="18" charset="0"/>
            </a:endParaRPr>
          </a:p>
        </p:txBody>
      </p:sp>
      <p:sp>
        <p:nvSpPr>
          <p:cNvPr id="5" name="Marcador de contenido 4">
            <a:extLst>
              <a:ext uri="{FF2B5EF4-FFF2-40B4-BE49-F238E27FC236}">
                <a16:creationId xmlns:a16="http://schemas.microsoft.com/office/drawing/2014/main" id="{39A7D264-22EF-6DCB-AC4D-397F355CCC6C}"/>
              </a:ext>
            </a:extLst>
          </p:cNvPr>
          <p:cNvSpPr txBox="1">
            <a:spLocks/>
          </p:cNvSpPr>
          <p:nvPr/>
        </p:nvSpPr>
        <p:spPr>
          <a:xfrm>
            <a:off x="892675" y="1709671"/>
            <a:ext cx="5465058" cy="3997439"/>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MX" i="1"/>
              <a:t>Salud Humana</a:t>
            </a:r>
          </a:p>
          <a:p>
            <a:r>
              <a:rPr lang="es-MX" i="1"/>
              <a:t>Zonas Marino Costeras</a:t>
            </a:r>
          </a:p>
          <a:p>
            <a:r>
              <a:rPr lang="es-MX" i="1"/>
              <a:t>Agricultura, Ganadería y Seguridad Alimentaria</a:t>
            </a:r>
          </a:p>
          <a:p>
            <a:r>
              <a:rPr lang="es-MX" i="1"/>
              <a:t>Recursos Forestales, Ecosistemas y Áreas Protegidas</a:t>
            </a:r>
          </a:p>
          <a:p>
            <a:r>
              <a:rPr lang="es-MX" i="1"/>
              <a:t>Infraestructura</a:t>
            </a:r>
          </a:p>
          <a:p>
            <a:r>
              <a:rPr lang="es-MX" i="1"/>
              <a:t>Gestión Integrada de Recursos Hídricos</a:t>
            </a:r>
            <a:endParaRPr lang="es-GT" i="1" dirty="0"/>
          </a:p>
        </p:txBody>
      </p:sp>
      <p:pic>
        <p:nvPicPr>
          <p:cNvPr id="6" name="Picture 2">
            <a:extLst>
              <a:ext uri="{FF2B5EF4-FFF2-40B4-BE49-F238E27FC236}">
                <a16:creationId xmlns:a16="http://schemas.microsoft.com/office/drawing/2014/main" id="{58C719F5-3707-9D2C-B098-52A7FB0587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7733" y="1623164"/>
            <a:ext cx="5381883" cy="38523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72776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EF063F1-813E-5D86-5E14-E4A769AF14F2}"/>
              </a:ext>
            </a:extLst>
          </p:cNvPr>
          <p:cNvSpPr txBox="1">
            <a:spLocks/>
          </p:cNvSpPr>
          <p:nvPr/>
        </p:nvSpPr>
        <p:spPr>
          <a:xfrm>
            <a:off x="2266162" y="338621"/>
            <a:ext cx="4183376" cy="1624520"/>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sz="3841" b="1" dirty="0">
                <a:latin typeface="Amasis MT Pro Black" panose="02040A04050005020304" pitchFamily="18" charset="0"/>
              </a:rPr>
              <a:t>Mitigación</a:t>
            </a:r>
            <a:endParaRPr lang="es-GT" sz="3841" b="1" dirty="0">
              <a:latin typeface="Amasis MT Pro Black" panose="02040A04050005020304" pitchFamily="18" charset="0"/>
            </a:endParaRPr>
          </a:p>
        </p:txBody>
      </p:sp>
      <p:sp>
        <p:nvSpPr>
          <p:cNvPr id="3" name="Marcador de contenido 2">
            <a:extLst>
              <a:ext uri="{FF2B5EF4-FFF2-40B4-BE49-F238E27FC236}">
                <a16:creationId xmlns:a16="http://schemas.microsoft.com/office/drawing/2014/main" id="{35582B07-395D-C38E-7081-FF1442A4CD5A}"/>
              </a:ext>
            </a:extLst>
          </p:cNvPr>
          <p:cNvSpPr txBox="1">
            <a:spLocks/>
          </p:cNvSpPr>
          <p:nvPr/>
        </p:nvSpPr>
        <p:spPr>
          <a:xfrm>
            <a:off x="1293887" y="1622424"/>
            <a:ext cx="4183377" cy="3613149"/>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MX" sz="2161" b="1" dirty="0">
                <a:latin typeface="Abadi Extra Light" panose="020B0204020104020204" pitchFamily="34" charset="0"/>
              </a:rPr>
              <a:t>Energía</a:t>
            </a:r>
          </a:p>
          <a:p>
            <a:r>
              <a:rPr lang="es-MX" sz="2161" b="1" dirty="0">
                <a:latin typeface="Abadi Extra Light" panose="020B0204020104020204" pitchFamily="34" charset="0"/>
              </a:rPr>
              <a:t>Procesos Industriales</a:t>
            </a:r>
          </a:p>
          <a:p>
            <a:r>
              <a:rPr lang="es-MX" sz="2161" b="1" dirty="0">
                <a:latin typeface="Abadi Extra Light" panose="020B0204020104020204" pitchFamily="34" charset="0"/>
              </a:rPr>
              <a:t>Sector Agropecuario</a:t>
            </a:r>
          </a:p>
          <a:p>
            <a:r>
              <a:rPr lang="es-MX" sz="2161" b="1" dirty="0">
                <a:latin typeface="Abadi Extra Light" panose="020B0204020104020204" pitchFamily="34" charset="0"/>
              </a:rPr>
              <a:t>Uso de la Tierra, Cambio de Uso de la Tierra y Silvicultura</a:t>
            </a:r>
          </a:p>
          <a:p>
            <a:r>
              <a:rPr lang="es-MX" sz="2161" b="1" dirty="0">
                <a:latin typeface="Abadi Extra Light" panose="020B0204020104020204" pitchFamily="34" charset="0"/>
              </a:rPr>
              <a:t>Desechos</a:t>
            </a:r>
          </a:p>
        </p:txBody>
      </p:sp>
      <p:pic>
        <p:nvPicPr>
          <p:cNvPr id="4" name="Picture 4" descr="No hay ninguna descripción de la foto disponible.">
            <a:extLst>
              <a:ext uri="{FF2B5EF4-FFF2-40B4-BE49-F238E27FC236}">
                <a16:creationId xmlns:a16="http://schemas.microsoft.com/office/drawing/2014/main" id="{637C4171-9463-5690-76E7-6DBB9463D7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11186" y="1150881"/>
            <a:ext cx="3904998" cy="48832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2492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FC9ABB-C91C-6115-84C0-B79DE357D69C}"/>
              </a:ext>
            </a:extLst>
          </p:cNvPr>
          <p:cNvSpPr txBox="1">
            <a:spLocks/>
          </p:cNvSpPr>
          <p:nvPr/>
        </p:nvSpPr>
        <p:spPr>
          <a:xfrm>
            <a:off x="838200" y="162676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GT" b="1">
                <a:latin typeface="Amasis MT Pro Black" panose="02040A04050005020304" pitchFamily="18" charset="0"/>
              </a:rPr>
              <a:t>Cambio Climático en el Mundo</a:t>
            </a:r>
            <a:endParaRPr lang="es-GT" b="1" dirty="0">
              <a:latin typeface="Amasis MT Pro Black" panose="02040A04050005020304" pitchFamily="18" charset="0"/>
            </a:endParaRPr>
          </a:p>
        </p:txBody>
      </p:sp>
      <p:sp>
        <p:nvSpPr>
          <p:cNvPr id="3" name="Rectángulo 2">
            <a:extLst>
              <a:ext uri="{FF2B5EF4-FFF2-40B4-BE49-F238E27FC236}">
                <a16:creationId xmlns:a16="http://schemas.microsoft.com/office/drawing/2014/main" id="{AC9037AB-C78A-5A7C-170F-8A2F8437329D}"/>
              </a:ext>
            </a:extLst>
          </p:cNvPr>
          <p:cNvSpPr/>
          <p:nvPr/>
        </p:nvSpPr>
        <p:spPr>
          <a:xfrm>
            <a:off x="1831811" y="3170735"/>
            <a:ext cx="3418317" cy="14698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GT" dirty="0">
                <a:latin typeface="Abadi" panose="020B0604020104020204" pitchFamily="34" charset="0"/>
              </a:rPr>
              <a:t>Internacional</a:t>
            </a:r>
          </a:p>
        </p:txBody>
      </p:sp>
      <p:sp>
        <p:nvSpPr>
          <p:cNvPr id="4" name="Rectángulo 3">
            <a:extLst>
              <a:ext uri="{FF2B5EF4-FFF2-40B4-BE49-F238E27FC236}">
                <a16:creationId xmlns:a16="http://schemas.microsoft.com/office/drawing/2014/main" id="{47660468-42DE-0216-3DEF-4B9B5B3CD432}"/>
              </a:ext>
            </a:extLst>
          </p:cNvPr>
          <p:cNvSpPr/>
          <p:nvPr/>
        </p:nvSpPr>
        <p:spPr>
          <a:xfrm>
            <a:off x="6531998" y="3170735"/>
            <a:ext cx="3418317" cy="14698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GT" dirty="0">
                <a:latin typeface="Abadi" panose="020B0604020104020204" pitchFamily="34" charset="0"/>
              </a:rPr>
              <a:t>Nacional</a:t>
            </a:r>
          </a:p>
        </p:txBody>
      </p:sp>
      <p:cxnSp>
        <p:nvCxnSpPr>
          <p:cNvPr id="5" name="Conector recto 4">
            <a:extLst>
              <a:ext uri="{FF2B5EF4-FFF2-40B4-BE49-F238E27FC236}">
                <a16:creationId xmlns:a16="http://schemas.microsoft.com/office/drawing/2014/main" id="{AFA221F1-28D2-1EF5-B167-383CD98DC9D4}"/>
              </a:ext>
            </a:extLst>
          </p:cNvPr>
          <p:cNvCxnSpPr>
            <a:stCxn id="3" idx="3"/>
            <a:endCxn id="4" idx="1"/>
          </p:cNvCxnSpPr>
          <p:nvPr/>
        </p:nvCxnSpPr>
        <p:spPr>
          <a:xfrm>
            <a:off x="5250128" y="3905673"/>
            <a:ext cx="1281870" cy="0"/>
          </a:xfrm>
          <a:prstGeom prst="line">
            <a:avLst/>
          </a:prstGeom>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172439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2">
            <a:extLst>
              <a:ext uri="{FF2B5EF4-FFF2-40B4-BE49-F238E27FC236}">
                <a16:creationId xmlns:a16="http://schemas.microsoft.com/office/drawing/2014/main" id="{73DDC5DC-29B3-5CA7-78E7-B75F3377CC00}"/>
              </a:ext>
            </a:extLst>
          </p:cNvPr>
          <p:cNvSpPr txBox="1">
            <a:spLocks/>
          </p:cNvSpPr>
          <p:nvPr/>
        </p:nvSpPr>
        <p:spPr>
          <a:xfrm>
            <a:off x="2331334" y="700791"/>
            <a:ext cx="10515600"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dirty="0">
                <a:latin typeface="Amasis MT Pro Black" panose="02040A04050005020304" pitchFamily="18" charset="0"/>
              </a:rPr>
              <a:t>CMNUCC</a:t>
            </a:r>
          </a:p>
        </p:txBody>
      </p:sp>
      <p:sp>
        <p:nvSpPr>
          <p:cNvPr id="3" name="Marcador de contenido 1">
            <a:extLst>
              <a:ext uri="{FF2B5EF4-FFF2-40B4-BE49-F238E27FC236}">
                <a16:creationId xmlns:a16="http://schemas.microsoft.com/office/drawing/2014/main" id="{92E3F6E4-7220-A945-3860-F8191CD3235A}"/>
              </a:ext>
            </a:extLst>
          </p:cNvPr>
          <p:cNvSpPr txBox="1">
            <a:spLocks/>
          </p:cNvSpPr>
          <p:nvPr/>
        </p:nvSpPr>
        <p:spPr>
          <a:xfrm>
            <a:off x="787078" y="1825626"/>
            <a:ext cx="4861446" cy="415848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s-MX" sz="1260" dirty="0">
                <a:latin typeface="Abadi" panose="020B0604020104020204" pitchFamily="34" charset="0"/>
              </a:rPr>
              <a:t>Se creó con el objetivo de evitar interferencias humanas peligrosas en el sistema climático en un plazo suficiente para permitir que los ecosistemas se adapten naturalmente al cambio climático, asegurar que la producción de alimentos no se vea amenazada y permitir que el desarrollo económico continúe de manera sostenible. </a:t>
            </a:r>
          </a:p>
          <a:p>
            <a:pPr algn="just"/>
            <a:r>
              <a:rPr lang="es-MX" sz="1260" dirty="0">
                <a:latin typeface="Abadi" panose="020B0604020104020204" pitchFamily="34" charset="0"/>
              </a:rPr>
              <a:t>Cuando la Convención entró en vigor el 21 de marzo de 1994, se estableció un mecanismo conocido como la Conferencia de las Partes (COP), que consiste en una reunión anual para la toma de decisiones y el establecimiento de acuerdos de alcance mundial. </a:t>
            </a:r>
          </a:p>
          <a:p>
            <a:pPr algn="just"/>
            <a:r>
              <a:rPr lang="es-MX" sz="1260" dirty="0">
                <a:latin typeface="Abadi" panose="020B0604020104020204" pitchFamily="34" charset="0"/>
              </a:rPr>
              <a:t>Desde ese entonces, la Convención reconoce como un principio fundamental que todas las partes tienen responsabilidades comunes pero diferenciadas con sus respectivas capacidades y circunstancias nacionales para atender la problemática del cambio climático </a:t>
            </a:r>
          </a:p>
          <a:p>
            <a:pPr algn="just"/>
            <a:r>
              <a:rPr lang="es-MX" sz="1260" dirty="0">
                <a:latin typeface="Abadi" panose="020B0604020104020204" pitchFamily="34" charset="0"/>
              </a:rPr>
              <a:t>Guatemala ratificó la CMNUCC a través del Decreto 15-95 del Congreso de la República. </a:t>
            </a:r>
            <a:endParaRPr lang="es-GT" sz="1440" dirty="0">
              <a:latin typeface="Abadi" panose="020B0604020104020204" pitchFamily="34" charset="0"/>
            </a:endParaRPr>
          </a:p>
        </p:txBody>
      </p:sp>
      <p:pic>
        <p:nvPicPr>
          <p:cNvPr id="4" name="Picture 2" descr="Qué es la COP? - aelec">
            <a:extLst>
              <a:ext uri="{FF2B5EF4-FFF2-40B4-BE49-F238E27FC236}">
                <a16:creationId xmlns:a16="http://schemas.microsoft.com/office/drawing/2014/main" id="{EF58A4E9-66EE-9466-3958-40F610C540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34269" y="2627272"/>
            <a:ext cx="5352836" cy="20212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00702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6">
            <a:extLst>
              <a:ext uri="{FF2B5EF4-FFF2-40B4-BE49-F238E27FC236}">
                <a16:creationId xmlns:a16="http://schemas.microsoft.com/office/drawing/2014/main" id="{A23702F2-2FBD-C8E6-B2C2-480752E12496}"/>
              </a:ext>
            </a:extLst>
          </p:cNvPr>
          <p:cNvSpPr txBox="1">
            <a:spLocks/>
          </p:cNvSpPr>
          <p:nvPr/>
        </p:nvSpPr>
        <p:spPr>
          <a:xfrm>
            <a:off x="2280213" y="376700"/>
            <a:ext cx="8229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GT" dirty="0">
                <a:latin typeface="Amasis MT Pro Black" panose="02040A04050005020304" pitchFamily="18" charset="0"/>
              </a:rPr>
              <a:t>Conferencias de las Partes (COP)</a:t>
            </a:r>
          </a:p>
        </p:txBody>
      </p:sp>
      <p:sp>
        <p:nvSpPr>
          <p:cNvPr id="3" name="Marcador de contenido 7">
            <a:extLst>
              <a:ext uri="{FF2B5EF4-FFF2-40B4-BE49-F238E27FC236}">
                <a16:creationId xmlns:a16="http://schemas.microsoft.com/office/drawing/2014/main" id="{43BC146F-D846-8576-93D2-6CF19FC46649}"/>
              </a:ext>
            </a:extLst>
          </p:cNvPr>
          <p:cNvSpPr txBox="1">
            <a:spLocks/>
          </p:cNvSpPr>
          <p:nvPr/>
        </p:nvSpPr>
        <p:spPr>
          <a:xfrm>
            <a:off x="838200" y="1825625"/>
            <a:ext cx="10515600" cy="41520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MX" dirty="0">
                <a:solidFill>
                  <a:srgbClr val="243B55"/>
                </a:solidFill>
                <a:latin typeface="Heebo" panose="020F0502020204030204" pitchFamily="2" charset="-79"/>
                <a:cs typeface="Heebo" panose="020F0502020204030204" pitchFamily="2" charset="-79"/>
              </a:rPr>
              <a:t>La</a:t>
            </a:r>
            <a:r>
              <a:rPr lang="es-MX" b="1" dirty="0">
                <a:solidFill>
                  <a:srgbClr val="243B55"/>
                </a:solidFill>
                <a:latin typeface="Heebo" panose="020F0502020204030204" pitchFamily="2" charset="-79"/>
                <a:cs typeface="Heebo" panose="020F0502020204030204" pitchFamily="2" charset="-79"/>
              </a:rPr>
              <a:t> Conferencia de las Partes (COP)</a:t>
            </a:r>
            <a:r>
              <a:rPr lang="es-MX" dirty="0">
                <a:solidFill>
                  <a:srgbClr val="243B55"/>
                </a:solidFill>
                <a:latin typeface="Heebo" panose="020F0502020204030204" pitchFamily="2" charset="-79"/>
                <a:cs typeface="Heebo" panose="020F0502020204030204" pitchFamily="2" charset="-79"/>
              </a:rPr>
              <a:t> es el órgano supremo de toma de decisiones de la Convención Marco de las Naciones Unidas sobre el Cambio Climático (CMNUCC). </a:t>
            </a:r>
          </a:p>
          <a:p>
            <a:r>
              <a:rPr lang="es-MX" dirty="0">
                <a:solidFill>
                  <a:srgbClr val="243B55"/>
                </a:solidFill>
                <a:latin typeface="Heebo" panose="020F0502020204030204" pitchFamily="2" charset="-79"/>
                <a:cs typeface="Heebo" panose="020F0502020204030204" pitchFamily="2" charset="-79"/>
              </a:rPr>
              <a:t>Está compuesta por los países que han ratificado la Convención, conocidos como «Partes». La COP se reúne anualmente para </a:t>
            </a:r>
            <a:r>
              <a:rPr lang="es-MX" b="1" dirty="0">
                <a:solidFill>
                  <a:srgbClr val="243B55"/>
                </a:solidFill>
                <a:latin typeface="Heebo" panose="020F0502020204030204" pitchFamily="2" charset="-79"/>
                <a:cs typeface="Heebo" panose="020F0502020204030204" pitchFamily="2" charset="-79"/>
              </a:rPr>
              <a:t>evaluar el progreso en la lucha contra el cambio climático, </a:t>
            </a:r>
            <a:r>
              <a:rPr lang="es-MX" dirty="0">
                <a:solidFill>
                  <a:srgbClr val="243B55"/>
                </a:solidFill>
                <a:latin typeface="Heebo" panose="020F0502020204030204" pitchFamily="2" charset="-79"/>
                <a:cs typeface="Heebo" panose="020F0502020204030204" pitchFamily="2" charset="-79"/>
              </a:rPr>
              <a:t>revisar las comunicaciones nacionales y los inventarios de emisiones presentados por las Partes, y tomar decisiones para promover la implementación efectiva de la Convención.</a:t>
            </a:r>
            <a:endParaRPr lang="es-GT" dirty="0"/>
          </a:p>
        </p:txBody>
      </p:sp>
    </p:spTree>
    <p:extLst>
      <p:ext uri="{BB962C8B-B14F-4D97-AF65-F5344CB8AC3E}">
        <p14:creationId xmlns:p14="http://schemas.microsoft.com/office/powerpoint/2010/main" val="25371348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2">
            <a:extLst>
              <a:ext uri="{FF2B5EF4-FFF2-40B4-BE49-F238E27FC236}">
                <a16:creationId xmlns:a16="http://schemas.microsoft.com/office/drawing/2014/main" id="{7F39227C-898B-2C96-4F9B-147F14490813}"/>
              </a:ext>
            </a:extLst>
          </p:cNvPr>
          <p:cNvSpPr txBox="1">
            <a:spLocks/>
          </p:cNvSpPr>
          <p:nvPr/>
        </p:nvSpPr>
        <p:spPr>
          <a:xfrm>
            <a:off x="2330952" y="578736"/>
            <a:ext cx="9466670"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dirty="0">
                <a:effectLst>
                  <a:outerShdw blurRad="38100" dist="38100" dir="2700000" algn="tl">
                    <a:srgbClr val="000000">
                      <a:alpha val="43137"/>
                    </a:srgbClr>
                  </a:outerShdw>
                </a:effectLst>
                <a:latin typeface="Amasis MT Pro Black" panose="02040A04050005020304" pitchFamily="18" charset="0"/>
              </a:rPr>
              <a:t>Acuerdo de París</a:t>
            </a:r>
            <a:r>
              <a:rPr lang="es-MX" dirty="0">
                <a:effectLst>
                  <a:outerShdw blurRad="38100" dist="38100" dir="2700000" algn="tl">
                    <a:srgbClr val="000000">
                      <a:alpha val="43137"/>
                    </a:srgbClr>
                  </a:outerShdw>
                </a:effectLst>
                <a:latin typeface="Amasis MT Pro Medium" panose="02040604050005020304" pitchFamily="18" charset="0"/>
              </a:rPr>
              <a:t>. </a:t>
            </a:r>
          </a:p>
        </p:txBody>
      </p:sp>
      <p:sp>
        <p:nvSpPr>
          <p:cNvPr id="3" name="Marcador de contenido 1">
            <a:extLst>
              <a:ext uri="{FF2B5EF4-FFF2-40B4-BE49-F238E27FC236}">
                <a16:creationId xmlns:a16="http://schemas.microsoft.com/office/drawing/2014/main" id="{6640E123-FB82-C217-B2D4-01581479129C}"/>
              </a:ext>
            </a:extLst>
          </p:cNvPr>
          <p:cNvSpPr txBox="1">
            <a:spLocks/>
          </p:cNvSpPr>
          <p:nvPr/>
        </p:nvSpPr>
        <p:spPr>
          <a:xfrm>
            <a:off x="667000" y="1707813"/>
            <a:ext cx="4899379" cy="436499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s-MX" sz="1080" dirty="0">
                <a:latin typeface="Abadi" panose="020B0604020104020204" pitchFamily="34" charset="0"/>
              </a:rPr>
              <a:t>En 1997, durante la COP37 , se adoptó el Protocolo de Kioto. Este instrumento establecía una meta de reducción de al menos el 5 % de las emisiones de gases de efecto invernadero (GEI) de los países desarrollados. </a:t>
            </a:r>
          </a:p>
          <a:p>
            <a:pPr algn="just"/>
            <a:r>
              <a:rPr lang="es-MX" sz="1080" dirty="0">
                <a:latin typeface="Abadi" panose="020B0604020104020204" pitchFamily="34" charset="0"/>
              </a:rPr>
              <a:t>Además, se establecieron procedimientos como el Mecanismo de Desarrollo Limpio (MDL), a través del cual se promueven inversiones por parte de los países desarrollados para establecer proyectos de mitigación en países en desarrollo (Protocolo de Kioto de la Convención Marco de las Naciones Unidas sobre el Cambio Climático, 1998, artículos 3.1 y 12 ). En respuesta a los acuerdos de la COP3, Guatemala se suscribió y ratificó dicho Protocolo (Decreto 23-99, 1999) y creó la Oficina Nacional de Desarrollo Limpio (Acuerdo ministerial 477-2005, 2005). </a:t>
            </a:r>
          </a:p>
          <a:p>
            <a:pPr algn="just"/>
            <a:r>
              <a:rPr lang="es-MX" sz="1080" dirty="0">
                <a:latin typeface="Abadi" panose="020B0604020104020204" pitchFamily="34" charset="0"/>
              </a:rPr>
              <a:t>Posteriormente, las partes acordaron extender el primer periodo de compromisos del Protocolo de Kioto, que expiraba en el 2012. De esa cuenta, se renovó para el periodo del 1 de enero del 2013 al 31 de diciembre del 2020. </a:t>
            </a:r>
          </a:p>
          <a:p>
            <a:pPr algn="just"/>
            <a:r>
              <a:rPr lang="es-MX" sz="1080" dirty="0">
                <a:latin typeface="Abadi" panose="020B0604020104020204" pitchFamily="34" charset="0"/>
              </a:rPr>
              <a:t>En el 2013 se establecieron las Contribuciones Previstas y Determinadas a Nivel Nacional. Al año siguiente, se reconoció la importancia de incorporar también el componente de adaptación, el cual debería de considerarse en la actualización de las contribuciones posteriores al 2020. </a:t>
            </a:r>
          </a:p>
          <a:p>
            <a:pPr algn="just"/>
            <a:r>
              <a:rPr lang="es-MX" sz="1080" dirty="0">
                <a:latin typeface="Abadi" panose="020B0604020104020204" pitchFamily="34" charset="0"/>
              </a:rPr>
              <a:t>Guatemala presentó su INDC en el 2015, en la cual se comprometió, con recursos propios, a una reducción del 11.2 % de sus emisiones de GEI al 2030 con respecto al año base 2005. Además, estableció una meta condicionada al apoyo internacional (técnico y financiero) de hasta un 22.6 % de sus emisiones.</a:t>
            </a:r>
            <a:endParaRPr lang="es-GT" sz="1080" dirty="0">
              <a:latin typeface="Abadi" panose="020B0604020104020204" pitchFamily="34" charset="0"/>
            </a:endParaRPr>
          </a:p>
        </p:txBody>
      </p:sp>
      <p:sp>
        <p:nvSpPr>
          <p:cNvPr id="4" name="Marcador de contenido 7">
            <a:extLst>
              <a:ext uri="{FF2B5EF4-FFF2-40B4-BE49-F238E27FC236}">
                <a16:creationId xmlns:a16="http://schemas.microsoft.com/office/drawing/2014/main" id="{5A061F96-B609-BB42-10A0-A90F2706BE61}"/>
              </a:ext>
            </a:extLst>
          </p:cNvPr>
          <p:cNvSpPr txBox="1">
            <a:spLocks/>
          </p:cNvSpPr>
          <p:nvPr/>
        </p:nvSpPr>
        <p:spPr>
          <a:xfrm>
            <a:off x="5958663" y="1460650"/>
            <a:ext cx="4664736" cy="401419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s-MX" sz="1080" dirty="0">
                <a:latin typeface="Abadi" panose="020B0604020104020204" pitchFamily="34" charset="0"/>
              </a:rPr>
              <a:t>El Acuerdo de París fue desarrollado y adoptado por consenso durante la COP21 en 2015, y entró en vigor el 4 de noviembre de 2016. En Guatemala se aprobó ese mismo año por el Congreso de la República (Decreto 48-2016) y entró en vigor el 24 de febrero de 2017. </a:t>
            </a:r>
          </a:p>
          <a:p>
            <a:pPr algn="just"/>
            <a:r>
              <a:rPr lang="es-MX" sz="1080" b="1" dirty="0">
                <a:latin typeface="Abadi" panose="020B0604020104020204" pitchFamily="34" charset="0"/>
              </a:rPr>
              <a:t>El Acuerdo de París busca reforzar la respuesta mundial a la amenaza del cambio climático y propone el compromiso de mantener el aumento de la temperatura por debajo de los 2 °C</a:t>
            </a:r>
            <a:r>
              <a:rPr lang="es-MX" sz="1080" dirty="0">
                <a:latin typeface="Abadi" panose="020B0604020104020204" pitchFamily="34" charset="0"/>
              </a:rPr>
              <a:t>. Busca, además, incrementar la capacidad de adaptación al cambio climático con el aumento de los recursos financieros destinados a estos temas. </a:t>
            </a:r>
          </a:p>
          <a:p>
            <a:pPr algn="just"/>
            <a:r>
              <a:rPr lang="es-MX" sz="1080" dirty="0">
                <a:latin typeface="Abadi" panose="020B0604020104020204" pitchFamily="34" charset="0"/>
              </a:rPr>
              <a:t>Tras la adopción de este acuerdo, las INDC pasaron a ser las Contribuciones Nacionales Determinadas (CND). Por tanto, las CND constituyen el núcleo del Acuerdo de París y del logro de los objetivos establecidos a largo plazo, pues representan los compromisos de cada país para la reducción de sus emisiones y adaptación al cambio climático.</a:t>
            </a:r>
          </a:p>
        </p:txBody>
      </p:sp>
      <p:pic>
        <p:nvPicPr>
          <p:cNvPr id="5" name="Picture 2" descr="COP21 explainer - GOV.UK">
            <a:extLst>
              <a:ext uri="{FF2B5EF4-FFF2-40B4-BE49-F238E27FC236}">
                <a16:creationId xmlns:a16="http://schemas.microsoft.com/office/drawing/2014/main" id="{1972ECA1-1407-2854-287E-567EB18B4D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4991" y="4199924"/>
            <a:ext cx="2531762" cy="168768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68738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2">
            <a:extLst>
              <a:ext uri="{FF2B5EF4-FFF2-40B4-BE49-F238E27FC236}">
                <a16:creationId xmlns:a16="http://schemas.microsoft.com/office/drawing/2014/main" id="{DFFFAAAF-7C71-4CBD-DC83-13DBFFFF9878}"/>
              </a:ext>
            </a:extLst>
          </p:cNvPr>
          <p:cNvSpPr txBox="1">
            <a:spLocks/>
          </p:cNvSpPr>
          <p:nvPr/>
        </p:nvSpPr>
        <p:spPr>
          <a:xfrm>
            <a:off x="2199190" y="365125"/>
            <a:ext cx="7766613"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sz="3600" dirty="0">
                <a:latin typeface="Amasis MT Pro Medium" panose="02040604050005020304" pitchFamily="18" charset="0"/>
              </a:rPr>
              <a:t>Avances en la legislación Guatemalteca en materia de Cambio Climático.</a:t>
            </a:r>
          </a:p>
        </p:txBody>
      </p:sp>
      <p:pic>
        <p:nvPicPr>
          <p:cNvPr id="3" name="Imagen 2">
            <a:extLst>
              <a:ext uri="{FF2B5EF4-FFF2-40B4-BE49-F238E27FC236}">
                <a16:creationId xmlns:a16="http://schemas.microsoft.com/office/drawing/2014/main" id="{AFD864ED-F63F-978F-6988-4C1234F5E75A}"/>
              </a:ext>
            </a:extLst>
          </p:cNvPr>
          <p:cNvPicPr>
            <a:picLocks noChangeAspect="1"/>
          </p:cNvPicPr>
          <p:nvPr/>
        </p:nvPicPr>
        <p:blipFill>
          <a:blip r:embed="rId2"/>
          <a:stretch>
            <a:fillRect/>
          </a:stretch>
        </p:blipFill>
        <p:spPr>
          <a:xfrm>
            <a:off x="6563958" y="1848892"/>
            <a:ext cx="3154318" cy="4198467"/>
          </a:xfrm>
          <a:prstGeom prst="rect">
            <a:avLst/>
          </a:prstGeom>
        </p:spPr>
      </p:pic>
      <p:pic>
        <p:nvPicPr>
          <p:cNvPr id="4" name="Imagen 3">
            <a:extLst>
              <a:ext uri="{FF2B5EF4-FFF2-40B4-BE49-F238E27FC236}">
                <a16:creationId xmlns:a16="http://schemas.microsoft.com/office/drawing/2014/main" id="{22EFBD80-94AF-73A3-B43E-8DA5BAF13CDE}"/>
              </a:ext>
            </a:extLst>
          </p:cNvPr>
          <p:cNvPicPr>
            <a:picLocks noChangeAspect="1"/>
          </p:cNvPicPr>
          <p:nvPr/>
        </p:nvPicPr>
        <p:blipFill>
          <a:blip r:embed="rId3"/>
          <a:stretch>
            <a:fillRect/>
          </a:stretch>
        </p:blipFill>
        <p:spPr>
          <a:xfrm>
            <a:off x="7171347" y="6205563"/>
            <a:ext cx="2198160" cy="287312"/>
          </a:xfrm>
          <a:prstGeom prst="rect">
            <a:avLst/>
          </a:prstGeom>
        </p:spPr>
      </p:pic>
      <p:pic>
        <p:nvPicPr>
          <p:cNvPr id="5" name="Imagen 4">
            <a:extLst>
              <a:ext uri="{FF2B5EF4-FFF2-40B4-BE49-F238E27FC236}">
                <a16:creationId xmlns:a16="http://schemas.microsoft.com/office/drawing/2014/main" id="{51E6AC04-1389-2736-E00B-2A18336D91BD}"/>
              </a:ext>
            </a:extLst>
          </p:cNvPr>
          <p:cNvPicPr>
            <a:picLocks noChangeAspect="1"/>
          </p:cNvPicPr>
          <p:nvPr/>
        </p:nvPicPr>
        <p:blipFill>
          <a:blip r:embed="rId4"/>
          <a:stretch>
            <a:fillRect/>
          </a:stretch>
        </p:blipFill>
        <p:spPr>
          <a:xfrm>
            <a:off x="838200" y="1848892"/>
            <a:ext cx="4245800" cy="3433907"/>
          </a:xfrm>
          <a:prstGeom prst="rect">
            <a:avLst/>
          </a:prstGeom>
        </p:spPr>
      </p:pic>
    </p:spTree>
    <p:extLst>
      <p:ext uri="{BB962C8B-B14F-4D97-AF65-F5344CB8AC3E}">
        <p14:creationId xmlns:p14="http://schemas.microsoft.com/office/powerpoint/2010/main" val="34940900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2">
            <a:extLst>
              <a:ext uri="{FF2B5EF4-FFF2-40B4-BE49-F238E27FC236}">
                <a16:creationId xmlns:a16="http://schemas.microsoft.com/office/drawing/2014/main" id="{ABC3D89D-76B0-42D2-7C51-33C54976ACDF}"/>
              </a:ext>
            </a:extLst>
          </p:cNvPr>
          <p:cNvSpPr txBox="1">
            <a:spLocks/>
          </p:cNvSpPr>
          <p:nvPr/>
        </p:nvSpPr>
        <p:spPr>
          <a:xfrm>
            <a:off x="2164466" y="365125"/>
            <a:ext cx="7836061" cy="1325563"/>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dirty="0">
                <a:latin typeface="Amasis MT Pro Medium" panose="02040604050005020304" pitchFamily="18" charset="0"/>
              </a:rPr>
              <a:t>Avances en la legislación Guatemalteca en materia de Cambio Climático.</a:t>
            </a:r>
          </a:p>
        </p:txBody>
      </p:sp>
      <p:pic>
        <p:nvPicPr>
          <p:cNvPr id="3" name="Picture 2" descr="GT Ley Cambio Climatico 2013 - Decreto 7- Congreso de la República de  Guatemala LEY MARCO PARA - Studocu">
            <a:extLst>
              <a:ext uri="{FF2B5EF4-FFF2-40B4-BE49-F238E27FC236}">
                <a16:creationId xmlns:a16="http://schemas.microsoft.com/office/drawing/2014/main" id="{CAB2203D-8689-5233-2AD3-D440EEEDFC4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1818" b="9144"/>
          <a:stretch/>
        </p:blipFill>
        <p:spPr bwMode="auto">
          <a:xfrm>
            <a:off x="1172366" y="2076968"/>
            <a:ext cx="2946906" cy="36007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4" name="Imagen 3">
            <a:extLst>
              <a:ext uri="{FF2B5EF4-FFF2-40B4-BE49-F238E27FC236}">
                <a16:creationId xmlns:a16="http://schemas.microsoft.com/office/drawing/2014/main" id="{038851D0-BD49-AE38-6512-300B058198B5}"/>
              </a:ext>
            </a:extLst>
          </p:cNvPr>
          <p:cNvPicPr>
            <a:picLocks noChangeAspect="1"/>
          </p:cNvPicPr>
          <p:nvPr/>
        </p:nvPicPr>
        <p:blipFill>
          <a:blip r:embed="rId3"/>
          <a:stretch>
            <a:fillRect/>
          </a:stretch>
        </p:blipFill>
        <p:spPr>
          <a:xfrm>
            <a:off x="4473212" y="2076968"/>
            <a:ext cx="2849855" cy="36007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Imagen 4">
            <a:extLst>
              <a:ext uri="{FF2B5EF4-FFF2-40B4-BE49-F238E27FC236}">
                <a16:creationId xmlns:a16="http://schemas.microsoft.com/office/drawing/2014/main" id="{1F3B8259-7404-2E4D-8A78-2B73D8E2773E}"/>
              </a:ext>
            </a:extLst>
          </p:cNvPr>
          <p:cNvPicPr>
            <a:picLocks noChangeAspect="1"/>
          </p:cNvPicPr>
          <p:nvPr/>
        </p:nvPicPr>
        <p:blipFill>
          <a:blip r:embed="rId4"/>
          <a:stretch>
            <a:fillRect/>
          </a:stretch>
        </p:blipFill>
        <p:spPr>
          <a:xfrm>
            <a:off x="7802003" y="2076968"/>
            <a:ext cx="2523314" cy="36007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810306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2">
            <a:extLst>
              <a:ext uri="{FF2B5EF4-FFF2-40B4-BE49-F238E27FC236}">
                <a16:creationId xmlns:a16="http://schemas.microsoft.com/office/drawing/2014/main" id="{D28AAB9D-A6A1-7C13-AD13-31F645C9935D}"/>
              </a:ext>
            </a:extLst>
          </p:cNvPr>
          <p:cNvSpPr txBox="1">
            <a:spLocks/>
          </p:cNvSpPr>
          <p:nvPr/>
        </p:nvSpPr>
        <p:spPr>
          <a:xfrm>
            <a:off x="2303362" y="365125"/>
            <a:ext cx="7662441"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sz="3200" dirty="0">
                <a:latin typeface="Amasis MT Pro Medium" panose="02040604050005020304" pitchFamily="18" charset="0"/>
              </a:rPr>
              <a:t>Avances en la legislación Guatemalteca en materia de Cambio Climático.</a:t>
            </a:r>
          </a:p>
        </p:txBody>
      </p:sp>
      <p:pic>
        <p:nvPicPr>
          <p:cNvPr id="3" name="Imagen 2">
            <a:extLst>
              <a:ext uri="{FF2B5EF4-FFF2-40B4-BE49-F238E27FC236}">
                <a16:creationId xmlns:a16="http://schemas.microsoft.com/office/drawing/2014/main" id="{266A25AE-8901-C072-5B6D-92C54846531C}"/>
              </a:ext>
            </a:extLst>
          </p:cNvPr>
          <p:cNvPicPr>
            <a:picLocks noChangeAspect="1"/>
          </p:cNvPicPr>
          <p:nvPr/>
        </p:nvPicPr>
        <p:blipFill rotWithShape="1">
          <a:blip r:embed="rId2"/>
          <a:srcRect r="59167"/>
          <a:stretch/>
        </p:blipFill>
        <p:spPr>
          <a:xfrm>
            <a:off x="3913297" y="1690688"/>
            <a:ext cx="3309640" cy="4184923"/>
          </a:xfrm>
          <a:prstGeom prst="rect">
            <a:avLst/>
          </a:prstGeom>
        </p:spPr>
      </p:pic>
      <p:pic>
        <p:nvPicPr>
          <p:cNvPr id="4" name="Imagen 3">
            <a:extLst>
              <a:ext uri="{FF2B5EF4-FFF2-40B4-BE49-F238E27FC236}">
                <a16:creationId xmlns:a16="http://schemas.microsoft.com/office/drawing/2014/main" id="{CD8CE1C5-5084-7F06-603D-509D32D3EED3}"/>
              </a:ext>
            </a:extLst>
          </p:cNvPr>
          <p:cNvPicPr>
            <a:picLocks noChangeAspect="1"/>
          </p:cNvPicPr>
          <p:nvPr/>
        </p:nvPicPr>
        <p:blipFill rotWithShape="1">
          <a:blip r:embed="rId2"/>
          <a:srcRect l="52708"/>
          <a:stretch/>
        </p:blipFill>
        <p:spPr>
          <a:xfrm>
            <a:off x="7405115" y="1727044"/>
            <a:ext cx="3766506" cy="4112211"/>
          </a:xfrm>
          <a:prstGeom prst="rect">
            <a:avLst/>
          </a:prstGeom>
        </p:spPr>
      </p:pic>
      <p:pic>
        <p:nvPicPr>
          <p:cNvPr id="5" name="Imagen 4">
            <a:extLst>
              <a:ext uri="{FF2B5EF4-FFF2-40B4-BE49-F238E27FC236}">
                <a16:creationId xmlns:a16="http://schemas.microsoft.com/office/drawing/2014/main" id="{6F3B0C40-1500-156A-F4A3-ACD7B91956D8}"/>
              </a:ext>
            </a:extLst>
          </p:cNvPr>
          <p:cNvPicPr>
            <a:picLocks noChangeAspect="1"/>
          </p:cNvPicPr>
          <p:nvPr/>
        </p:nvPicPr>
        <p:blipFill>
          <a:blip r:embed="rId3"/>
          <a:stretch>
            <a:fillRect/>
          </a:stretch>
        </p:blipFill>
        <p:spPr>
          <a:xfrm>
            <a:off x="838200" y="1854920"/>
            <a:ext cx="2459559" cy="386300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110304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2">
            <a:extLst>
              <a:ext uri="{FF2B5EF4-FFF2-40B4-BE49-F238E27FC236}">
                <a16:creationId xmlns:a16="http://schemas.microsoft.com/office/drawing/2014/main" id="{B44145A2-FE27-F1BE-08D9-8F6E0782C8A6}"/>
              </a:ext>
            </a:extLst>
          </p:cNvPr>
          <p:cNvSpPr txBox="1">
            <a:spLocks/>
          </p:cNvSpPr>
          <p:nvPr/>
        </p:nvSpPr>
        <p:spPr>
          <a:xfrm>
            <a:off x="2268638" y="230039"/>
            <a:ext cx="7604568" cy="1325563"/>
          </a:xfrm>
          <a:prstGeom prst="rect">
            <a:avLst/>
          </a:prstGeom>
        </p:spPr>
        <p:txBody>
          <a:bodyP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dirty="0">
                <a:latin typeface="Amasis MT Pro Medium" panose="02040604050005020304" pitchFamily="18" charset="0"/>
              </a:rPr>
              <a:t>Avances en la legislación Guatemalteca en materia de Cambio Climático.</a:t>
            </a:r>
          </a:p>
        </p:txBody>
      </p:sp>
      <p:pic>
        <p:nvPicPr>
          <p:cNvPr id="3" name="Imagen 2">
            <a:extLst>
              <a:ext uri="{FF2B5EF4-FFF2-40B4-BE49-F238E27FC236}">
                <a16:creationId xmlns:a16="http://schemas.microsoft.com/office/drawing/2014/main" id="{190C30C3-32CD-2455-53C0-6AAEF3F4E0AE}"/>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883283" y="1614702"/>
            <a:ext cx="3349350" cy="4258647"/>
          </a:xfrm>
          <a:prstGeom prst="rect">
            <a:avLst/>
          </a:prstGeom>
          <a:ln>
            <a:noFill/>
          </a:ln>
          <a:effectLst>
            <a:outerShdw blurRad="292100" dist="139700" dir="2700000" algn="tl" rotWithShape="0">
              <a:srgbClr val="333333">
                <a:alpha val="65000"/>
              </a:srgbClr>
            </a:outerShdw>
          </a:effectLst>
        </p:spPr>
      </p:pic>
      <p:pic>
        <p:nvPicPr>
          <p:cNvPr id="4" name="Imagen 3">
            <a:extLst>
              <a:ext uri="{FF2B5EF4-FFF2-40B4-BE49-F238E27FC236}">
                <a16:creationId xmlns:a16="http://schemas.microsoft.com/office/drawing/2014/main" id="{451F79F5-9809-38D0-4554-D550C1CF4BDD}"/>
              </a:ext>
            </a:extLst>
          </p:cNvPr>
          <p:cNvPicPr>
            <a:picLocks noChangeAspect="1"/>
          </p:cNvPicPr>
          <p:nvPr/>
        </p:nvPicPr>
        <p:blipFill>
          <a:blip r:embed="rId4"/>
          <a:stretch>
            <a:fillRect/>
          </a:stretch>
        </p:blipFill>
        <p:spPr>
          <a:xfrm>
            <a:off x="4388483" y="1690689"/>
            <a:ext cx="3674727" cy="418772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Imagen 4">
            <a:extLst>
              <a:ext uri="{FF2B5EF4-FFF2-40B4-BE49-F238E27FC236}">
                <a16:creationId xmlns:a16="http://schemas.microsoft.com/office/drawing/2014/main" id="{944BA571-A68C-4D96-95C5-6D63E553F240}"/>
              </a:ext>
            </a:extLst>
          </p:cNvPr>
          <p:cNvPicPr>
            <a:picLocks noChangeAspect="1"/>
          </p:cNvPicPr>
          <p:nvPr/>
        </p:nvPicPr>
        <p:blipFill>
          <a:blip r:embed="rId5"/>
          <a:stretch>
            <a:fillRect/>
          </a:stretch>
        </p:blipFill>
        <p:spPr>
          <a:xfrm>
            <a:off x="8278821" y="1690689"/>
            <a:ext cx="3246003" cy="418266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4335283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3E64D5BA-EEED-1447-50B6-7127AB220AA4}"/>
              </a:ext>
            </a:extLst>
          </p:cNvPr>
          <p:cNvPicPr>
            <a:picLocks noChangeAspect="1"/>
          </p:cNvPicPr>
          <p:nvPr/>
        </p:nvPicPr>
        <p:blipFill>
          <a:blip r:embed="rId2"/>
          <a:stretch>
            <a:fillRect/>
          </a:stretch>
        </p:blipFill>
        <p:spPr>
          <a:xfrm>
            <a:off x="2583385" y="975559"/>
            <a:ext cx="7210425" cy="4162425"/>
          </a:xfrm>
          <a:prstGeom prst="rect">
            <a:avLst/>
          </a:prstGeom>
        </p:spPr>
      </p:pic>
    </p:spTree>
    <p:extLst>
      <p:ext uri="{BB962C8B-B14F-4D97-AF65-F5344CB8AC3E}">
        <p14:creationId xmlns:p14="http://schemas.microsoft.com/office/powerpoint/2010/main" val="37695059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6C918B77-F91A-1B1E-9176-4C364F43C6EF}"/>
              </a:ext>
            </a:extLst>
          </p:cNvPr>
          <p:cNvPicPr>
            <a:picLocks noChangeAspect="1"/>
          </p:cNvPicPr>
          <p:nvPr/>
        </p:nvPicPr>
        <p:blipFill>
          <a:blip r:embed="rId2"/>
          <a:stretch>
            <a:fillRect/>
          </a:stretch>
        </p:blipFill>
        <p:spPr>
          <a:xfrm>
            <a:off x="876300" y="1662425"/>
            <a:ext cx="10439400" cy="4562475"/>
          </a:xfrm>
          <a:prstGeom prst="rect">
            <a:avLst/>
          </a:prstGeom>
        </p:spPr>
      </p:pic>
    </p:spTree>
    <p:extLst>
      <p:ext uri="{BB962C8B-B14F-4D97-AF65-F5344CB8AC3E}">
        <p14:creationId xmlns:p14="http://schemas.microsoft.com/office/powerpoint/2010/main" val="2968650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73C41B-6B7C-A13B-CF0E-EA39292776D8}"/>
              </a:ext>
            </a:extLst>
          </p:cNvPr>
          <p:cNvSpPr txBox="1">
            <a:spLocks/>
          </p:cNvSpPr>
          <p:nvPr/>
        </p:nvSpPr>
        <p:spPr>
          <a:xfrm>
            <a:off x="2238503" y="555103"/>
            <a:ext cx="7886700" cy="11043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3600">
                <a:latin typeface="Amasis MT Pro Black" panose="02040A04050005020304" pitchFamily="18" charset="0"/>
              </a:rPr>
              <a:t>ENDBE</a:t>
            </a:r>
            <a:endParaRPr lang="es-GT" sz="3600" dirty="0">
              <a:latin typeface="Amasis MT Pro Black" panose="02040A04050005020304" pitchFamily="18" charset="0"/>
            </a:endParaRPr>
          </a:p>
        </p:txBody>
      </p:sp>
      <p:pic>
        <p:nvPicPr>
          <p:cNvPr id="3" name="Imagen 2">
            <a:extLst>
              <a:ext uri="{FF2B5EF4-FFF2-40B4-BE49-F238E27FC236}">
                <a16:creationId xmlns:a16="http://schemas.microsoft.com/office/drawing/2014/main" id="{39637525-B54C-302D-139F-754BB2DB641F}"/>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1940641" y="1551382"/>
            <a:ext cx="8497686" cy="4739837"/>
          </a:xfrm>
          <a:prstGeom prst="rect">
            <a:avLst/>
          </a:prstGeom>
        </p:spPr>
      </p:pic>
    </p:spTree>
    <p:extLst>
      <p:ext uri="{BB962C8B-B14F-4D97-AF65-F5344CB8AC3E}">
        <p14:creationId xmlns:p14="http://schemas.microsoft.com/office/powerpoint/2010/main" val="38665721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D1C217AF-6F62-4C9A-A799-8209DC31DE54}"/>
              </a:ext>
            </a:extLst>
          </p:cNvPr>
          <p:cNvPicPr>
            <a:picLocks noChangeAspect="1"/>
          </p:cNvPicPr>
          <p:nvPr/>
        </p:nvPicPr>
        <p:blipFill>
          <a:blip r:embed="rId2"/>
          <a:stretch>
            <a:fillRect/>
          </a:stretch>
        </p:blipFill>
        <p:spPr>
          <a:xfrm>
            <a:off x="2387521" y="235563"/>
            <a:ext cx="7700500" cy="5899392"/>
          </a:xfrm>
          <a:prstGeom prst="rect">
            <a:avLst/>
          </a:prstGeom>
        </p:spPr>
      </p:pic>
    </p:spTree>
    <p:extLst>
      <p:ext uri="{BB962C8B-B14F-4D97-AF65-F5344CB8AC3E}">
        <p14:creationId xmlns:p14="http://schemas.microsoft.com/office/powerpoint/2010/main" val="8763958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67C5652F-B174-A8E9-FB73-981F46555760}"/>
              </a:ext>
            </a:extLst>
          </p:cNvPr>
          <p:cNvPicPr>
            <a:picLocks noChangeAspect="1"/>
          </p:cNvPicPr>
          <p:nvPr/>
        </p:nvPicPr>
        <p:blipFill>
          <a:blip r:embed="rId2"/>
          <a:stretch>
            <a:fillRect/>
          </a:stretch>
        </p:blipFill>
        <p:spPr>
          <a:xfrm>
            <a:off x="2269108" y="782676"/>
            <a:ext cx="3704400" cy="4954719"/>
          </a:xfrm>
          <a:prstGeom prst="rect">
            <a:avLst/>
          </a:prstGeom>
        </p:spPr>
      </p:pic>
      <p:pic>
        <p:nvPicPr>
          <p:cNvPr id="3" name="Imagen 2">
            <a:extLst>
              <a:ext uri="{FF2B5EF4-FFF2-40B4-BE49-F238E27FC236}">
                <a16:creationId xmlns:a16="http://schemas.microsoft.com/office/drawing/2014/main" id="{52F89679-CE05-91BD-CC0D-A8F83F93DFB8}"/>
              </a:ext>
            </a:extLst>
          </p:cNvPr>
          <p:cNvPicPr>
            <a:picLocks noChangeAspect="1"/>
          </p:cNvPicPr>
          <p:nvPr/>
        </p:nvPicPr>
        <p:blipFill>
          <a:blip r:embed="rId3"/>
          <a:stretch>
            <a:fillRect/>
          </a:stretch>
        </p:blipFill>
        <p:spPr>
          <a:xfrm>
            <a:off x="6218494" y="782676"/>
            <a:ext cx="3782635" cy="495471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1544414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4">
            <a:extLst>
              <a:ext uri="{FF2B5EF4-FFF2-40B4-BE49-F238E27FC236}">
                <a16:creationId xmlns:a16="http://schemas.microsoft.com/office/drawing/2014/main" id="{3E6CF340-94AB-31F0-0188-18B96D4545C4}"/>
              </a:ext>
            </a:extLst>
          </p:cNvPr>
          <p:cNvSpPr txBox="1">
            <a:spLocks/>
          </p:cNvSpPr>
          <p:nvPr/>
        </p:nvSpPr>
        <p:spPr>
          <a:xfrm>
            <a:off x="2326510" y="365125"/>
            <a:ext cx="7917085"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dirty="0">
                <a:latin typeface="Amasis MT Pro Medium" panose="02040604050005020304" pitchFamily="18" charset="0"/>
              </a:rPr>
              <a:t>Situación e indicadores de Guatemala en materia de Cambio Climático</a:t>
            </a:r>
            <a:endParaRPr lang="es-GT" dirty="0">
              <a:latin typeface="Amasis MT Pro Medium" panose="02040604050005020304" pitchFamily="18" charset="0"/>
            </a:endParaRPr>
          </a:p>
        </p:txBody>
      </p:sp>
      <p:pic>
        <p:nvPicPr>
          <p:cNvPr id="3" name="Marcador de contenido 6">
            <a:extLst>
              <a:ext uri="{FF2B5EF4-FFF2-40B4-BE49-F238E27FC236}">
                <a16:creationId xmlns:a16="http://schemas.microsoft.com/office/drawing/2014/main" id="{3E7BAC78-B2ED-D790-7655-E853195B2EE2}"/>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3614950" y="2636282"/>
            <a:ext cx="4767634" cy="3464252"/>
          </a:xfrm>
          <a:prstGeom prst="rect">
            <a:avLst/>
          </a:prstGeom>
        </p:spPr>
      </p:pic>
    </p:spTree>
    <p:extLst>
      <p:ext uri="{BB962C8B-B14F-4D97-AF65-F5344CB8AC3E}">
        <p14:creationId xmlns:p14="http://schemas.microsoft.com/office/powerpoint/2010/main" val="38620699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1B63EEC-B574-3320-A245-48C47128D28E}"/>
              </a:ext>
            </a:extLst>
          </p:cNvPr>
          <p:cNvSpPr txBox="1">
            <a:spLocks/>
          </p:cNvSpPr>
          <p:nvPr/>
        </p:nvSpPr>
        <p:spPr>
          <a:xfrm>
            <a:off x="2268638" y="365125"/>
            <a:ext cx="7639291"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dirty="0">
                <a:latin typeface="Amasis MT Pro Medium" panose="02040604050005020304" pitchFamily="18" charset="0"/>
              </a:rPr>
              <a:t>Situación e indicadores de Guatemala en materia de Cambio Climático</a:t>
            </a:r>
            <a:endParaRPr lang="es-GT" dirty="0"/>
          </a:p>
        </p:txBody>
      </p:sp>
      <p:pic>
        <p:nvPicPr>
          <p:cNvPr id="3" name="Imagen 2">
            <a:extLst>
              <a:ext uri="{FF2B5EF4-FFF2-40B4-BE49-F238E27FC236}">
                <a16:creationId xmlns:a16="http://schemas.microsoft.com/office/drawing/2014/main" id="{E58C283E-9A91-68D5-2A4A-0F79737C9EFA}"/>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4051594" y="2253889"/>
            <a:ext cx="4073377" cy="3956157"/>
          </a:xfrm>
          <a:prstGeom prst="rect">
            <a:avLst/>
          </a:prstGeom>
        </p:spPr>
      </p:pic>
    </p:spTree>
    <p:extLst>
      <p:ext uri="{BB962C8B-B14F-4D97-AF65-F5344CB8AC3E}">
        <p14:creationId xmlns:p14="http://schemas.microsoft.com/office/powerpoint/2010/main" val="27752048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Marcador de contenido 6">
            <a:extLst>
              <a:ext uri="{FF2B5EF4-FFF2-40B4-BE49-F238E27FC236}">
                <a16:creationId xmlns:a16="http://schemas.microsoft.com/office/drawing/2014/main" id="{5B086820-4DE6-9D35-7601-BD5678BA92BC}"/>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8358715" y="986321"/>
            <a:ext cx="3149222" cy="2155113"/>
          </a:xfrm>
          <a:prstGeom prst="rect">
            <a:avLst/>
          </a:prstGeom>
        </p:spPr>
      </p:pic>
      <p:pic>
        <p:nvPicPr>
          <p:cNvPr id="3" name="Imagen 2">
            <a:extLst>
              <a:ext uri="{FF2B5EF4-FFF2-40B4-BE49-F238E27FC236}">
                <a16:creationId xmlns:a16="http://schemas.microsoft.com/office/drawing/2014/main" id="{07A6131C-EC2B-93B7-2F55-BC452BEC0BC9}"/>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684064" y="837159"/>
            <a:ext cx="7582341" cy="4608552"/>
          </a:xfrm>
          <a:prstGeom prst="rect">
            <a:avLst/>
          </a:prstGeom>
        </p:spPr>
      </p:pic>
      <p:pic>
        <p:nvPicPr>
          <p:cNvPr id="4" name="Imagen 3">
            <a:extLst>
              <a:ext uri="{FF2B5EF4-FFF2-40B4-BE49-F238E27FC236}">
                <a16:creationId xmlns:a16="http://schemas.microsoft.com/office/drawing/2014/main" id="{D1F4DA13-EFEF-1A36-70CB-30F110FB3838}"/>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8358714" y="3429001"/>
            <a:ext cx="3081680" cy="2092943"/>
          </a:xfrm>
          <a:prstGeom prst="rect">
            <a:avLst/>
          </a:prstGeom>
        </p:spPr>
      </p:pic>
    </p:spTree>
    <p:extLst>
      <p:ext uri="{BB962C8B-B14F-4D97-AF65-F5344CB8AC3E}">
        <p14:creationId xmlns:p14="http://schemas.microsoft.com/office/powerpoint/2010/main" val="37992933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C428A34-8D07-0F11-59CA-D17F322E084C}"/>
              </a:ext>
            </a:extLst>
          </p:cNvPr>
          <p:cNvSpPr txBox="1">
            <a:spLocks/>
          </p:cNvSpPr>
          <p:nvPr/>
        </p:nvSpPr>
        <p:spPr>
          <a:xfrm>
            <a:off x="2377633" y="443942"/>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GT" dirty="0">
                <a:latin typeface="Aharoni" panose="02010803020104030203" pitchFamily="2" charset="-79"/>
                <a:cs typeface="Aharoni" panose="02010803020104030203" pitchFamily="2" charset="-79"/>
              </a:rPr>
              <a:t>NDC GUATEMALA</a:t>
            </a:r>
            <a:endParaRPr lang="es-GT" dirty="0"/>
          </a:p>
        </p:txBody>
      </p:sp>
      <p:pic>
        <p:nvPicPr>
          <p:cNvPr id="3" name="Imagen 2">
            <a:extLst>
              <a:ext uri="{FF2B5EF4-FFF2-40B4-BE49-F238E27FC236}">
                <a16:creationId xmlns:a16="http://schemas.microsoft.com/office/drawing/2014/main" id="{B67895DA-0EED-006A-82C5-2A96319615CC}"/>
              </a:ext>
            </a:extLst>
          </p:cNvPr>
          <p:cNvPicPr>
            <a:picLocks noChangeAspect="1"/>
          </p:cNvPicPr>
          <p:nvPr/>
        </p:nvPicPr>
        <p:blipFill>
          <a:blip r:embed="rId2"/>
          <a:stretch>
            <a:fillRect/>
          </a:stretch>
        </p:blipFill>
        <p:spPr>
          <a:xfrm>
            <a:off x="2796467" y="1251672"/>
            <a:ext cx="6251867" cy="545175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8950490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AE9B93-BF50-ABCB-140D-BB357A8A92F6}"/>
              </a:ext>
            </a:extLst>
          </p:cNvPr>
          <p:cNvSpPr txBox="1">
            <a:spLocks/>
          </p:cNvSpPr>
          <p:nvPr/>
        </p:nvSpPr>
        <p:spPr>
          <a:xfrm>
            <a:off x="2262678" y="-26286"/>
            <a:ext cx="7886700" cy="1104329"/>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b="1" dirty="0">
                <a:effectLst>
                  <a:outerShdw blurRad="38100" dist="38100" dir="2700000" algn="tl">
                    <a:srgbClr val="000000">
                      <a:alpha val="43137"/>
                    </a:srgbClr>
                  </a:outerShdw>
                </a:effectLst>
              </a:rPr>
              <a:t>Conformación del Consejo Nacional de Cambio Climático</a:t>
            </a:r>
            <a:endParaRPr lang="es-GT" b="1" dirty="0">
              <a:effectLst>
                <a:outerShdw blurRad="38100" dist="38100" dir="2700000" algn="tl">
                  <a:srgbClr val="000000">
                    <a:alpha val="43137"/>
                  </a:srgbClr>
                </a:outerShdw>
              </a:effectLst>
            </a:endParaRPr>
          </a:p>
        </p:txBody>
      </p:sp>
      <p:pic>
        <p:nvPicPr>
          <p:cNvPr id="3" name="Imagen 2">
            <a:extLst>
              <a:ext uri="{FF2B5EF4-FFF2-40B4-BE49-F238E27FC236}">
                <a16:creationId xmlns:a16="http://schemas.microsoft.com/office/drawing/2014/main" id="{357A9769-7552-DE89-E408-B7090B5D6B5E}"/>
              </a:ext>
            </a:extLst>
          </p:cNvPr>
          <p:cNvPicPr>
            <a:picLocks noChangeAspect="1"/>
          </p:cNvPicPr>
          <p:nvPr/>
        </p:nvPicPr>
        <p:blipFill>
          <a:blip r:embed="rId2"/>
          <a:stretch>
            <a:fillRect/>
          </a:stretch>
        </p:blipFill>
        <p:spPr>
          <a:xfrm>
            <a:off x="2262678" y="1078043"/>
            <a:ext cx="7571573" cy="5378019"/>
          </a:xfrm>
          <a:prstGeom prst="rect">
            <a:avLst/>
          </a:prstGeom>
        </p:spPr>
      </p:pic>
      <p:sp>
        <p:nvSpPr>
          <p:cNvPr id="4" name="Rectángulo 3">
            <a:extLst>
              <a:ext uri="{FF2B5EF4-FFF2-40B4-BE49-F238E27FC236}">
                <a16:creationId xmlns:a16="http://schemas.microsoft.com/office/drawing/2014/main" id="{67CAD4D2-BB26-56C1-AEFA-2B2F7EA26FB3}"/>
              </a:ext>
            </a:extLst>
          </p:cNvPr>
          <p:cNvSpPr/>
          <p:nvPr/>
        </p:nvSpPr>
        <p:spPr>
          <a:xfrm>
            <a:off x="8333111" y="1078042"/>
            <a:ext cx="1501140" cy="548512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GT"/>
          </a:p>
        </p:txBody>
      </p:sp>
    </p:spTree>
    <p:extLst>
      <p:ext uri="{BB962C8B-B14F-4D97-AF65-F5344CB8AC3E}">
        <p14:creationId xmlns:p14="http://schemas.microsoft.com/office/powerpoint/2010/main" val="16377612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DE897445-5EF3-C379-E5E1-2DE320A2E95D}"/>
              </a:ext>
            </a:extLst>
          </p:cNvPr>
          <p:cNvSpPr/>
          <p:nvPr/>
        </p:nvSpPr>
        <p:spPr>
          <a:xfrm>
            <a:off x="168063" y="2052935"/>
            <a:ext cx="11855873" cy="1754326"/>
          </a:xfrm>
          <a:prstGeom prst="rect">
            <a:avLst/>
          </a:prstGeom>
          <a:noFill/>
        </p:spPr>
        <p:txBody>
          <a:bodyPr wrap="none" lIns="91440" tIns="45720" rIns="91440" bIns="45720">
            <a:spAutoFit/>
          </a:bodyPr>
          <a:lstStyle/>
          <a:p>
            <a:pPr algn="ctr"/>
            <a:r>
              <a:rPr lang="es-E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¿Es posible alcanzar las metas de la NDC </a:t>
            </a:r>
          </a:p>
          <a:p>
            <a:pPr algn="ctr"/>
            <a:r>
              <a:rPr lang="es-E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en materia de energía y la ENDBE?</a:t>
            </a:r>
          </a:p>
        </p:txBody>
      </p:sp>
    </p:spTree>
    <p:extLst>
      <p:ext uri="{BB962C8B-B14F-4D97-AF65-F5344CB8AC3E}">
        <p14:creationId xmlns:p14="http://schemas.microsoft.com/office/powerpoint/2010/main" val="9833538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Marcador de contenido 4">
            <a:extLst>
              <a:ext uri="{FF2B5EF4-FFF2-40B4-BE49-F238E27FC236}">
                <a16:creationId xmlns:a16="http://schemas.microsoft.com/office/drawing/2014/main" id="{E23E2F0C-A287-C64C-9F90-82AA08EC74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9473" y="428263"/>
            <a:ext cx="6584445" cy="5497295"/>
          </a:xfrm>
          <a:prstGeom prst="rect">
            <a:avLst/>
          </a:prstGeom>
        </p:spPr>
      </p:pic>
    </p:spTree>
    <p:extLst>
      <p:ext uri="{BB962C8B-B14F-4D97-AF65-F5344CB8AC3E}">
        <p14:creationId xmlns:p14="http://schemas.microsoft.com/office/powerpoint/2010/main" val="16240981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3">
            <a:extLst>
              <a:ext uri="{FF2B5EF4-FFF2-40B4-BE49-F238E27FC236}">
                <a16:creationId xmlns:a16="http://schemas.microsoft.com/office/drawing/2014/main" id="{90C1B4AD-C693-1053-A9AA-61545D1F7D5A}"/>
              </a:ext>
            </a:extLst>
          </p:cNvPr>
          <p:cNvSpPr txBox="1">
            <a:spLocks/>
          </p:cNvSpPr>
          <p:nvPr/>
        </p:nvSpPr>
        <p:spPr>
          <a:xfrm>
            <a:off x="2465408" y="365125"/>
            <a:ext cx="7870784"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b="1" dirty="0">
                <a:solidFill>
                  <a:schemeClr val="accent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OPORTUNIDADES PARA EL PAÍS</a:t>
            </a:r>
            <a:endParaRPr lang="es-GT" b="1" dirty="0">
              <a:solidFill>
                <a:schemeClr val="accent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p:txBody>
      </p:sp>
      <p:sp>
        <p:nvSpPr>
          <p:cNvPr id="3" name="Marcador de contenido 1">
            <a:extLst>
              <a:ext uri="{FF2B5EF4-FFF2-40B4-BE49-F238E27FC236}">
                <a16:creationId xmlns:a16="http://schemas.microsoft.com/office/drawing/2014/main" id="{3F2E6863-0EE3-AA5C-CE2A-A73D5C14E063}"/>
              </a:ext>
            </a:extLst>
          </p:cNvPr>
          <p:cNvSpPr txBox="1">
            <a:spLocks/>
          </p:cNvSpPr>
          <p:nvPr/>
        </p:nvSpPr>
        <p:spPr>
          <a:xfrm>
            <a:off x="838200" y="1825625"/>
            <a:ext cx="10515600" cy="4152094"/>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s-GT" b="1">
                <a:effectLst>
                  <a:outerShdw blurRad="38100" dist="38100" dir="2700000" algn="tl">
                    <a:srgbClr val="000000">
                      <a:alpha val="43137"/>
                    </a:srgbClr>
                  </a:outerShdw>
                </a:effectLst>
                <a:latin typeface="Abadi Extra Light" panose="020B0204020104020204" pitchFamily="34" charset="0"/>
              </a:rPr>
              <a:t>No limitar el desarrollo económico, social y ambiental del país. </a:t>
            </a:r>
          </a:p>
          <a:p>
            <a:pPr algn="just"/>
            <a:r>
              <a:rPr lang="es-GT" b="1">
                <a:effectLst>
                  <a:outerShdw blurRad="38100" dist="38100" dir="2700000" algn="tl">
                    <a:srgbClr val="000000">
                      <a:alpha val="43137"/>
                    </a:srgbClr>
                  </a:outerShdw>
                </a:effectLst>
                <a:latin typeface="Abadi Extra Light" panose="020B0204020104020204" pitchFamily="34" charset="0"/>
              </a:rPr>
              <a:t>Apostar por una matriz diversificada, apostando por un 80% de generación con fuente renovable. </a:t>
            </a:r>
          </a:p>
          <a:p>
            <a:pPr algn="just"/>
            <a:r>
              <a:rPr lang="es-GT" b="1">
                <a:effectLst>
                  <a:outerShdw blurRad="38100" dist="38100" dir="2700000" algn="tl">
                    <a:srgbClr val="000000">
                      <a:alpha val="43137"/>
                    </a:srgbClr>
                  </a:outerShdw>
                </a:effectLst>
                <a:latin typeface="Abadi Extra Light" panose="020B0204020104020204" pitchFamily="34" charset="0"/>
              </a:rPr>
              <a:t>Desarrollar infraestructura resiliente a los efectos del cambio climático.</a:t>
            </a:r>
          </a:p>
          <a:p>
            <a:pPr algn="just"/>
            <a:r>
              <a:rPr lang="es-GT" b="1">
                <a:effectLst>
                  <a:outerShdw blurRad="38100" dist="38100" dir="2700000" algn="tl">
                    <a:srgbClr val="000000">
                      <a:alpha val="43137"/>
                    </a:srgbClr>
                  </a:outerShdw>
                </a:effectLst>
                <a:latin typeface="Abadi Extra Light" panose="020B0204020104020204" pitchFamily="34" charset="0"/>
              </a:rPr>
              <a:t>Generar proyectos enfocados a la adaptación al cambio climático.</a:t>
            </a:r>
          </a:p>
          <a:p>
            <a:pPr algn="just"/>
            <a:r>
              <a:rPr lang="es-GT" b="1">
                <a:effectLst>
                  <a:outerShdw blurRad="38100" dist="38100" dir="2700000" algn="tl">
                    <a:srgbClr val="000000">
                      <a:alpha val="43137"/>
                    </a:srgbClr>
                  </a:outerShdw>
                </a:effectLst>
                <a:latin typeface="Abadi Extra Light" panose="020B0204020104020204" pitchFamily="34" charset="0"/>
              </a:rPr>
              <a:t>Promover incentivos para la generación de proyectos que persiguen una gestión ambiental sostenible.</a:t>
            </a:r>
          </a:p>
          <a:p>
            <a:pPr algn="just"/>
            <a:r>
              <a:rPr lang="es-GT" b="1">
                <a:effectLst>
                  <a:outerShdw blurRad="38100" dist="38100" dir="2700000" algn="tl">
                    <a:srgbClr val="000000">
                      <a:alpha val="43137"/>
                    </a:srgbClr>
                  </a:outerShdw>
                </a:effectLst>
                <a:latin typeface="Abadi Extra Light" panose="020B0204020104020204" pitchFamily="34" charset="0"/>
              </a:rPr>
              <a:t>Visibilizar los impactos económicos y perdidas que Guatemala sufre ante eventos climáticos en las convenciones de cambio climático.</a:t>
            </a:r>
          </a:p>
          <a:p>
            <a:endParaRPr lang="es-GT" dirty="0"/>
          </a:p>
        </p:txBody>
      </p:sp>
    </p:spTree>
    <p:extLst>
      <p:ext uri="{BB962C8B-B14F-4D97-AF65-F5344CB8AC3E}">
        <p14:creationId xmlns:p14="http://schemas.microsoft.com/office/powerpoint/2010/main" val="23839905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F4EE4D93-CF82-93BB-E3B5-FDC23ADACFE7}"/>
              </a:ext>
            </a:extLst>
          </p:cNvPr>
          <p:cNvPicPr>
            <a:picLocks noChangeAspect="1"/>
          </p:cNvPicPr>
          <p:nvPr/>
        </p:nvPicPr>
        <p:blipFill>
          <a:blip r:embed="rId2"/>
          <a:stretch>
            <a:fillRect/>
          </a:stretch>
        </p:blipFill>
        <p:spPr>
          <a:xfrm>
            <a:off x="2808293" y="258906"/>
            <a:ext cx="6575414" cy="5869422"/>
          </a:xfrm>
          <a:prstGeom prst="rect">
            <a:avLst/>
          </a:prstGeom>
        </p:spPr>
      </p:pic>
    </p:spTree>
    <p:extLst>
      <p:ext uri="{BB962C8B-B14F-4D97-AF65-F5344CB8AC3E}">
        <p14:creationId xmlns:p14="http://schemas.microsoft.com/office/powerpoint/2010/main" val="41283426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B48EDB-E546-7C0D-26B7-26C78ADBFDDC}"/>
              </a:ext>
            </a:extLst>
          </p:cNvPr>
          <p:cNvSpPr txBox="1">
            <a:spLocks/>
          </p:cNvSpPr>
          <p:nvPr/>
        </p:nvSpPr>
        <p:spPr>
          <a:xfrm>
            <a:off x="2389208" y="347241"/>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GT" b="1" dirty="0"/>
              <a:t>Propuesta de AGER</a:t>
            </a:r>
          </a:p>
        </p:txBody>
      </p:sp>
      <p:pic>
        <p:nvPicPr>
          <p:cNvPr id="3" name="Imagen 2">
            <a:extLst>
              <a:ext uri="{FF2B5EF4-FFF2-40B4-BE49-F238E27FC236}">
                <a16:creationId xmlns:a16="http://schemas.microsoft.com/office/drawing/2014/main" id="{316F716D-AABD-E6EE-B6D1-2497A90D16CD}"/>
              </a:ext>
            </a:extLst>
          </p:cNvPr>
          <p:cNvPicPr>
            <a:picLocks noChangeAspect="1"/>
          </p:cNvPicPr>
          <p:nvPr/>
        </p:nvPicPr>
        <p:blipFill>
          <a:blip r:embed="rId2"/>
          <a:stretch>
            <a:fillRect/>
          </a:stretch>
        </p:blipFill>
        <p:spPr>
          <a:xfrm>
            <a:off x="6252123" y="1672803"/>
            <a:ext cx="2789769" cy="3983874"/>
          </a:xfrm>
          <a:prstGeom prst="rect">
            <a:avLst/>
          </a:prstGeom>
          <a:ln>
            <a:solidFill>
              <a:schemeClr val="tx1"/>
            </a:solidFill>
          </a:ln>
        </p:spPr>
      </p:pic>
      <p:pic>
        <p:nvPicPr>
          <p:cNvPr id="4" name="Imagen 3">
            <a:extLst>
              <a:ext uri="{FF2B5EF4-FFF2-40B4-BE49-F238E27FC236}">
                <a16:creationId xmlns:a16="http://schemas.microsoft.com/office/drawing/2014/main" id="{07F0D0DE-B9B9-E2D2-DA5C-223926FD6433}"/>
              </a:ext>
            </a:extLst>
          </p:cNvPr>
          <p:cNvPicPr>
            <a:picLocks noChangeAspect="1"/>
          </p:cNvPicPr>
          <p:nvPr/>
        </p:nvPicPr>
        <p:blipFill>
          <a:blip r:embed="rId3"/>
          <a:stretch>
            <a:fillRect/>
          </a:stretch>
        </p:blipFill>
        <p:spPr>
          <a:xfrm>
            <a:off x="2561181" y="1672804"/>
            <a:ext cx="3030205" cy="3983873"/>
          </a:xfrm>
          <a:prstGeom prst="rect">
            <a:avLst/>
          </a:prstGeom>
          <a:ln>
            <a:solidFill>
              <a:schemeClr val="tx1"/>
            </a:solidFill>
          </a:ln>
        </p:spPr>
      </p:pic>
    </p:spTree>
    <p:extLst>
      <p:ext uri="{BB962C8B-B14F-4D97-AF65-F5344CB8AC3E}">
        <p14:creationId xmlns:p14="http://schemas.microsoft.com/office/powerpoint/2010/main" val="268248476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232</TotalTime>
  <Words>1094</Words>
  <Application>Microsoft Office PowerPoint</Application>
  <PresentationFormat>Panorámica</PresentationFormat>
  <Paragraphs>64</Paragraphs>
  <Slides>28</Slides>
  <Notes>0</Notes>
  <HiddenSlides>0</HiddenSlides>
  <MMClips>0</MMClips>
  <ScaleCrop>false</ScaleCrop>
  <HeadingPairs>
    <vt:vector size="6" baseType="variant">
      <vt:variant>
        <vt:lpstr>Fuentes usadas</vt:lpstr>
      </vt:variant>
      <vt:variant>
        <vt:i4>10</vt:i4>
      </vt:variant>
      <vt:variant>
        <vt:lpstr>Tema</vt:lpstr>
      </vt:variant>
      <vt:variant>
        <vt:i4>1</vt:i4>
      </vt:variant>
      <vt:variant>
        <vt:lpstr>Títulos de diapositiva</vt:lpstr>
      </vt:variant>
      <vt:variant>
        <vt:i4>28</vt:i4>
      </vt:variant>
    </vt:vector>
  </HeadingPairs>
  <TitlesOfParts>
    <vt:vector size="39" baseType="lpstr">
      <vt:lpstr>Abadi</vt:lpstr>
      <vt:lpstr>Abadi Extra Light</vt:lpstr>
      <vt:lpstr>Aharoni</vt:lpstr>
      <vt:lpstr>Amasis MT Pro Black</vt:lpstr>
      <vt:lpstr>Amasis MT Pro Medium</vt:lpstr>
      <vt:lpstr>Arial</vt:lpstr>
      <vt:lpstr>Arial Nova</vt:lpstr>
      <vt:lpstr>Calibri</vt:lpstr>
      <vt:lpstr>Calibri Light</vt:lpstr>
      <vt:lpstr>Heebo</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Microsoft Office User</dc:creator>
  <cp:lastModifiedBy>Fredy Chiroy</cp:lastModifiedBy>
  <cp:revision>14</cp:revision>
  <dcterms:created xsi:type="dcterms:W3CDTF">2024-03-21T16:18:36Z</dcterms:created>
  <dcterms:modified xsi:type="dcterms:W3CDTF">2025-04-25T13:25:11Z</dcterms:modified>
</cp:coreProperties>
</file>