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75" r:id="rId2"/>
    <p:sldId id="322" r:id="rId3"/>
    <p:sldId id="308" r:id="rId4"/>
    <p:sldId id="299" r:id="rId5"/>
    <p:sldId id="304" r:id="rId6"/>
    <p:sldId id="305" r:id="rId7"/>
    <p:sldId id="314" r:id="rId8"/>
    <p:sldId id="332" r:id="rId9"/>
    <p:sldId id="295" r:id="rId10"/>
    <p:sldId id="333" r:id="rId11"/>
    <p:sldId id="334" r:id="rId12"/>
    <p:sldId id="301" r:id="rId13"/>
    <p:sldId id="336" r:id="rId14"/>
    <p:sldId id="335" r:id="rId15"/>
    <p:sldId id="337" r:id="rId16"/>
    <p:sldId id="338" r:id="rId17"/>
    <p:sldId id="303" r:id="rId18"/>
    <p:sldId id="339" r:id="rId19"/>
    <p:sldId id="340" r:id="rId20"/>
    <p:sldId id="331" r:id="rId21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2A46"/>
    <a:srgbClr val="23B2E3"/>
    <a:srgbClr val="87C0D5"/>
    <a:srgbClr val="192854"/>
    <a:srgbClr val="178C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45"/>
    <p:restoredTop sz="94694"/>
  </p:normalViewPr>
  <p:slideViewPr>
    <p:cSldViewPr snapToGrid="0" snapToObjects="1">
      <p:cViewPr varScale="1">
        <p:scale>
          <a:sx n="93" d="100"/>
          <a:sy n="93" d="100"/>
        </p:scale>
        <p:origin x="365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62210-62F1-4870-B6C7-9F71654F4C84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0BA5D-DD8E-4DF6-9508-C52D03F7AA6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76159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691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F104F-3959-6047-92AC-779B7899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F44DBC-E909-4F4D-9E5E-C981186D9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18716-8607-F748-8A1C-705618AB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4D4FE-B475-144C-8FAD-BE5D3186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99CCD-B6C2-B94F-897E-8BC8932D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5419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CAF9E-165E-7B4C-9E0E-BFF5853E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5485BF-8AC3-C148-9A1D-6ECE41B3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6C60E-59A4-E849-BA6B-77E7B96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5D5C53-892B-854B-9D23-C28147C8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97A51-055B-3743-BC65-31B02234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9338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BF840-BAE4-F34B-8801-4EA48746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6930-F026-B34D-873C-24763733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027978-94F2-7C49-9A97-4DBFEF3F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764144-ADE2-F845-8061-BE941F27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75F1C9-5A65-BF47-9176-92260E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815B6-6DA8-EF4E-85EE-44EA17FC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2315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128C0-7C0C-8F47-B536-5F9DF45D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308102-7615-804F-ADCD-248DDC3DF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0D84D3-6873-5B47-9220-E1C20F7A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7814A5-AC9F-F84A-8DC8-76642F869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368F02-15BA-6142-86A8-5697AD431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ECEB56-CCDA-134C-9321-BD75F86F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BE4FD2-C573-F14C-8A6B-EB4F92E7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1A6395-5C35-F341-96D1-CE5E7A8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66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25C1E-4AC5-1440-AF30-CA84B55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09ECEB-25A1-BC46-A5D2-E45C240C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AF3042-7F6F-9F41-A1C9-0907AB1F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3EA2F-BF71-D04C-A90B-F56C0D24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839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2DAE78-1A9B-104D-BFF0-43153E5A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1DCBAA-6D1C-1E49-81E9-B4647F77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BF2DF7-A9A0-7F41-9DE7-412747CB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258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19AF7-8A07-A64C-852C-09134359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63323-8811-894C-87C8-22CC7ED7D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FD6BA6-18C2-0E43-8E1B-FB59BE40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76ACC2-A71C-AA45-9375-55AED2D8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60BA5F-85F1-3F41-BB05-0F116231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B294C-05E9-1049-A27B-00F887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7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F97BD-089A-0047-996D-59C17751C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68DC32-C94E-604B-A0C5-10875B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20C940-292F-0E42-BA96-6A3A765C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049649-229D-5948-A501-B63DEB8B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A2503E-95BA-D24E-B72A-F6F43BE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559918-6EB9-4940-96B3-51367236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6718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EB487-EAA1-A84B-849A-42DEB1AF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9034A-01EE-0C47-8FEC-BA5E7EEF8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761A3-0142-7E42-804E-E4BAB321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E0058-26C4-9B4B-A8D5-79F31DA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D1DE97-164E-9746-B7FA-691C7DBF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84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BBF326-B631-5448-8F72-F16818B2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CE8F4F-8962-874E-BA05-7C8B3978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FC45AB-972C-F34D-BE14-7FD11B80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B2CF8A-368B-7347-BFE9-C865B14F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67150-0AC7-9C48-9C61-BBA901FD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8339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1A75A8-6042-0B4F-932B-2B6E7A71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BFDB75-FC4C-9E46-8267-F3A29FEA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87E0F5-9507-234E-862A-A62C099BE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B0BA-3CCA-D246-BB92-D00AF938F3BB}" type="datetimeFigureOut">
              <a:rPr lang="es-GT" smtClean="0"/>
              <a:t>25/04/2025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D3D20-0635-984A-A247-3DBABB963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BD18BA-F621-F448-A04A-BF0865C5F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016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B340B6D-61FC-A7F8-D5FD-62B1E87E33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3477" y="2236052"/>
            <a:ext cx="7605046" cy="238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9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27E5E2-8915-C4F3-9C08-5755983AA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433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GT" sz="4000" b="1" dirty="0"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C94A46-4618-71AD-1A2F-6709981AF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55" y="2163320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s-GT" dirty="0"/>
              <a:t>Breve contexto del agua en Guatemala</a:t>
            </a:r>
          </a:p>
          <a:p>
            <a:pPr algn="just"/>
            <a:endParaRPr lang="es-GT" dirty="0"/>
          </a:p>
          <a:p>
            <a:pPr algn="just"/>
            <a:r>
              <a:rPr lang="es-GT" dirty="0"/>
              <a:t>4 desafíos vinculados al agua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C</a:t>
            </a:r>
            <a:r>
              <a:rPr lang="es-GT" dirty="0"/>
              <a:t>consideraciones finales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DF08BA4-FAE9-FEF8-4FD5-79B08CBF0899}"/>
              </a:ext>
            </a:extLst>
          </p:cNvPr>
          <p:cNvGrpSpPr/>
          <p:nvPr/>
        </p:nvGrpSpPr>
        <p:grpSpPr>
          <a:xfrm>
            <a:off x="10331579" y="0"/>
            <a:ext cx="1420586" cy="1751594"/>
            <a:chOff x="10463310" y="-277588"/>
            <a:chExt cx="1420586" cy="1539068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4762FCE-6012-2844-8D53-193D980BEEFE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6CFF9AA0-D156-C49A-368D-672D4A14E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73256" y="137698"/>
              <a:ext cx="1000693" cy="1022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113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E224F3-0B0A-3AB8-224C-43845E178512}"/>
              </a:ext>
            </a:extLst>
          </p:cNvPr>
          <p:cNvSpPr txBox="1"/>
          <p:nvPr/>
        </p:nvSpPr>
        <p:spPr>
          <a:xfrm>
            <a:off x="1763485" y="2995126"/>
            <a:ext cx="8266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000" dirty="0">
                <a:solidFill>
                  <a:schemeClr val="bg1">
                    <a:lumMod val="95000"/>
                  </a:schemeClr>
                </a:solidFill>
              </a:rPr>
              <a:t>Contexto del agua en Guatemala</a:t>
            </a:r>
          </a:p>
        </p:txBody>
      </p:sp>
    </p:spTree>
    <p:extLst>
      <p:ext uri="{BB962C8B-B14F-4D97-AF65-F5344CB8AC3E}">
        <p14:creationId xmlns:p14="http://schemas.microsoft.com/office/powerpoint/2010/main" val="57637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116F871-D204-AAEF-70CA-ACD9BD0E6F22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58AEF042-9A7E-847F-55DD-BCC4AA362135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84928CA-60FF-61B1-F526-A8D177ED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30D4F83-BE86-F1AE-E819-616041B99AC3}"/>
              </a:ext>
            </a:extLst>
          </p:cNvPr>
          <p:cNvSpPr txBox="1"/>
          <p:nvPr/>
        </p:nvSpPr>
        <p:spPr>
          <a:xfrm>
            <a:off x="233458" y="231004"/>
            <a:ext cx="10229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4400" dirty="0"/>
              <a:t>Disponibilidad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10B2F6C-DFB3-053F-9FDD-9A7263DE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073" y="1052629"/>
            <a:ext cx="7945732" cy="532174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0DF546D-9BCA-B0E2-006C-9DD353390610}"/>
              </a:ext>
            </a:extLst>
          </p:cNvPr>
          <p:cNvSpPr txBox="1"/>
          <p:nvPr/>
        </p:nvSpPr>
        <p:spPr>
          <a:xfrm>
            <a:off x="1870073" y="6346031"/>
            <a:ext cx="2472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600" dirty="0"/>
              <a:t>Fuente: </a:t>
            </a:r>
            <a:r>
              <a:rPr lang="es-GT" sz="1600" dirty="0" err="1"/>
              <a:t>Iarna</a:t>
            </a:r>
            <a:r>
              <a:rPr lang="es-GT" sz="1600" dirty="0"/>
              <a:t>-URL, 2023</a:t>
            </a:r>
          </a:p>
        </p:txBody>
      </p:sp>
    </p:spTree>
    <p:extLst>
      <p:ext uri="{BB962C8B-B14F-4D97-AF65-F5344CB8AC3E}">
        <p14:creationId xmlns:p14="http://schemas.microsoft.com/office/powerpoint/2010/main" val="300761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116F871-D204-AAEF-70CA-ACD9BD0E6F22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58AEF042-9A7E-847F-55DD-BCC4AA362135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84928CA-60FF-61B1-F526-A8D177ED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30D4F83-BE86-F1AE-E819-616041B99AC3}"/>
              </a:ext>
            </a:extLst>
          </p:cNvPr>
          <p:cNvSpPr txBox="1"/>
          <p:nvPr/>
        </p:nvSpPr>
        <p:spPr>
          <a:xfrm>
            <a:off x="233458" y="231004"/>
            <a:ext cx="10229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4400" dirty="0"/>
              <a:t>Calidad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480E4B9-BBA1-F151-C392-7CD44BFD1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37" y="1041204"/>
            <a:ext cx="10034983" cy="512633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BFDE44B-3368-6F23-209F-8B852DFDF4F2}"/>
              </a:ext>
            </a:extLst>
          </p:cNvPr>
          <p:cNvSpPr txBox="1"/>
          <p:nvPr/>
        </p:nvSpPr>
        <p:spPr>
          <a:xfrm>
            <a:off x="820837" y="6136542"/>
            <a:ext cx="2472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600" dirty="0"/>
              <a:t>Fuente: </a:t>
            </a:r>
            <a:r>
              <a:rPr lang="es-GT" sz="1600" dirty="0" err="1"/>
              <a:t>Iarna</a:t>
            </a:r>
            <a:r>
              <a:rPr lang="es-GT" sz="1600" dirty="0"/>
              <a:t>-URL, 2023</a:t>
            </a:r>
          </a:p>
        </p:txBody>
      </p:sp>
    </p:spTree>
    <p:extLst>
      <p:ext uri="{BB962C8B-B14F-4D97-AF65-F5344CB8AC3E}">
        <p14:creationId xmlns:p14="http://schemas.microsoft.com/office/powerpoint/2010/main" val="354439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116F871-D204-AAEF-70CA-ACD9BD0E6F22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58AEF042-9A7E-847F-55DD-BCC4AA362135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84928CA-60FF-61B1-F526-A8D177ED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30D4F83-BE86-F1AE-E819-616041B99AC3}"/>
              </a:ext>
            </a:extLst>
          </p:cNvPr>
          <p:cNvSpPr txBox="1"/>
          <p:nvPr/>
        </p:nvSpPr>
        <p:spPr>
          <a:xfrm>
            <a:off x="233458" y="231004"/>
            <a:ext cx="10229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4400" dirty="0"/>
              <a:t>Cambio climático 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DB48DAD6-AD14-ED9A-682F-1A1C73EC20CB}"/>
              </a:ext>
            </a:extLst>
          </p:cNvPr>
          <p:cNvSpPr txBox="1">
            <a:spLocks/>
          </p:cNvSpPr>
          <p:nvPr/>
        </p:nvSpPr>
        <p:spPr>
          <a:xfrm>
            <a:off x="108582" y="1160629"/>
            <a:ext cx="6699045" cy="4857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/>
              <a:t>Cambios observados: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200" dirty="0"/>
              <a:t>Variación del inicio de la temporada de lluvia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200" dirty="0"/>
              <a:t>Menos días de lluvia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200" dirty="0"/>
              <a:t>Menos días seguidos con lluvia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200" dirty="0"/>
              <a:t>Incremento en el número de eventos de lluvia intensos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200" dirty="0"/>
              <a:t>Incremento en el número e intensidad de eventos extremos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/>
              <a:t>Cambios proyectados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200" dirty="0"/>
              <a:t>Reducción de la precipitación promedio entre un 15% y 30% (horizonte 2080)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200" dirty="0"/>
              <a:t>Canículas más largas e intensas en algunos territorios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2200" dirty="0"/>
              <a:t>Desaparición de la lluvia bimodal en algunos territorios</a:t>
            </a:r>
          </a:p>
          <a:p>
            <a:pPr algn="l"/>
            <a:endParaRPr lang="es-GT" sz="2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4C2161E-629D-51B0-876F-34FC3CC6C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580" y="1944052"/>
            <a:ext cx="5590134" cy="389499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CECEF10-6BCC-2364-0766-B3BA6FAC4267}"/>
              </a:ext>
            </a:extLst>
          </p:cNvPr>
          <p:cNvSpPr txBox="1"/>
          <p:nvPr/>
        </p:nvSpPr>
        <p:spPr>
          <a:xfrm>
            <a:off x="7352523" y="1460128"/>
            <a:ext cx="5110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600" i="1" dirty="0"/>
              <a:t>Número y tipo de eventos climáticos extremos que afectaron a Guatemala por década. Periodo 1980-2018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8E7542D-13A0-AC1C-71ED-795AE371ADFF}"/>
              </a:ext>
            </a:extLst>
          </p:cNvPr>
          <p:cNvSpPr txBox="1"/>
          <p:nvPr/>
        </p:nvSpPr>
        <p:spPr>
          <a:xfrm>
            <a:off x="7212563" y="5839051"/>
            <a:ext cx="2472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600" dirty="0"/>
              <a:t>Fuente: SGCCC, 2019</a:t>
            </a:r>
          </a:p>
        </p:txBody>
      </p:sp>
    </p:spTree>
    <p:extLst>
      <p:ext uri="{BB962C8B-B14F-4D97-AF65-F5344CB8AC3E}">
        <p14:creationId xmlns:p14="http://schemas.microsoft.com/office/powerpoint/2010/main" val="202330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27E5E2-8915-C4F3-9C08-5755983AA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735" y="343342"/>
            <a:ext cx="10515600" cy="845900"/>
          </a:xfrm>
        </p:spPr>
        <p:txBody>
          <a:bodyPr>
            <a:normAutofit fontScale="90000"/>
          </a:bodyPr>
          <a:lstStyle/>
          <a:p>
            <a:pPr algn="ctr"/>
            <a:r>
              <a:rPr lang="es-GT" sz="4000" b="1" dirty="0">
                <a:latin typeface="Arial" panose="020B0604020202020204" pitchFamily="34" charset="0"/>
                <a:cs typeface="Arial" panose="020B0604020202020204" pitchFamily="34" charset="0"/>
              </a:rPr>
              <a:t>Contexto de la gestión y planificación </a:t>
            </a:r>
            <a:br>
              <a:rPr lang="es-GT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4000" b="1" dirty="0">
                <a:latin typeface="Arial" panose="020B0604020202020204" pitchFamily="34" charset="0"/>
                <a:cs typeface="Arial" panose="020B0604020202020204" pitchFamily="34" charset="0"/>
              </a:rPr>
              <a:t>del agua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C94A46-4618-71AD-1A2F-6709981AF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35" y="1658852"/>
            <a:ext cx="10380407" cy="4351338"/>
          </a:xfrm>
        </p:spPr>
        <p:txBody>
          <a:bodyPr>
            <a:normAutofit/>
          </a:bodyPr>
          <a:lstStyle/>
          <a:p>
            <a:pPr algn="just"/>
            <a:r>
              <a:rPr lang="es-GT" dirty="0"/>
              <a:t>30% del PIB directamente vinculado al agua como insumo</a:t>
            </a:r>
          </a:p>
          <a:p>
            <a:pPr algn="just"/>
            <a:r>
              <a:rPr lang="es-GT" dirty="0"/>
              <a:t>25% de cobertura forestal zonas de importancia hidrológica</a:t>
            </a:r>
          </a:p>
          <a:p>
            <a:pPr algn="just"/>
            <a:r>
              <a:rPr lang="es-GT" dirty="0"/>
              <a:t>Las competencias vinculadas al agua están atomizadas en </a:t>
            </a:r>
            <a:r>
              <a:rPr lang="es-GT" dirty="0" err="1"/>
              <a:t>variasmás</a:t>
            </a:r>
            <a:r>
              <a:rPr lang="es-GT" dirty="0"/>
              <a:t> de 20 instituciones de diversa naturaleza</a:t>
            </a:r>
          </a:p>
          <a:p>
            <a:pPr algn="just"/>
            <a:r>
              <a:rPr lang="es-GT" dirty="0"/>
              <a:t>La planificación se hace de forma sectorial, desde visiones y objetivos diversos</a:t>
            </a:r>
          </a:p>
          <a:p>
            <a:pPr algn="just"/>
            <a:r>
              <a:rPr lang="es-GT" dirty="0"/>
              <a:t>Existen zonas grises en cuanto a las competencias y responsabilidades de las instituciones, y vacíos legales</a:t>
            </a:r>
          </a:p>
          <a:p>
            <a:pPr algn="just"/>
            <a:endParaRPr lang="es-GT" dirty="0"/>
          </a:p>
          <a:p>
            <a:pPr algn="just"/>
            <a:endParaRPr lang="es-GT" dirty="0"/>
          </a:p>
          <a:p>
            <a:endParaRPr lang="es-GT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DF08BA4-FAE9-FEF8-4FD5-79B08CBF0899}"/>
              </a:ext>
            </a:extLst>
          </p:cNvPr>
          <p:cNvGrpSpPr/>
          <p:nvPr/>
        </p:nvGrpSpPr>
        <p:grpSpPr>
          <a:xfrm>
            <a:off x="10243089" y="188843"/>
            <a:ext cx="1420586" cy="1751594"/>
            <a:chOff x="10463310" y="-277588"/>
            <a:chExt cx="1420586" cy="1539068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4762FCE-6012-2844-8D53-193D980BEEFE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6CFF9AA0-D156-C49A-368D-672D4A14E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73256" y="137698"/>
              <a:ext cx="1000693" cy="1022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731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E224F3-0B0A-3AB8-224C-43845E178512}"/>
              </a:ext>
            </a:extLst>
          </p:cNvPr>
          <p:cNvSpPr txBox="1"/>
          <p:nvPr/>
        </p:nvSpPr>
        <p:spPr>
          <a:xfrm>
            <a:off x="1763485" y="2995126"/>
            <a:ext cx="82669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000" dirty="0">
                <a:solidFill>
                  <a:schemeClr val="bg1">
                    <a:lumMod val="95000"/>
                  </a:schemeClr>
                </a:solidFill>
              </a:rPr>
              <a:t>Desafío 1. Fortalecer la coordinación interinstitucional vinculada al agua </a:t>
            </a:r>
          </a:p>
        </p:txBody>
      </p:sp>
    </p:spTree>
    <p:extLst>
      <p:ext uri="{BB962C8B-B14F-4D97-AF65-F5344CB8AC3E}">
        <p14:creationId xmlns:p14="http://schemas.microsoft.com/office/powerpoint/2010/main" val="121638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D1132-BD89-7F1E-6D3C-910AD825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530D5864-FB3A-EB27-09E5-C120A4298BAA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9B91007-308E-FE3C-A1C7-A77F73E0054C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307B59A-A04B-E11C-1EB8-2CD2DE6C88A5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94602889-CA69-25FA-7205-8A25D32297B1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7459D721-F3CA-137F-B303-FABE7323FCCF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77EE1D53-9FE3-4289-6D4C-5F785AF68993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0B7EC37-D199-D74F-642B-B7F9595DE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538D80C-5548-155C-DBF4-9C1DA848238A}"/>
              </a:ext>
            </a:extLst>
          </p:cNvPr>
          <p:cNvSpPr txBox="1"/>
          <p:nvPr/>
        </p:nvSpPr>
        <p:spPr>
          <a:xfrm>
            <a:off x="233459" y="231004"/>
            <a:ext cx="9787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b="1" dirty="0"/>
              <a:t>Gabinete Específico del Agua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2B24BF-65BE-6BE8-5475-D729ACABCE84}"/>
              </a:ext>
            </a:extLst>
          </p:cNvPr>
          <p:cNvSpPr txBox="1"/>
          <p:nvPr/>
        </p:nvSpPr>
        <p:spPr>
          <a:xfrm>
            <a:off x="483948" y="1152340"/>
            <a:ext cx="1025558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Gabinete de alto nivel integrado por 6 ministros y 1 secretario de Estado. Su propósito 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conceptualizar, diseñar e implementar políticas, planes, proyectos, presupuestos, acciones e instrumentos de orden normativo y financiero,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dar factibilidad a la conservación y gestión efectiva del agua y el ciclo hidrológico para las metas de desarrollo integral y sostenible a nivel nacional.</a:t>
            </a:r>
            <a:r>
              <a:rPr lang="es-GT" sz="2800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GT" sz="2800" dirty="0"/>
              <a:t>Presidido por la Vicepresidenta, integrado por 6 ministros y un secretario de Estado. </a:t>
            </a:r>
            <a:r>
              <a:rPr lang="es-GT" sz="2800" dirty="0" err="1"/>
              <a:t>Marn</a:t>
            </a:r>
            <a:r>
              <a:rPr lang="es-GT" sz="2800" dirty="0"/>
              <a:t> asume la Coordinación Técnica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b="1" dirty="0"/>
              <a:t>Política Nacional del Agua</a:t>
            </a:r>
            <a:br>
              <a:rPr lang="es-MX" sz="2800" dirty="0"/>
            </a:br>
            <a:endParaRPr lang="es-GT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GT" sz="2800" dirty="0"/>
          </a:p>
        </p:txBody>
      </p:sp>
    </p:spTree>
    <p:extLst>
      <p:ext uri="{BB962C8B-B14F-4D97-AF65-F5344CB8AC3E}">
        <p14:creationId xmlns:p14="http://schemas.microsoft.com/office/powerpoint/2010/main" val="258048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D1132-BD89-7F1E-6D3C-910AD825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530D5864-FB3A-EB27-09E5-C120A4298BAA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9B91007-308E-FE3C-A1C7-A77F73E0054C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307B59A-A04B-E11C-1EB8-2CD2DE6C88A5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94602889-CA69-25FA-7205-8A25D32297B1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7459D721-F3CA-137F-B303-FABE7323FCCF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77EE1D53-9FE3-4289-6D4C-5F785AF68993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0B7EC37-D199-D74F-642B-B7F9595DE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538D80C-5548-155C-DBF4-9C1DA848238A}"/>
              </a:ext>
            </a:extLst>
          </p:cNvPr>
          <p:cNvSpPr txBox="1"/>
          <p:nvPr/>
        </p:nvSpPr>
        <p:spPr>
          <a:xfrm>
            <a:off x="233459" y="231004"/>
            <a:ext cx="9787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b="1" dirty="0"/>
              <a:t>Estrategia de acompañamiento a municipalidades para el Saneamiento Ambiental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2B24BF-65BE-6BE8-5475-D729ACABCE84}"/>
              </a:ext>
            </a:extLst>
          </p:cNvPr>
          <p:cNvSpPr txBox="1"/>
          <p:nvPr/>
        </p:nvSpPr>
        <p:spPr>
          <a:xfrm>
            <a:off x="558089" y="1744811"/>
            <a:ext cx="1025558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b="1" dirty="0"/>
              <a:t>Convenio MARN/INFOM/MSPAS/FODES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Estrategia de </a:t>
            </a:r>
            <a:r>
              <a:rPr lang="es-MX" sz="2800" dirty="0" err="1"/>
              <a:t>co-financiamiento</a:t>
            </a:r>
            <a:r>
              <a:rPr lang="es-MX" sz="2800" dirty="0"/>
              <a:t> para sistemas de tratamiento de aguas residuales e infraestructura para la gestión de desechos y residuos sólidos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s-MX" sz="2800" dirty="0"/>
              <a:t>INFOM/FODES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s-MX" sz="2800" dirty="0" err="1"/>
              <a:t>Siscode</a:t>
            </a:r>
            <a:endParaRPr lang="es-MX" sz="28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s-MX" sz="2800" dirty="0"/>
              <a:t>Préstamos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Asistencia técnica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Modelos mancomunados de gestión</a:t>
            </a:r>
            <a:endParaRPr lang="es-GT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GT" sz="2800" dirty="0"/>
          </a:p>
        </p:txBody>
      </p:sp>
    </p:spTree>
    <p:extLst>
      <p:ext uri="{BB962C8B-B14F-4D97-AF65-F5344CB8AC3E}">
        <p14:creationId xmlns:p14="http://schemas.microsoft.com/office/powerpoint/2010/main" val="311729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E224F3-0B0A-3AB8-224C-43845E178512}"/>
              </a:ext>
            </a:extLst>
          </p:cNvPr>
          <p:cNvSpPr txBox="1"/>
          <p:nvPr/>
        </p:nvSpPr>
        <p:spPr>
          <a:xfrm>
            <a:off x="1763485" y="2995126"/>
            <a:ext cx="82669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000" dirty="0">
                <a:solidFill>
                  <a:schemeClr val="bg1">
                    <a:lumMod val="95000"/>
                  </a:schemeClr>
                </a:solidFill>
              </a:rPr>
              <a:t>Desafío 2. Mejorar la coordinación y gestión intersectorial vinculada al agua </a:t>
            </a:r>
          </a:p>
        </p:txBody>
      </p:sp>
    </p:spTree>
    <p:extLst>
      <p:ext uri="{BB962C8B-B14F-4D97-AF65-F5344CB8AC3E}">
        <p14:creationId xmlns:p14="http://schemas.microsoft.com/office/powerpoint/2010/main" val="249418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D1132-BD89-7F1E-6D3C-910AD825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530D5864-FB3A-EB27-09E5-C120A4298BAA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9B91007-308E-FE3C-A1C7-A77F73E0054C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307B59A-A04B-E11C-1EB8-2CD2DE6C88A5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94602889-CA69-25FA-7205-8A25D32297B1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7459D721-F3CA-137F-B303-FABE7323FCCF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77EE1D53-9FE3-4289-6D4C-5F785AF68993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0B7EC37-D199-D74F-642B-B7F9595DE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538D80C-5548-155C-DBF4-9C1DA848238A}"/>
              </a:ext>
            </a:extLst>
          </p:cNvPr>
          <p:cNvSpPr txBox="1"/>
          <p:nvPr/>
        </p:nvSpPr>
        <p:spPr>
          <a:xfrm>
            <a:off x="233458" y="231004"/>
            <a:ext cx="103109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b="1" dirty="0"/>
              <a:t>Mesas técnicas de cuenca y planes de conservación </a:t>
            </a:r>
          </a:p>
          <a:p>
            <a:r>
              <a:rPr lang="es-GT" sz="3600" b="1" dirty="0"/>
              <a:t>y protección de cuencas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2B24BF-65BE-6BE8-5475-D729ACABCE84}"/>
              </a:ext>
            </a:extLst>
          </p:cNvPr>
          <p:cNvSpPr txBox="1"/>
          <p:nvPr/>
        </p:nvSpPr>
        <p:spPr>
          <a:xfrm>
            <a:off x="483948" y="1582102"/>
            <a:ext cx="102334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Plataforma de diálogo, acuerdos y acciones entre diferentes actores y sectores para: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I</a:t>
            </a:r>
            <a:r>
              <a:rPr lang="es-GT" sz="2800" dirty="0"/>
              <a:t>identificar principales problemáticas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GT" sz="2800" dirty="0"/>
              <a:t>Definir programas concretos de acción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GT" sz="2800" dirty="0"/>
              <a:t>Desarrollar trabajo conjunto, colaborativo y complementario</a:t>
            </a:r>
          </a:p>
          <a:p>
            <a:endParaRPr lang="es-GT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13 Mesas técnicas establecidas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/>
              <a:t>6</a:t>
            </a:r>
            <a:r>
              <a:rPr lang="es-GT" sz="2800" dirty="0"/>
              <a:t> Planes de Conservación y Protección oficializados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/>
              <a:t>4 procesos adicionales en marcha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/>
              <a:t>Evaluación e identificación de oportunidades de mejora</a:t>
            </a:r>
            <a:endParaRPr lang="es-GT" sz="2800" dirty="0"/>
          </a:p>
          <a:p>
            <a:endParaRPr lang="es-GT" sz="2800" dirty="0"/>
          </a:p>
        </p:txBody>
      </p:sp>
    </p:spTree>
    <p:extLst>
      <p:ext uri="{BB962C8B-B14F-4D97-AF65-F5344CB8AC3E}">
        <p14:creationId xmlns:p14="http://schemas.microsoft.com/office/powerpoint/2010/main" val="276683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E224F3-0B0A-3AB8-224C-43845E178512}"/>
              </a:ext>
            </a:extLst>
          </p:cNvPr>
          <p:cNvSpPr txBox="1"/>
          <p:nvPr/>
        </p:nvSpPr>
        <p:spPr>
          <a:xfrm>
            <a:off x="1697288" y="2657374"/>
            <a:ext cx="87974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000" dirty="0">
                <a:solidFill>
                  <a:schemeClr val="bg1">
                    <a:lumMod val="95000"/>
                  </a:schemeClr>
                </a:solidFill>
              </a:rPr>
              <a:t>Desafío 3. Desarrollar herramientas para la planificación y administración del agua en un contexto de cambio climático </a:t>
            </a:r>
          </a:p>
        </p:txBody>
      </p:sp>
    </p:spTree>
    <p:extLst>
      <p:ext uri="{BB962C8B-B14F-4D97-AF65-F5344CB8AC3E}">
        <p14:creationId xmlns:p14="http://schemas.microsoft.com/office/powerpoint/2010/main" val="249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D1132-BD89-7F1E-6D3C-910AD825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530D5864-FB3A-EB27-09E5-C120A4298BAA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9B91007-308E-FE3C-A1C7-A77F73E0054C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307B59A-A04B-E11C-1EB8-2CD2DE6C88A5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94602889-CA69-25FA-7205-8A25D32297B1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7459D721-F3CA-137F-B303-FABE7323FCCF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77EE1D53-9FE3-4289-6D4C-5F785AF68993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0B7EC37-D199-D74F-642B-B7F9595DE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538D80C-5548-155C-DBF4-9C1DA848238A}"/>
              </a:ext>
            </a:extLst>
          </p:cNvPr>
          <p:cNvSpPr txBox="1"/>
          <p:nvPr/>
        </p:nvSpPr>
        <p:spPr>
          <a:xfrm>
            <a:off x="233459" y="231004"/>
            <a:ext cx="9787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b="1" dirty="0"/>
              <a:t>Proceso Nacional del Agua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2B24BF-65BE-6BE8-5475-D729ACABCE84}"/>
              </a:ext>
            </a:extLst>
          </p:cNvPr>
          <p:cNvSpPr txBox="1"/>
          <p:nvPr/>
        </p:nvSpPr>
        <p:spPr>
          <a:xfrm>
            <a:off x="483948" y="1152340"/>
            <a:ext cx="1025558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/>
              <a:t>El PNA pretende: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Facilitar un diálogo territorial y sectorial para entender las visiones y problemáticas del agua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Identificar posibles acuerdos de los actores y partes interesadas sobre un régimen de aguas y los mecanismos de atención de las problemáticas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Generar los insumos para la construcción de una </a:t>
            </a:r>
            <a:r>
              <a:rPr lang="es-MX" sz="2800" b="1" dirty="0"/>
              <a:t>Iniciativa de Ley de Aguas, </a:t>
            </a:r>
            <a:r>
              <a:rPr lang="es-MX" sz="2800" dirty="0"/>
              <a:t>que será presentada desde el Ejecutivo. </a:t>
            </a:r>
          </a:p>
          <a:p>
            <a:br>
              <a:rPr lang="es-MX" sz="2800" dirty="0"/>
            </a:br>
            <a:endParaRPr lang="es-GT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GT" sz="2800" dirty="0"/>
          </a:p>
        </p:txBody>
      </p:sp>
    </p:spTree>
    <p:extLst>
      <p:ext uri="{BB962C8B-B14F-4D97-AF65-F5344CB8AC3E}">
        <p14:creationId xmlns:p14="http://schemas.microsoft.com/office/powerpoint/2010/main" val="378424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D1132-BD89-7F1E-6D3C-910AD825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530D5864-FB3A-EB27-09E5-C120A4298BAA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9B91007-308E-FE3C-A1C7-A77F73E0054C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307B59A-A04B-E11C-1EB8-2CD2DE6C88A5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94602889-CA69-25FA-7205-8A25D32297B1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7459D721-F3CA-137F-B303-FABE7323FCCF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77EE1D53-9FE3-4289-6D4C-5F785AF68993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0B7EC37-D199-D74F-642B-B7F9595DE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538D80C-5548-155C-DBF4-9C1DA848238A}"/>
              </a:ext>
            </a:extLst>
          </p:cNvPr>
          <p:cNvSpPr txBox="1"/>
          <p:nvPr/>
        </p:nvSpPr>
        <p:spPr>
          <a:xfrm>
            <a:off x="233459" y="231004"/>
            <a:ext cx="9787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b="1" dirty="0"/>
              <a:t>Plan Hidrológico Nacional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2B24BF-65BE-6BE8-5475-D729ACABCE84}"/>
              </a:ext>
            </a:extLst>
          </p:cNvPr>
          <p:cNvSpPr txBox="1"/>
          <p:nvPr/>
        </p:nvSpPr>
        <p:spPr>
          <a:xfrm>
            <a:off x="483948" y="1413950"/>
            <a:ext cx="113999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Evaluar las dinámicas hidrológicas a nivel de cuenca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Integrar consideraciones de cambio climático para desarrollar planes de desarrollo que consideren criterios hídricos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Clave: desarrollar una propuesta de programa de obras de regulación multipropósito para: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GT" sz="2800" dirty="0"/>
              <a:t>Asegurar disponibilidad de agua para las diferentes demandas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GT" sz="2800" dirty="0"/>
              <a:t>Reducir el riesgo por eventos hidrometeorológicos extremos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Anticipar conflictos</a:t>
            </a:r>
          </a:p>
        </p:txBody>
      </p:sp>
    </p:spTree>
    <p:extLst>
      <p:ext uri="{BB962C8B-B14F-4D97-AF65-F5344CB8AC3E}">
        <p14:creationId xmlns:p14="http://schemas.microsoft.com/office/powerpoint/2010/main" val="198924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E224F3-0B0A-3AB8-224C-43845E178512}"/>
              </a:ext>
            </a:extLst>
          </p:cNvPr>
          <p:cNvSpPr txBox="1"/>
          <p:nvPr/>
        </p:nvSpPr>
        <p:spPr>
          <a:xfrm>
            <a:off x="1837625" y="2632661"/>
            <a:ext cx="82669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000" dirty="0">
                <a:solidFill>
                  <a:schemeClr val="bg1">
                    <a:lumMod val="95000"/>
                  </a:schemeClr>
                </a:solidFill>
              </a:rPr>
              <a:t>Desafío 4. Generar información estratégica para la gestión integrada del agua</a:t>
            </a:r>
          </a:p>
        </p:txBody>
      </p:sp>
    </p:spTree>
    <p:extLst>
      <p:ext uri="{BB962C8B-B14F-4D97-AF65-F5344CB8AC3E}">
        <p14:creationId xmlns:p14="http://schemas.microsoft.com/office/powerpoint/2010/main" val="96104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D1132-BD89-7F1E-6D3C-910AD825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530D5864-FB3A-EB27-09E5-C120A4298BAA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9B91007-308E-FE3C-A1C7-A77F73E0054C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307B59A-A04B-E11C-1EB8-2CD2DE6C88A5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94602889-CA69-25FA-7205-8A25D32297B1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7459D721-F3CA-137F-B303-FABE7323FCCF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77EE1D53-9FE3-4289-6D4C-5F785AF68993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0B7EC37-D199-D74F-642B-B7F9595DE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538D80C-5548-155C-DBF4-9C1DA848238A}"/>
              </a:ext>
            </a:extLst>
          </p:cNvPr>
          <p:cNvSpPr txBox="1"/>
          <p:nvPr/>
        </p:nvSpPr>
        <p:spPr>
          <a:xfrm>
            <a:off x="233459" y="231004"/>
            <a:ext cx="9787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b="1" dirty="0"/>
              <a:t>Programa Nacional de Investigación e Información en Agua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2B24BF-65BE-6BE8-5475-D729ACABCE84}"/>
              </a:ext>
            </a:extLst>
          </p:cNvPr>
          <p:cNvSpPr txBox="1"/>
          <p:nvPr/>
        </p:nvSpPr>
        <p:spPr>
          <a:xfrm>
            <a:off x="452846" y="1673912"/>
            <a:ext cx="113999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Contar con la información necesaria para la toma de decisiones, la formulación de normativa, el diálogo y la planificación hidrológica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Armonizar líneas de investigación con academia, centros de investigación, proyectos de cooperación y productores de datos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Diferentes tipos de investigación: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GT" sz="2800" dirty="0"/>
              <a:t>Técnico-científica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GT" sz="2800" dirty="0"/>
              <a:t>Gobernanza y arreglos institucionales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GT" sz="2800" dirty="0"/>
              <a:t>Cultura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Sostenibilidad financiera</a:t>
            </a:r>
            <a:endParaRPr lang="es-GT" sz="2800" dirty="0"/>
          </a:p>
        </p:txBody>
      </p:sp>
    </p:spTree>
    <p:extLst>
      <p:ext uri="{BB962C8B-B14F-4D97-AF65-F5344CB8AC3E}">
        <p14:creationId xmlns:p14="http://schemas.microsoft.com/office/powerpoint/2010/main" val="333704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FE224F3-0B0A-3AB8-224C-43845E178512}"/>
              </a:ext>
            </a:extLst>
          </p:cNvPr>
          <p:cNvSpPr txBox="1"/>
          <p:nvPr/>
        </p:nvSpPr>
        <p:spPr>
          <a:xfrm>
            <a:off x="1631679" y="2912747"/>
            <a:ext cx="8266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000" dirty="0">
                <a:solidFill>
                  <a:schemeClr val="bg1">
                    <a:lumMod val="95000"/>
                  </a:schemeClr>
                </a:solidFill>
              </a:rPr>
              <a:t>Consideraciones finales</a:t>
            </a:r>
          </a:p>
        </p:txBody>
      </p:sp>
    </p:spTree>
    <p:extLst>
      <p:ext uri="{BB962C8B-B14F-4D97-AF65-F5344CB8AC3E}">
        <p14:creationId xmlns:p14="http://schemas.microsoft.com/office/powerpoint/2010/main" val="253073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D1132-BD89-7F1E-6D3C-910AD825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530D5864-FB3A-EB27-09E5-C120A4298BAA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9B91007-308E-FE3C-A1C7-A77F73E0054C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307B59A-A04B-E11C-1EB8-2CD2DE6C88A5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94602889-CA69-25FA-7205-8A25D32297B1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7459D721-F3CA-137F-B303-FABE7323FCCF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77EE1D53-9FE3-4289-6D4C-5F785AF68993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0B7EC37-D199-D74F-642B-B7F9595DE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538D80C-5548-155C-DBF4-9C1DA848238A}"/>
              </a:ext>
            </a:extLst>
          </p:cNvPr>
          <p:cNvSpPr txBox="1"/>
          <p:nvPr/>
        </p:nvSpPr>
        <p:spPr>
          <a:xfrm>
            <a:off x="233459" y="231004"/>
            <a:ext cx="9787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b="1" dirty="0"/>
              <a:t>Consideraciones finales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2B24BF-65BE-6BE8-5475-D729ACABCE84}"/>
              </a:ext>
            </a:extLst>
          </p:cNvPr>
          <p:cNvSpPr txBox="1"/>
          <p:nvPr/>
        </p:nvSpPr>
        <p:spPr>
          <a:xfrm>
            <a:off x="233459" y="1416939"/>
            <a:ext cx="1160212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GT" sz="2800" dirty="0"/>
              <a:t>Existe un sentido de oportunidad y de urgencia sobre la necesidad de atender seriamente las problemáticas del agua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El deterioro del agua ha sido sostenido en las últimas décadas;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Los potenciales impactos son un riesgo para la salud de las personas, la economía nacional y la vida en todas sus formas;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MX" sz="2800" dirty="0"/>
              <a:t>El cambio climático está intensificando los impactos.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/>
              <a:t>El gobierno está comprometido en desarrollar las herramientas que permitan mejoras para el presente y para el futuro. El MARN, desde su función rectora, lidera diversos procesos.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800" dirty="0"/>
              <a:t>Asegurar agua para todos y todas requiere del compromiso e involucramiento de todos los sectores</a:t>
            </a:r>
            <a:endParaRPr lang="es-GT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GT" sz="2800" dirty="0"/>
          </a:p>
        </p:txBody>
      </p:sp>
    </p:spTree>
    <p:extLst>
      <p:ext uri="{BB962C8B-B14F-4D97-AF65-F5344CB8AC3E}">
        <p14:creationId xmlns:p14="http://schemas.microsoft.com/office/powerpoint/2010/main" val="236858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B340B6D-61FC-A7F8-D5FD-62B1E87E33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3477" y="2236052"/>
            <a:ext cx="7605046" cy="238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7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7540</TotalTime>
  <Words>755</Words>
  <Application>Microsoft Office PowerPoint</Application>
  <PresentationFormat>Panorámica</PresentationFormat>
  <Paragraphs>90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Tema de Office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Contexto de la gestión y planificación  del agua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Romeo León</dc:creator>
  <cp:lastModifiedBy>Jaime Luis Carrera Campos</cp:lastModifiedBy>
  <cp:revision>70</cp:revision>
  <dcterms:created xsi:type="dcterms:W3CDTF">2020-01-14T01:41:24Z</dcterms:created>
  <dcterms:modified xsi:type="dcterms:W3CDTF">2025-04-25T13:37:57Z</dcterms:modified>
</cp:coreProperties>
</file>