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4216" r:id="rId3"/>
    <p:sldId id="4217" r:id="rId4"/>
    <p:sldId id="4215" r:id="rId5"/>
    <p:sldId id="4211" r:id="rId6"/>
    <p:sldId id="257" r:id="rId7"/>
    <p:sldId id="258" r:id="rId8"/>
    <p:sldId id="260" r:id="rId9"/>
    <p:sldId id="4210" r:id="rId10"/>
    <p:sldId id="261" r:id="rId11"/>
    <p:sldId id="262" r:id="rId12"/>
    <p:sldId id="263" r:id="rId13"/>
    <p:sldId id="272" r:id="rId14"/>
    <p:sldId id="268" r:id="rId15"/>
    <p:sldId id="269" r:id="rId16"/>
    <p:sldId id="267" r:id="rId17"/>
    <p:sldId id="280" r:id="rId18"/>
    <p:sldId id="281" r:id="rId19"/>
    <p:sldId id="282" r:id="rId20"/>
    <p:sldId id="289" r:id="rId21"/>
    <p:sldId id="4212" r:id="rId22"/>
    <p:sldId id="290" r:id="rId23"/>
    <p:sldId id="277" r:id="rId24"/>
    <p:sldId id="283" r:id="rId25"/>
    <p:sldId id="284" r:id="rId26"/>
    <p:sldId id="285" r:id="rId27"/>
    <p:sldId id="286" r:id="rId28"/>
    <p:sldId id="291" r:id="rId29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BDF0"/>
    <a:srgbClr val="1E2F56"/>
    <a:srgbClr val="253C6D"/>
    <a:srgbClr val="84D4F0"/>
    <a:srgbClr val="587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92"/>
    <p:restoredTop sz="94681"/>
  </p:normalViewPr>
  <p:slideViewPr>
    <p:cSldViewPr snapToGrid="0">
      <p:cViewPr varScale="1">
        <p:scale>
          <a:sx n="107" d="100"/>
          <a:sy n="107" d="100"/>
        </p:scale>
        <p:origin x="80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perfiles_linnologicos_peten\DATOS%20LIMNOLOG&#205;A%20PET&#201;N-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perfiles_linnologicos_peten\DATOS%20LIMNOLOG&#205;A%20PET&#201;N-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Sacpuy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Sacpuy!$B$8</c:f>
              <c:strCache>
                <c:ptCount val="1"/>
                <c:pt idx="0">
                  <c:v>Pueblo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Sacpuy!$O$2:$O$13</c:f>
              <c:numCache>
                <c:formatCode>General</c:formatCode>
                <c:ptCount val="12"/>
                <c:pt idx="0">
                  <c:v>11.09</c:v>
                </c:pt>
                <c:pt idx="1">
                  <c:v>10.59</c:v>
                </c:pt>
                <c:pt idx="2">
                  <c:v>11.27</c:v>
                </c:pt>
                <c:pt idx="3">
                  <c:v>10.75</c:v>
                </c:pt>
                <c:pt idx="4">
                  <c:v>10.69</c:v>
                </c:pt>
                <c:pt idx="5">
                  <c:v>10.41</c:v>
                </c:pt>
                <c:pt idx="6">
                  <c:v>10.56</c:v>
                </c:pt>
                <c:pt idx="8">
                  <c:v>15.84</c:v>
                </c:pt>
                <c:pt idx="9">
                  <c:v>16.829999999999998</c:v>
                </c:pt>
                <c:pt idx="10">
                  <c:v>16.96</c:v>
                </c:pt>
                <c:pt idx="11">
                  <c:v>57.77</c:v>
                </c:pt>
              </c:numCache>
            </c:numRef>
          </c:xVal>
          <c:yVal>
            <c:numRef>
              <c:f>Sacpuy!$E$2:$E$13</c:f>
              <c:numCache>
                <c:formatCode>General</c:formatCode>
                <c:ptCount val="12"/>
                <c:pt idx="0">
                  <c:v>0.04</c:v>
                </c:pt>
                <c:pt idx="1">
                  <c:v>0.05</c:v>
                </c:pt>
                <c:pt idx="2">
                  <c:v>7.0000000000000007E-2</c:v>
                </c:pt>
                <c:pt idx="3">
                  <c:v>0.08</c:v>
                </c:pt>
                <c:pt idx="4">
                  <c:v>0.12</c:v>
                </c:pt>
                <c:pt idx="5">
                  <c:v>0.13</c:v>
                </c:pt>
                <c:pt idx="6">
                  <c:v>0.49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600-5649-93E0-C38D5ACB6F26}"/>
            </c:ext>
          </c:extLst>
        </c:ser>
        <c:ser>
          <c:idx val="1"/>
          <c:order val="1"/>
          <c:tx>
            <c:strRef>
              <c:f>Sacpuy!$B$15</c:f>
              <c:strCache>
                <c:ptCount val="1"/>
                <c:pt idx="0">
                  <c:v>Sacpuy 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Sacpuy!$O$14:$O$18</c:f>
              <c:numCache>
                <c:formatCode>General</c:formatCode>
                <c:ptCount val="5"/>
                <c:pt idx="0">
                  <c:v>1.86</c:v>
                </c:pt>
                <c:pt idx="1">
                  <c:v>13.52</c:v>
                </c:pt>
                <c:pt idx="2">
                  <c:v>65.63</c:v>
                </c:pt>
                <c:pt idx="4">
                  <c:v>16.62</c:v>
                </c:pt>
              </c:numCache>
            </c:numRef>
          </c:xVal>
          <c:yVal>
            <c:numRef>
              <c:f>Sacpuy!$E$14:$E$18</c:f>
              <c:numCache>
                <c:formatCode>General</c:formatCode>
                <c:ptCount val="5"/>
                <c:pt idx="0">
                  <c:v>0.09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600-5649-93E0-C38D5ACB6F26}"/>
            </c:ext>
          </c:extLst>
        </c:ser>
        <c:ser>
          <c:idx val="2"/>
          <c:order val="2"/>
          <c:tx>
            <c:strRef>
              <c:f>Sacpuy!$B$21</c:f>
              <c:strCache>
                <c:ptCount val="1"/>
                <c:pt idx="0">
                  <c:v>Sacpuy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Sacpuy!$O$19:$O$25</c:f>
              <c:numCache>
                <c:formatCode>General</c:formatCode>
                <c:ptCount val="7"/>
                <c:pt idx="0">
                  <c:v>0.95</c:v>
                </c:pt>
                <c:pt idx="1">
                  <c:v>8.66</c:v>
                </c:pt>
                <c:pt idx="2">
                  <c:v>8.66</c:v>
                </c:pt>
                <c:pt idx="4">
                  <c:v>16.77</c:v>
                </c:pt>
                <c:pt idx="5">
                  <c:v>15.72</c:v>
                </c:pt>
                <c:pt idx="6">
                  <c:v>15.41</c:v>
                </c:pt>
              </c:numCache>
            </c:numRef>
          </c:xVal>
          <c:yVal>
            <c:numRef>
              <c:f>Sacpuy!$E$19:$E$25</c:f>
              <c:numCache>
                <c:formatCode>General</c:formatCode>
                <c:ptCount val="7"/>
                <c:pt idx="0">
                  <c:v>0.12</c:v>
                </c:pt>
                <c:pt idx="1">
                  <c:v>0.15</c:v>
                </c:pt>
                <c:pt idx="2">
                  <c:v>0.15</c:v>
                </c:pt>
                <c:pt idx="3">
                  <c:v>0.34</c:v>
                </c:pt>
                <c:pt idx="4">
                  <c:v>0.57999999999999996</c:v>
                </c:pt>
                <c:pt idx="5">
                  <c:v>3</c:v>
                </c:pt>
                <c:pt idx="6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600-5649-93E0-C38D5ACB6F26}"/>
            </c:ext>
          </c:extLst>
        </c:ser>
        <c:ser>
          <c:idx val="3"/>
          <c:order val="3"/>
          <c:tx>
            <c:strRef>
              <c:f>Sacpuy!$B$26</c:f>
              <c:strCache>
                <c:ptCount val="1"/>
                <c:pt idx="0">
                  <c:v>Cola 1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Sacpuy!$O$26:$O$33</c:f>
              <c:numCache>
                <c:formatCode>General</c:formatCode>
                <c:ptCount val="8"/>
                <c:pt idx="0">
                  <c:v>29.83</c:v>
                </c:pt>
                <c:pt idx="1">
                  <c:v>16.77</c:v>
                </c:pt>
                <c:pt idx="2">
                  <c:v>16.77</c:v>
                </c:pt>
                <c:pt idx="3">
                  <c:v>15.32</c:v>
                </c:pt>
                <c:pt idx="4">
                  <c:v>15.5</c:v>
                </c:pt>
                <c:pt idx="5">
                  <c:v>34.68</c:v>
                </c:pt>
                <c:pt idx="6">
                  <c:v>16.7</c:v>
                </c:pt>
                <c:pt idx="7">
                  <c:v>16.579999999999998</c:v>
                </c:pt>
              </c:numCache>
            </c:numRef>
          </c:xVal>
          <c:yVal>
            <c:numRef>
              <c:f>Sacpuy!$E$26:$E$33</c:f>
              <c:numCache>
                <c:formatCode>General</c:formatCode>
                <c:ptCount val="8"/>
                <c:pt idx="0">
                  <c:v>0.11</c:v>
                </c:pt>
                <c:pt idx="1">
                  <c:v>0.36</c:v>
                </c:pt>
                <c:pt idx="2">
                  <c:v>0.54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600-5649-93E0-C38D5ACB6F26}"/>
            </c:ext>
          </c:extLst>
        </c:ser>
        <c:ser>
          <c:idx val="4"/>
          <c:order val="4"/>
          <c:tx>
            <c:strRef>
              <c:f>Sacpuy!$B$37</c:f>
              <c:strCache>
                <c:ptCount val="1"/>
                <c:pt idx="0">
                  <c:v>Cola 2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Sacpuy!$O$34:$O$38</c:f>
              <c:numCache>
                <c:formatCode>General</c:formatCode>
                <c:ptCount val="5"/>
                <c:pt idx="0">
                  <c:v>2.13</c:v>
                </c:pt>
                <c:pt idx="1">
                  <c:v>13.48</c:v>
                </c:pt>
                <c:pt idx="3">
                  <c:v>14.52</c:v>
                </c:pt>
                <c:pt idx="4">
                  <c:v>102.15</c:v>
                </c:pt>
              </c:numCache>
            </c:numRef>
          </c:xVal>
          <c:yVal>
            <c:numRef>
              <c:f>Sacpuy!$E$34:$E$38</c:f>
              <c:numCache>
                <c:formatCode>General</c:formatCode>
                <c:ptCount val="5"/>
                <c:pt idx="0">
                  <c:v>0.19</c:v>
                </c:pt>
                <c:pt idx="1">
                  <c:v>0.7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F600-5649-93E0-C38D5ACB6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65728"/>
        <c:axId val="2078736495"/>
      </c:scatterChart>
      <c:valAx>
        <c:axId val="18065728"/>
        <c:scaling>
          <c:orientation val="minMax"/>
          <c:max val="110"/>
          <c:min val="0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Chrolophyll</a:t>
                </a:r>
                <a:r>
                  <a:rPr lang="en-US" baseline="0"/>
                  <a:t> (µg/L)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G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078736495"/>
        <c:crosses val="autoZero"/>
        <c:crossBetween val="midCat"/>
      </c:valAx>
      <c:valAx>
        <c:axId val="2078736495"/>
        <c:scaling>
          <c:orientation val="maxMin"/>
          <c:max val="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Profundidad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G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180657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legend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Sacpuy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title>
    <c:autoTitleDeleted val="0"/>
    <c:plotArea>
      <c:layout>
        <c:manualLayout>
          <c:layoutTarget val="inner"/>
          <c:xMode val="edge"/>
          <c:yMode val="edge"/>
          <c:x val="0.15609741827581672"/>
          <c:y val="0.18386959186212135"/>
          <c:w val="0.67113359860342836"/>
          <c:h val="0.8028422911681598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Sacpuy!$B$5</c:f>
              <c:strCache>
                <c:ptCount val="1"/>
                <c:pt idx="0">
                  <c:v>Pueblo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Sacpuy!$M$2:$M$13</c:f>
              <c:numCache>
                <c:formatCode>General</c:formatCode>
                <c:ptCount val="12"/>
                <c:pt idx="0">
                  <c:v>101.5</c:v>
                </c:pt>
                <c:pt idx="1">
                  <c:v>101.7</c:v>
                </c:pt>
                <c:pt idx="2">
                  <c:v>101.8</c:v>
                </c:pt>
                <c:pt idx="3">
                  <c:v>102.2</c:v>
                </c:pt>
                <c:pt idx="4">
                  <c:v>102.4</c:v>
                </c:pt>
                <c:pt idx="5">
                  <c:v>102.9</c:v>
                </c:pt>
                <c:pt idx="6">
                  <c:v>103.9</c:v>
                </c:pt>
                <c:pt idx="7">
                  <c:v>105</c:v>
                </c:pt>
                <c:pt idx="8">
                  <c:v>107</c:v>
                </c:pt>
                <c:pt idx="9">
                  <c:v>110.5</c:v>
                </c:pt>
                <c:pt idx="10">
                  <c:v>111.6</c:v>
                </c:pt>
                <c:pt idx="11">
                  <c:v>110.7</c:v>
                </c:pt>
              </c:numCache>
            </c:numRef>
          </c:xVal>
          <c:yVal>
            <c:numRef>
              <c:f>Sacpuy!$E$2:$E$13</c:f>
              <c:numCache>
                <c:formatCode>General</c:formatCode>
                <c:ptCount val="12"/>
                <c:pt idx="0">
                  <c:v>0.04</c:v>
                </c:pt>
                <c:pt idx="1">
                  <c:v>0.05</c:v>
                </c:pt>
                <c:pt idx="2">
                  <c:v>7.0000000000000007E-2</c:v>
                </c:pt>
                <c:pt idx="3">
                  <c:v>0.08</c:v>
                </c:pt>
                <c:pt idx="4">
                  <c:v>0.12</c:v>
                </c:pt>
                <c:pt idx="5">
                  <c:v>0.13</c:v>
                </c:pt>
                <c:pt idx="6">
                  <c:v>0.49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967-EC47-B953-13966C2FE96F}"/>
            </c:ext>
          </c:extLst>
        </c:ser>
        <c:ser>
          <c:idx val="2"/>
          <c:order val="2"/>
          <c:tx>
            <c:strRef>
              <c:f>Sacpuy!$B$19</c:f>
              <c:strCache>
                <c:ptCount val="1"/>
                <c:pt idx="0">
                  <c:v>Sacpuy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Sacpuy!$M$19:$M$25</c:f>
              <c:numCache>
                <c:formatCode>General</c:formatCode>
                <c:ptCount val="7"/>
                <c:pt idx="0">
                  <c:v>100.1</c:v>
                </c:pt>
                <c:pt idx="1">
                  <c:v>99.7</c:v>
                </c:pt>
                <c:pt idx="2">
                  <c:v>99.7</c:v>
                </c:pt>
                <c:pt idx="3">
                  <c:v>103.1</c:v>
                </c:pt>
                <c:pt idx="4">
                  <c:v>104.8</c:v>
                </c:pt>
                <c:pt idx="5">
                  <c:v>104.6</c:v>
                </c:pt>
                <c:pt idx="6">
                  <c:v>92.8</c:v>
                </c:pt>
              </c:numCache>
            </c:numRef>
          </c:xVal>
          <c:yVal>
            <c:numRef>
              <c:f>Sacpuy!$E$19:$E$25</c:f>
              <c:numCache>
                <c:formatCode>General</c:formatCode>
                <c:ptCount val="7"/>
                <c:pt idx="0">
                  <c:v>0.12</c:v>
                </c:pt>
                <c:pt idx="1">
                  <c:v>0.15</c:v>
                </c:pt>
                <c:pt idx="2">
                  <c:v>0.15</c:v>
                </c:pt>
                <c:pt idx="3">
                  <c:v>0.34</c:v>
                </c:pt>
                <c:pt idx="4">
                  <c:v>0.57999999999999996</c:v>
                </c:pt>
                <c:pt idx="5">
                  <c:v>3</c:v>
                </c:pt>
                <c:pt idx="6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967-EC47-B953-13966C2FE96F}"/>
            </c:ext>
          </c:extLst>
        </c:ser>
        <c:ser>
          <c:idx val="3"/>
          <c:order val="3"/>
          <c:tx>
            <c:strRef>
              <c:f>Sacpuy!$B$27</c:f>
              <c:strCache>
                <c:ptCount val="1"/>
                <c:pt idx="0">
                  <c:v>Cola 1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Sacpuy!$M$26:$M$33</c:f>
              <c:numCache>
                <c:formatCode>General</c:formatCode>
                <c:ptCount val="8"/>
                <c:pt idx="0">
                  <c:v>96.4</c:v>
                </c:pt>
                <c:pt idx="1">
                  <c:v>96.1</c:v>
                </c:pt>
                <c:pt idx="2">
                  <c:v>95.5</c:v>
                </c:pt>
                <c:pt idx="3">
                  <c:v>99.3</c:v>
                </c:pt>
                <c:pt idx="4">
                  <c:v>89.9</c:v>
                </c:pt>
                <c:pt idx="5">
                  <c:v>88.5</c:v>
                </c:pt>
                <c:pt idx="6">
                  <c:v>105.2</c:v>
                </c:pt>
                <c:pt idx="7">
                  <c:v>104.7</c:v>
                </c:pt>
              </c:numCache>
            </c:numRef>
          </c:xVal>
          <c:yVal>
            <c:numRef>
              <c:f>Sacpuy!$E$26:$E$33</c:f>
              <c:numCache>
                <c:formatCode>General</c:formatCode>
                <c:ptCount val="8"/>
                <c:pt idx="0">
                  <c:v>0.11</c:v>
                </c:pt>
                <c:pt idx="1">
                  <c:v>0.36</c:v>
                </c:pt>
                <c:pt idx="2">
                  <c:v>0.54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C967-EC47-B953-13966C2FE96F}"/>
            </c:ext>
          </c:extLst>
        </c:ser>
        <c:ser>
          <c:idx val="4"/>
          <c:order val="4"/>
          <c:tx>
            <c:strRef>
              <c:f>Sacpuy!$B$34</c:f>
              <c:strCache>
                <c:ptCount val="1"/>
                <c:pt idx="0">
                  <c:v>Cola 2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Sacpuy!$M$34:$M$38</c:f>
              <c:numCache>
                <c:formatCode>General</c:formatCode>
                <c:ptCount val="5"/>
                <c:pt idx="0">
                  <c:v>99.4</c:v>
                </c:pt>
                <c:pt idx="1">
                  <c:v>98.3</c:v>
                </c:pt>
                <c:pt idx="2">
                  <c:v>100.6</c:v>
                </c:pt>
                <c:pt idx="3">
                  <c:v>103.1</c:v>
                </c:pt>
                <c:pt idx="4">
                  <c:v>78.400000000000006</c:v>
                </c:pt>
              </c:numCache>
            </c:numRef>
          </c:xVal>
          <c:yVal>
            <c:numRef>
              <c:f>Sacpuy!$E$34:$E$38</c:f>
              <c:numCache>
                <c:formatCode>General</c:formatCode>
                <c:ptCount val="5"/>
                <c:pt idx="0">
                  <c:v>0.19</c:v>
                </c:pt>
                <c:pt idx="1">
                  <c:v>0.7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C967-EC47-B953-13966C2FE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6740255"/>
        <c:axId val="2094693775"/>
      </c:scatterChart>
      <c:scatterChart>
        <c:scatterStyle val="lineMarker"/>
        <c:varyColors val="0"/>
        <c:ser>
          <c:idx val="1"/>
          <c:order val="1"/>
          <c:tx>
            <c:strRef>
              <c:f>Sacpuy!$B$14</c:f>
              <c:strCache>
                <c:ptCount val="1"/>
                <c:pt idx="0">
                  <c:v>Sacpuy 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Sacpuy!$M$14:$M$18</c:f>
              <c:numCache>
                <c:formatCode>General</c:formatCode>
                <c:ptCount val="5"/>
                <c:pt idx="0">
                  <c:v>98.3</c:v>
                </c:pt>
                <c:pt idx="1">
                  <c:v>98.6</c:v>
                </c:pt>
                <c:pt idx="2">
                  <c:v>74.3</c:v>
                </c:pt>
                <c:pt idx="3">
                  <c:v>100.3</c:v>
                </c:pt>
                <c:pt idx="4">
                  <c:v>100.8</c:v>
                </c:pt>
              </c:numCache>
            </c:numRef>
          </c:xVal>
          <c:yVal>
            <c:numRef>
              <c:f>Sacpuy!$E$14:$E$18</c:f>
              <c:numCache>
                <c:formatCode>General</c:formatCode>
                <c:ptCount val="5"/>
                <c:pt idx="0">
                  <c:v>0.09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967-EC47-B953-13966C2FE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6740255"/>
        <c:axId val="2094693775"/>
      </c:scatterChart>
      <c:valAx>
        <c:axId val="2096740255"/>
        <c:scaling>
          <c:orientation val="minMax"/>
          <c:max val="110"/>
          <c:min val="0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OD</a:t>
                </a:r>
                <a:r>
                  <a:rPr lang="en-US" baseline="0"/>
                  <a:t> %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G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094693775"/>
        <c:crosses val="autoZero"/>
        <c:crossBetween val="midCat"/>
        <c:majorUnit val="10"/>
      </c:valAx>
      <c:valAx>
        <c:axId val="2094693775"/>
        <c:scaling>
          <c:orientation val="maxMin"/>
          <c:max val="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Profundidad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G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09674025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15B29-37F3-0146-8DF1-3D23F774ACE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7EF3E-6FED-C14E-9B69-4C53F1D2CB7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9455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04A9A-D2DF-FDD6-C570-7EDEA2040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350F227-998C-23A6-5FB8-8CA3E32B5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218790A-568D-85A9-CE1C-2B3B2AA4F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862175-1522-C1DA-AF1C-B28D3D8C4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7EF3E-6FED-C14E-9B69-4C53F1D2CB7B}" type="slidenum">
              <a:rPr lang="es-GT" smtClean="0"/>
              <a:t>14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75581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A8261-BFCC-1DD7-ECD7-1609586A6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8E31ABE-061D-B820-F289-50754FC34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5E820D0-E670-6DFE-851F-A49E70CAF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ABA556-1308-6F59-7E63-6FF1BF91B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7EF3E-6FED-C14E-9B69-4C53F1D2CB7B}" type="slidenum">
              <a:rPr lang="es-GT" smtClean="0"/>
              <a:t>15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61923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7EF3E-6FED-C14E-9B69-4C53F1D2CB7B}" type="slidenum">
              <a:rPr lang="es-GT" smtClean="0"/>
              <a:t>16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55202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57EF3E-6FED-C14E-9B69-4C53F1D2CB7B}" type="slidenum">
              <a:rPr lang="es-GT" smtClean="0"/>
              <a:t>19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87570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AE380-91D7-13DA-2184-F104C0DD0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F8A08B-1841-F9E4-3661-588537B3F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7B85F3-815B-F24D-9034-F49CA838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978CE6-BAAA-46E2-65E0-5BD3F90F7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5F360F-58B6-E747-41C4-C9F4500F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3316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BD9D5-2837-E1E1-1F52-9B0DADDE7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FA64F-880C-58D5-5D3A-695634B08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85DAB8-132F-6A32-9386-CC973764C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B43AA9-0B03-A617-ED4D-CADD2BD8E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0E3883-12E1-2FE5-9D0E-E93EF8698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2277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A5F33-34FB-489B-B2EC-E43FE5813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30D14B-857D-B851-AFA0-EA1470F6F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757F34-4A96-8984-8DBE-E07F4B502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CA597-4D18-050E-345C-C95D9B06E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F0427B-0E3E-BD5C-161A-AB5ABD00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8103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E6E53-57FA-9B93-71E9-5E2591C2A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C880BB-7715-D7A4-2816-2E9A25DAB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E0D678-10D6-714D-4767-12DAF847E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A3152C-C80B-B5B9-71E8-361457D4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DAF40D-1D32-7B86-D52D-0375F859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AD046F-A28D-9A34-BDF1-B36BC63BB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3238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51208-2D4F-0550-86A6-3542DBC5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AA1D21-B659-8DF7-778F-E63962DA2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75451F-5020-878E-8842-DF86136091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60843EF-1325-0986-E1B2-380EAD28B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23A1C6F-C329-0D2C-8E4E-62FF39FCC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6E99A1-2396-839C-1C16-D4203FEA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F7313E-85CB-EC49-CD82-EEA42A892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9DC62E-22B4-D483-61E3-2FADA145E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6159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3FA2D-4777-A375-7514-B32FE7CA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3223CC6-4DC1-88ED-0D14-1E88E7968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7F9EFD4-B733-DDFC-2BF5-4FCAA0EF1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96869BB-69CE-3845-A4CA-2D666F0C0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8329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A6C2C1-C6EE-53F7-CC15-D48225F6F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15A1F4-B547-4523-1893-146BAF72A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56D346D-C8F2-B4F0-9B5B-7FFFD0A1E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71249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1D7FF-D799-7C53-381B-81463EBB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494E61-F4ED-639F-F1A1-3F13A35B0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F900E2-2450-4678-AB19-15B029AC3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64E94B-0658-5B3C-F9CB-5D6431353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7CBEA6-E446-5B50-B3C7-00B1874D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DA05B0-15BF-08C1-E8AA-C4E31398D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53354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D4D5C2-5506-7A60-626A-2D1FE3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16986FB-FC51-D522-F2A8-A3828F9DD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F63A1A-63DB-7786-4F61-60A23151A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2E1B6B-CEC6-43F2-78A7-5EBB46C95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115086-6ED6-6ABE-BF58-F6820AEE0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31F6ED-76AE-DA04-8AEF-8B42E24BB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46221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5567FE-1D1B-E3B7-BE24-84AAE58A5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9D07E6-3F3B-7B5C-C9EE-B49DDE0BE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493390-9A85-77D6-6809-7EF59219A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F97CC5-EDF1-1069-5384-92D8A97A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F9DAC6-ABD8-758E-2333-A4AB49185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10777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9353AE-1C20-C4E4-24D4-D2D6979CB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16FA7F-8860-457F-B17B-8D7CEA771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A42DD-0DC8-6881-FD53-FA6C5AC9C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05C81E-6E26-8492-1A57-79B70C1C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C769B0-76E9-6D2B-0B02-05DF25E0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14751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9D7F5B9-EAA2-EC51-6B2C-ABE5F854F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F7AE7D-FB25-B066-770A-057BAF66A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C24AAF-E195-EF61-6FFB-3A902E4D7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94E9A-AEDA-6443-A419-B400DB82282B}" type="datetimeFigureOut">
              <a:rPr lang="es-GT" smtClean="0"/>
              <a:t>24/04/2025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DAD7B6-B53D-2A67-316E-4D7A32CA8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65E75D-D326-A901-D6D2-C9D04DBF3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16DFF-0795-404E-AF2C-0DAB0644936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2034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emf"/><Relationship Id="rId7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.emf"/><Relationship Id="rId7" Type="http://schemas.openxmlformats.org/officeDocument/2006/relationships/image" Target="../media/image38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0.pn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3.emf"/><Relationship Id="rId10" Type="http://schemas.openxmlformats.org/officeDocument/2006/relationships/image" Target="../media/image46.jpeg"/><Relationship Id="rId4" Type="http://schemas.openxmlformats.org/officeDocument/2006/relationships/image" Target="../media/image41.jpeg"/><Relationship Id="rId9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5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FB059DB-A27C-2CCA-DAB0-126A671A1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1E2AA71-8CB1-AA82-3736-58D11A8BC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909334"/>
            <a:ext cx="12191999" cy="448429"/>
          </a:xfrm>
        </p:spPr>
        <p:txBody>
          <a:bodyPr lIns="0" tIns="0" rIns="0" bIns="0" anchor="t" anchorCtr="0">
            <a:normAutofit/>
          </a:bodyPr>
          <a:lstStyle/>
          <a:p>
            <a:r>
              <a:rPr lang="es-G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Departamento de Control y Monitoreo del Recurso Hídrico</a:t>
            </a:r>
            <a:br>
              <a:rPr lang="es-G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Departamento de Investigación y Normatividad del Agua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5E25513-E0DB-6A35-5BEE-0060C8C29297}"/>
              </a:ext>
            </a:extLst>
          </p:cNvPr>
          <p:cNvGrpSpPr/>
          <p:nvPr/>
        </p:nvGrpSpPr>
        <p:grpSpPr>
          <a:xfrm>
            <a:off x="-150417" y="2905060"/>
            <a:ext cx="12342417" cy="2056625"/>
            <a:chOff x="-150419" y="3097935"/>
            <a:chExt cx="12342417" cy="2056625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AD0BC683-1F9E-99A8-4F4E-94CC2715E783}"/>
                </a:ext>
              </a:extLst>
            </p:cNvPr>
            <p:cNvSpPr txBox="1"/>
            <p:nvPr/>
          </p:nvSpPr>
          <p:spPr>
            <a:xfrm>
              <a:off x="-150419" y="3097935"/>
              <a:ext cx="12192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2800" b="1" i="1" dirty="0">
                  <a:solidFill>
                    <a:srgbClr val="2FBD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Viceministerio del Agua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0DA6D79-9E1E-8205-E0C7-CB91ED2361AE}"/>
                </a:ext>
              </a:extLst>
            </p:cNvPr>
            <p:cNvSpPr txBox="1"/>
            <p:nvPr/>
          </p:nvSpPr>
          <p:spPr>
            <a:xfrm>
              <a:off x="-1" y="3584900"/>
              <a:ext cx="12191999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GT" sz="48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Dirección de Monitoreo</a:t>
              </a:r>
            </a:p>
            <a:p>
              <a:pPr algn="ctr"/>
              <a:r>
                <a:rPr lang="es-GT" sz="4800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y Vigilancia del Agua</a:t>
              </a:r>
              <a:endParaRPr lang="es-GT" sz="4800" b="1" dirty="0"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7B6A093-3EEF-1B63-A6A4-435BAE1509EC}"/>
                </a:ext>
              </a:extLst>
            </p:cNvPr>
            <p:cNvCxnSpPr>
              <a:cxnSpLocks/>
            </p:cNvCxnSpPr>
            <p:nvPr/>
          </p:nvCxnSpPr>
          <p:spPr>
            <a:xfrm>
              <a:off x="2451537" y="3353070"/>
              <a:ext cx="136071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0D59CD17-B0D5-876E-200B-AE71C81F038F}"/>
                </a:ext>
              </a:extLst>
            </p:cNvPr>
            <p:cNvCxnSpPr>
              <a:cxnSpLocks/>
            </p:cNvCxnSpPr>
            <p:nvPr/>
          </p:nvCxnSpPr>
          <p:spPr>
            <a:xfrm>
              <a:off x="8088146" y="3398182"/>
              <a:ext cx="1600201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091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ED8BADA-4BD7-652E-2150-124CF12D7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0F2A15-747A-3E85-E5C6-A91A38971BE6}"/>
              </a:ext>
            </a:extLst>
          </p:cNvPr>
          <p:cNvSpPr txBox="1"/>
          <p:nvPr/>
        </p:nvSpPr>
        <p:spPr>
          <a:xfrm>
            <a:off x="80683" y="-18297"/>
            <a:ext cx="97438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Ley de Protección y Mejoramiento del Medio Ambiente, Decreto 68-86</a:t>
            </a:r>
          </a:p>
          <a:p>
            <a:r>
              <a:rPr lang="es-MX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         CAPITULO II Del Sistema Hídrico</a:t>
            </a:r>
          </a:p>
          <a:p>
            <a:r>
              <a:rPr lang="es-MX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Artículo 15.- </a:t>
            </a:r>
            <a:endParaRPr lang="es-GT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A3F16F-07E7-3F3E-B1A3-F40F086861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1888151"/>
            <a:ext cx="808396" cy="36745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7665D5-7A9C-4E06-BB90-D7F94C1EDB1D}"/>
              </a:ext>
            </a:extLst>
          </p:cNvPr>
          <p:cNvSpPr txBox="1"/>
          <p:nvPr/>
        </p:nvSpPr>
        <p:spPr>
          <a:xfrm>
            <a:off x="80683" y="2243237"/>
            <a:ext cx="11985811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AutoNum type="alphaLcParenR"/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Evaluar la calidad de las aguas y sus posibilidades de aprovechamiento, mediante análisis periódicos sobre sus características físicas, químicas y biológicas</a:t>
            </a:r>
          </a:p>
          <a:p>
            <a:pPr marL="342900" indent="-342900" algn="just">
              <a:spcAft>
                <a:spcPts val="600"/>
              </a:spcAft>
              <a:buAutoNum type="alphaLcParenR"/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Ejercer control para el aprovechamiento y uso de las aguas no cause deterioro ambiental</a:t>
            </a:r>
          </a:p>
          <a:p>
            <a:pPr marL="342900" indent="-342900" algn="just">
              <a:spcAft>
                <a:spcPts val="600"/>
              </a:spcAft>
              <a:buAutoNum type="alphaLcParenR"/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Investigar y controlar cualquier causa o fuente de contaminación hídrica para asegurar la conservación de los ciclos biológicos y el normal desarrollo de las especies </a:t>
            </a:r>
          </a:p>
          <a:p>
            <a:pPr marL="342900" indent="-342900" algn="just">
              <a:spcAft>
                <a:spcPts val="600"/>
              </a:spcAft>
              <a:buAutoNum type="alphaLcParenR"/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Propiciar en el ámbito nacional e internacional las acciones necesarias para mantener la capacidad reguladora del clima en función de cantidad y la calidad del agua </a:t>
            </a:r>
          </a:p>
          <a:p>
            <a:pPr marL="342900" indent="-342900" algn="just">
              <a:spcAft>
                <a:spcPts val="600"/>
              </a:spcAft>
              <a:buAutoNum type="alphaLcParenR"/>
            </a:pPr>
            <a:endParaRPr lang="es-ES" altLang="es-ES" sz="2400" b="1" dirty="0">
              <a:solidFill>
                <a:srgbClr val="2FBD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AutoNum type="alphaLcParenR"/>
            </a:pPr>
            <a:endParaRPr lang="es-ES" altLang="es-ES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929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ED8BADA-4BD7-652E-2150-124CF12D7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0F2A15-747A-3E85-E5C6-A91A38971BE6}"/>
              </a:ext>
            </a:extLst>
          </p:cNvPr>
          <p:cNvSpPr txBox="1"/>
          <p:nvPr/>
        </p:nvSpPr>
        <p:spPr>
          <a:xfrm>
            <a:off x="404197" y="432022"/>
            <a:ext cx="97438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Ley de Protección y Mejoramiento del Medio Ambiente, Decreto 68-86</a:t>
            </a:r>
          </a:p>
          <a:p>
            <a:r>
              <a:rPr lang="es-MX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         CAPITULO II Del Sistema Hídrico </a:t>
            </a:r>
            <a:endParaRPr lang="es-GT" sz="32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A3F16F-07E7-3F3E-B1A3-F40F086861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1888151"/>
            <a:ext cx="808396" cy="36745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7665D5-7A9C-4E06-BB90-D7F94C1EDB1D}"/>
              </a:ext>
            </a:extLst>
          </p:cNvPr>
          <p:cNvSpPr txBox="1"/>
          <p:nvPr/>
        </p:nvSpPr>
        <p:spPr>
          <a:xfrm>
            <a:off x="103094" y="2409495"/>
            <a:ext cx="11985811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e) Prevenir, controlar y determinar los niveles de contaminación de los ríos, lagos y mares de Guatemala </a:t>
            </a:r>
          </a:p>
          <a:p>
            <a:pPr algn="just">
              <a:spcAft>
                <a:spcPts val="600"/>
              </a:spcAft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f) Investigar, prevenir y controlar cualesquiera otra causa o fuentes de contaminación hídrica. </a:t>
            </a:r>
          </a:p>
          <a:p>
            <a:pPr marL="342900" indent="-342900" algn="just">
              <a:spcAft>
                <a:spcPts val="600"/>
              </a:spcAft>
              <a:buAutoNum type="alphaLcParenR"/>
            </a:pPr>
            <a:endParaRPr lang="es-ES" altLang="es-ES" sz="2400" b="1" dirty="0">
              <a:solidFill>
                <a:srgbClr val="2FBD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AutoNum type="alphaLcParenR"/>
            </a:pPr>
            <a:endParaRPr lang="es-ES" altLang="es-ES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1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ED8BADA-4BD7-652E-2150-124CF12D7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0F2A15-747A-3E85-E5C6-A91A38971BE6}"/>
              </a:ext>
            </a:extLst>
          </p:cNvPr>
          <p:cNvSpPr txBox="1"/>
          <p:nvPr/>
        </p:nvSpPr>
        <p:spPr>
          <a:xfrm>
            <a:off x="404198" y="432022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Ministerio de Ambiente y Recursos Naturales 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A3F16F-07E7-3F3E-B1A3-F40F086861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1888151"/>
            <a:ext cx="808396" cy="367453"/>
          </a:xfrm>
          <a:prstGeom prst="rect">
            <a:avLst/>
          </a:prstGeom>
        </p:spPr>
      </p:pic>
      <p:sp>
        <p:nvSpPr>
          <p:cNvPr id="59" name="Rectángulo redondeado 58">
            <a:extLst>
              <a:ext uri="{FF2B5EF4-FFF2-40B4-BE49-F238E27FC236}">
                <a16:creationId xmlns:a16="http://schemas.microsoft.com/office/drawing/2014/main" id="{7B70859F-F471-6090-6D03-5E25AEE8A6F6}"/>
              </a:ext>
            </a:extLst>
          </p:cNvPr>
          <p:cNvSpPr/>
          <p:nvPr/>
        </p:nvSpPr>
        <p:spPr>
          <a:xfrm>
            <a:off x="897700" y="3130938"/>
            <a:ext cx="7997315" cy="1805870"/>
          </a:xfrm>
          <a:prstGeom prst="roundRect">
            <a:avLst>
              <a:gd name="adj" fmla="val 50000"/>
            </a:avLst>
          </a:prstGeom>
          <a:solidFill>
            <a:srgbClr val="1E2F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BC8152F-EAF9-486B-87CA-6FE40866F6F3}"/>
              </a:ext>
            </a:extLst>
          </p:cNvPr>
          <p:cNvSpPr txBox="1"/>
          <p:nvPr/>
        </p:nvSpPr>
        <p:spPr>
          <a:xfrm>
            <a:off x="80683" y="2243237"/>
            <a:ext cx="1198581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Formular y ejecutar las políticas relativas a su ramo; cumplir y hacer que se cumpla el régimen concerniente a la conservación, protección, sostenibilidad y mejoramiento del ambiente y los recursos naturales en el país  y el derecho humano a un ambiente saludable y ecológicamente equilibrado, debiendo prevenir la contaminación del ambiente, disminuir el deterioro ambiental y la pérdida del patrimonio natural, la adaptación, mitigación y reducción de la vulnerabilidad ante el cambio climático. </a:t>
            </a:r>
            <a:endParaRPr lang="es-ES" altLang="es-ES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2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ED8BADA-4BD7-652E-2150-124CF12D7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0F2A15-747A-3E85-E5C6-A91A38971BE6}"/>
              </a:ext>
            </a:extLst>
          </p:cNvPr>
          <p:cNvSpPr txBox="1"/>
          <p:nvPr/>
        </p:nvSpPr>
        <p:spPr>
          <a:xfrm>
            <a:off x="404198" y="432022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Ministerio de Ambiente y Recursos Naturales 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A3F16F-07E7-3F3E-B1A3-F40F086861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1888151"/>
            <a:ext cx="808396" cy="367453"/>
          </a:xfrm>
          <a:prstGeom prst="rect">
            <a:avLst/>
          </a:prstGeom>
        </p:spPr>
      </p:pic>
      <p:sp>
        <p:nvSpPr>
          <p:cNvPr id="59" name="Rectángulo redondeado 58">
            <a:extLst>
              <a:ext uri="{FF2B5EF4-FFF2-40B4-BE49-F238E27FC236}">
                <a16:creationId xmlns:a16="http://schemas.microsoft.com/office/drawing/2014/main" id="{7B70859F-F471-6090-6D03-5E25AEE8A6F6}"/>
              </a:ext>
            </a:extLst>
          </p:cNvPr>
          <p:cNvSpPr/>
          <p:nvPr/>
        </p:nvSpPr>
        <p:spPr>
          <a:xfrm>
            <a:off x="897700" y="3130938"/>
            <a:ext cx="7997315" cy="1805870"/>
          </a:xfrm>
          <a:prstGeom prst="roundRect">
            <a:avLst>
              <a:gd name="adj" fmla="val 50000"/>
            </a:avLst>
          </a:prstGeom>
          <a:solidFill>
            <a:srgbClr val="1E2F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BC5B22-18D2-4E42-B3DC-29D173B064B1}"/>
              </a:ext>
            </a:extLst>
          </p:cNvPr>
          <p:cNvSpPr txBox="1"/>
          <p:nvPr/>
        </p:nvSpPr>
        <p:spPr>
          <a:xfrm>
            <a:off x="2358732" y="2255604"/>
            <a:ext cx="8184776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Definir las </a:t>
            </a:r>
            <a:r>
              <a:rPr lang="es-ES" altLang="es-ES" sz="2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normas ambientales</a:t>
            </a: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 materia de recursos no renovables</a:t>
            </a:r>
            <a:r>
              <a:rPr lang="es-ES" altLang="es-ES" sz="24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Formular la política para el manejo del recurso hídrico en lo que corresponde a </a:t>
            </a:r>
            <a:r>
              <a:rPr lang="es-ES" altLang="es-ES" sz="2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contaminación, calidad y para renovación de dicho recurso</a:t>
            </a:r>
            <a:endParaRPr lang="es-ES" altLang="es-ES" sz="2400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sz="2400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Elaborar y presentar anualmente el informe ambiental del Estado. </a:t>
            </a:r>
            <a:r>
              <a:rPr lang="es-ES" altLang="es-ES" sz="24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endParaRPr lang="es-ES" altLang="es-ES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367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F4575FA7-1351-0C65-F7FC-B496879D8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5F4BA380-A136-20CD-48B3-E56189A02F61}"/>
              </a:ext>
            </a:extLst>
          </p:cNvPr>
          <p:cNvGrpSpPr/>
          <p:nvPr/>
        </p:nvGrpSpPr>
        <p:grpSpPr>
          <a:xfrm>
            <a:off x="537243" y="939098"/>
            <a:ext cx="11117513" cy="4979804"/>
            <a:chOff x="537244" y="1012123"/>
            <a:chExt cx="11117513" cy="4979804"/>
          </a:xfrm>
          <a:effectLst>
            <a:outerShdw blurRad="152400" dist="38100" dir="2700000" algn="tl" rotWithShape="0">
              <a:prstClr val="black">
                <a:alpha val="10000"/>
              </a:prstClr>
            </a:outerShdw>
          </a:effectLst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B4F9EFD0-DC3D-75ED-0221-F703D7EEE955}"/>
                </a:ext>
              </a:extLst>
            </p:cNvPr>
            <p:cNvGrpSpPr/>
            <p:nvPr/>
          </p:nvGrpSpPr>
          <p:grpSpPr>
            <a:xfrm>
              <a:off x="1734183" y="1242955"/>
              <a:ext cx="8725705" cy="4107150"/>
              <a:chOff x="1734183" y="1242955"/>
              <a:chExt cx="8725705" cy="4107150"/>
            </a:xfrm>
          </p:grpSpPr>
          <p:cxnSp>
            <p:nvCxnSpPr>
              <p:cNvPr id="16" name="Conector recto 15">
                <a:extLst>
                  <a:ext uri="{FF2B5EF4-FFF2-40B4-BE49-F238E27FC236}">
                    <a16:creationId xmlns:a16="http://schemas.microsoft.com/office/drawing/2014/main" id="{89CC4ED5-19F9-4D2F-E1B7-CE548B5382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4349" y="2436311"/>
                <a:ext cx="2771473" cy="0"/>
              </a:xfrm>
              <a:prstGeom prst="line">
                <a:avLst/>
              </a:prstGeom>
              <a:ln w="19050"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6CB4BD61-0B3B-AD3B-5910-F6028460F0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35822" y="1741651"/>
                <a:ext cx="0" cy="1360967"/>
              </a:xfrm>
              <a:prstGeom prst="line">
                <a:avLst/>
              </a:prstGeom>
              <a:ln w="19050"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id="{60E5E2F7-54E1-E8F1-9A94-AD46CDCE3613}"/>
                  </a:ext>
                </a:extLst>
              </p:cNvPr>
              <p:cNvGrpSpPr/>
              <p:nvPr/>
            </p:nvGrpSpPr>
            <p:grpSpPr>
              <a:xfrm>
                <a:off x="7688415" y="4463585"/>
                <a:ext cx="2771473" cy="886520"/>
                <a:chOff x="3080098" y="2729040"/>
                <a:chExt cx="2771473" cy="1148316"/>
              </a:xfrm>
            </p:grpSpPr>
            <p:cxnSp>
              <p:nvCxnSpPr>
                <p:cNvPr id="31" name="Conector recto 30">
                  <a:extLst>
                    <a:ext uri="{FF2B5EF4-FFF2-40B4-BE49-F238E27FC236}">
                      <a16:creationId xmlns:a16="http://schemas.microsoft.com/office/drawing/2014/main" id="{3B12DAC7-0ECF-7862-3A61-2FD27C00D9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80098" y="2729040"/>
                  <a:ext cx="0" cy="1148316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ector recto 31">
                  <a:extLst>
                    <a:ext uri="{FF2B5EF4-FFF2-40B4-BE49-F238E27FC236}">
                      <a16:creationId xmlns:a16="http://schemas.microsoft.com/office/drawing/2014/main" id="{1950DF13-52BC-24B4-483C-9904A8D2A3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51571" y="2729040"/>
                  <a:ext cx="0" cy="1148316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ector recto 32">
                  <a:extLst>
                    <a:ext uri="{FF2B5EF4-FFF2-40B4-BE49-F238E27FC236}">
                      <a16:creationId xmlns:a16="http://schemas.microsoft.com/office/drawing/2014/main" id="{D4C0A6D5-884F-F043-99B5-889748E5EA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0098" y="2729040"/>
                  <a:ext cx="2771473" cy="0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upo 18">
                <a:extLst>
                  <a:ext uri="{FF2B5EF4-FFF2-40B4-BE49-F238E27FC236}">
                    <a16:creationId xmlns:a16="http://schemas.microsoft.com/office/drawing/2014/main" id="{855C3DDA-2F99-E033-F732-4A85E4133A21}"/>
                  </a:ext>
                </a:extLst>
              </p:cNvPr>
              <p:cNvGrpSpPr/>
              <p:nvPr/>
            </p:nvGrpSpPr>
            <p:grpSpPr>
              <a:xfrm>
                <a:off x="1734183" y="4463585"/>
                <a:ext cx="2771473" cy="886520"/>
                <a:chOff x="3080098" y="2729040"/>
                <a:chExt cx="2771473" cy="1148316"/>
              </a:xfrm>
            </p:grpSpPr>
            <p:cxnSp>
              <p:nvCxnSpPr>
                <p:cNvPr id="28" name="Conector recto 27">
                  <a:extLst>
                    <a:ext uri="{FF2B5EF4-FFF2-40B4-BE49-F238E27FC236}">
                      <a16:creationId xmlns:a16="http://schemas.microsoft.com/office/drawing/2014/main" id="{4AFC5E93-C9BC-73EB-6A61-5197D4BEA5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80098" y="2729040"/>
                  <a:ext cx="0" cy="1148316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ector recto 28">
                  <a:extLst>
                    <a:ext uri="{FF2B5EF4-FFF2-40B4-BE49-F238E27FC236}">
                      <a16:creationId xmlns:a16="http://schemas.microsoft.com/office/drawing/2014/main" id="{D25222E5-F0EA-4129-CB9D-6F436118B1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51571" y="2729040"/>
                  <a:ext cx="0" cy="1148316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ector recto 29">
                  <a:extLst>
                    <a:ext uri="{FF2B5EF4-FFF2-40B4-BE49-F238E27FC236}">
                      <a16:creationId xmlns:a16="http://schemas.microsoft.com/office/drawing/2014/main" id="{871C2603-0A01-1F73-13BC-1E7BC88E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0098" y="2729040"/>
                  <a:ext cx="2771473" cy="0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Grupo 19">
                <a:extLst>
                  <a:ext uri="{FF2B5EF4-FFF2-40B4-BE49-F238E27FC236}">
                    <a16:creationId xmlns:a16="http://schemas.microsoft.com/office/drawing/2014/main" id="{62B4BE19-9D2F-9304-8258-E2960A24BEB9}"/>
                  </a:ext>
                </a:extLst>
              </p:cNvPr>
              <p:cNvGrpSpPr/>
              <p:nvPr/>
            </p:nvGrpSpPr>
            <p:grpSpPr>
              <a:xfrm>
                <a:off x="3119920" y="3102618"/>
                <a:ext cx="5952161" cy="1360967"/>
                <a:chOff x="3080098" y="2729040"/>
                <a:chExt cx="5952161" cy="1762871"/>
              </a:xfrm>
            </p:grpSpPr>
            <p:cxnSp>
              <p:nvCxnSpPr>
                <p:cNvPr id="25" name="Conector recto 24">
                  <a:extLst>
                    <a:ext uri="{FF2B5EF4-FFF2-40B4-BE49-F238E27FC236}">
                      <a16:creationId xmlns:a16="http://schemas.microsoft.com/office/drawing/2014/main" id="{E1104383-4124-8176-6185-575517F21C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80098" y="2729040"/>
                  <a:ext cx="0" cy="1762871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ector recto 25">
                  <a:extLst>
                    <a:ext uri="{FF2B5EF4-FFF2-40B4-BE49-F238E27FC236}">
                      <a16:creationId xmlns:a16="http://schemas.microsoft.com/office/drawing/2014/main" id="{40FA6E76-8D24-E074-EBCD-F3538F8FD8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032259" y="2729040"/>
                  <a:ext cx="0" cy="1762871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ector recto 26">
                  <a:extLst>
                    <a:ext uri="{FF2B5EF4-FFF2-40B4-BE49-F238E27FC236}">
                      <a16:creationId xmlns:a16="http://schemas.microsoft.com/office/drawing/2014/main" id="{221B6ECD-D7FB-D824-6264-6245DA6DEF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0098" y="2729040"/>
                  <a:ext cx="5952161" cy="0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id="{4FC9F24E-2015-EEA4-8FE0-533A0E76FD98}"/>
                  </a:ext>
                </a:extLst>
              </p:cNvPr>
              <p:cNvGrpSpPr/>
              <p:nvPr/>
            </p:nvGrpSpPr>
            <p:grpSpPr>
              <a:xfrm>
                <a:off x="7302059" y="1242955"/>
                <a:ext cx="1243810" cy="745414"/>
                <a:chOff x="7302059" y="1242955"/>
                <a:chExt cx="1243810" cy="745414"/>
              </a:xfrm>
            </p:grpSpPr>
            <p:cxnSp>
              <p:nvCxnSpPr>
                <p:cNvPr id="22" name="Conector recto 21">
                  <a:extLst>
                    <a:ext uri="{FF2B5EF4-FFF2-40B4-BE49-F238E27FC236}">
                      <a16:creationId xmlns:a16="http://schemas.microsoft.com/office/drawing/2014/main" id="{A1D6BC16-E5CE-C062-62BD-B1A78E8AF7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02059" y="1242955"/>
                  <a:ext cx="0" cy="745414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ector recto 22">
                  <a:extLst>
                    <a:ext uri="{FF2B5EF4-FFF2-40B4-BE49-F238E27FC236}">
                      <a16:creationId xmlns:a16="http://schemas.microsoft.com/office/drawing/2014/main" id="{90F1C4BB-B985-188D-78E4-3199F128EA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02059" y="1988369"/>
                  <a:ext cx="1243810" cy="0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ector recto 23">
                  <a:extLst>
                    <a:ext uri="{FF2B5EF4-FFF2-40B4-BE49-F238E27FC236}">
                      <a16:creationId xmlns:a16="http://schemas.microsoft.com/office/drawing/2014/main" id="{CF70165B-88C9-F99C-5490-E06331A1BB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7302059" y="1242955"/>
                  <a:ext cx="1243810" cy="0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Redondear rectángulo de esquina diagonal 22">
              <a:extLst>
                <a:ext uri="{FF2B5EF4-FFF2-40B4-BE49-F238E27FC236}">
                  <a16:creationId xmlns:a16="http://schemas.microsoft.com/office/drawing/2014/main" id="{108B35A7-93DE-2CCB-D6C2-34689E29C42F}"/>
                </a:ext>
              </a:extLst>
            </p:cNvPr>
            <p:cNvSpPr/>
            <p:nvPr/>
          </p:nvSpPr>
          <p:spPr>
            <a:xfrm>
              <a:off x="2113572" y="3579827"/>
              <a:ext cx="2021698" cy="599353"/>
            </a:xfrm>
            <a:prstGeom prst="round2Diag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Dirección de Cuencas</a:t>
              </a:r>
            </a:p>
          </p:txBody>
        </p:sp>
        <p:sp>
          <p:nvSpPr>
            <p:cNvPr id="7" name="Redondear rectángulo de esquina diagonal 23">
              <a:extLst>
                <a:ext uri="{FF2B5EF4-FFF2-40B4-BE49-F238E27FC236}">
                  <a16:creationId xmlns:a16="http://schemas.microsoft.com/office/drawing/2014/main" id="{1A824F55-8EE7-A22C-C63B-08B941F99C34}"/>
                </a:ext>
              </a:extLst>
            </p:cNvPr>
            <p:cNvSpPr/>
            <p:nvPr/>
          </p:nvSpPr>
          <p:spPr>
            <a:xfrm>
              <a:off x="2113572" y="2160580"/>
              <a:ext cx="2021698" cy="599353"/>
            </a:xfrm>
            <a:prstGeom prst="round2DiagRect">
              <a:avLst/>
            </a:prstGeom>
            <a:solidFill>
              <a:srgbClr val="AEE9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Laboratorio de</a:t>
              </a:r>
            </a:p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Calidad del Agua</a:t>
              </a:r>
            </a:p>
          </p:txBody>
        </p:sp>
        <p:sp>
          <p:nvSpPr>
            <p:cNvPr id="8" name="Redondear rectángulo de esquina diagonal 24">
              <a:extLst>
                <a:ext uri="{FF2B5EF4-FFF2-40B4-BE49-F238E27FC236}">
                  <a16:creationId xmlns:a16="http://schemas.microsoft.com/office/drawing/2014/main" id="{6AF6BEB7-9C18-23B5-C934-5061013A15D2}"/>
                </a:ext>
              </a:extLst>
            </p:cNvPr>
            <p:cNvSpPr/>
            <p:nvPr/>
          </p:nvSpPr>
          <p:spPr>
            <a:xfrm>
              <a:off x="7875142" y="3497409"/>
              <a:ext cx="2393879" cy="599353"/>
            </a:xfrm>
            <a:prstGeom prst="round2Diag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Dirección de Monitoreo y Vigilancia del Agua</a:t>
              </a:r>
            </a:p>
          </p:txBody>
        </p:sp>
        <p:sp>
          <p:nvSpPr>
            <p:cNvPr id="9" name="Redondear rectángulo de esquina diagonal 25">
              <a:extLst>
                <a:ext uri="{FF2B5EF4-FFF2-40B4-BE49-F238E27FC236}">
                  <a16:creationId xmlns:a16="http://schemas.microsoft.com/office/drawing/2014/main" id="{585FB752-0805-E927-4B56-ED44B8A004FC}"/>
                </a:ext>
              </a:extLst>
            </p:cNvPr>
            <p:cNvSpPr/>
            <p:nvPr/>
          </p:nvSpPr>
          <p:spPr>
            <a:xfrm>
              <a:off x="4589771" y="1393218"/>
              <a:ext cx="3092102" cy="461665"/>
            </a:xfrm>
            <a:prstGeom prst="round2DiagRect">
              <a:avLst>
                <a:gd name="adj1" fmla="val 32789"/>
                <a:gd name="adj2" fmla="val 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VICEMINISTERIO DEL AGUA</a:t>
              </a:r>
            </a:p>
          </p:txBody>
        </p:sp>
        <p:sp>
          <p:nvSpPr>
            <p:cNvPr id="10" name="Redondear rectángulo de esquina diagonal 19">
              <a:extLst>
                <a:ext uri="{FF2B5EF4-FFF2-40B4-BE49-F238E27FC236}">
                  <a16:creationId xmlns:a16="http://schemas.microsoft.com/office/drawing/2014/main" id="{9B004AD6-4B86-1F5D-3403-165A7AAD5AB5}"/>
                </a:ext>
              </a:extLst>
            </p:cNvPr>
            <p:cNvSpPr/>
            <p:nvPr/>
          </p:nvSpPr>
          <p:spPr>
            <a:xfrm>
              <a:off x="537244" y="4871091"/>
              <a:ext cx="2393879" cy="1120836"/>
            </a:xfrm>
            <a:prstGeom prst="round2DiagRect">
              <a:avLst/>
            </a:prstGeom>
            <a:solidFill>
              <a:srgbClr val="AEE9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Departamento</a:t>
              </a:r>
            </a:p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Ecosistemas</a:t>
              </a:r>
            </a:p>
          </p:txBody>
        </p:sp>
        <p:sp>
          <p:nvSpPr>
            <p:cNvPr id="11" name="Redondear rectángulo de esquina diagonal 28">
              <a:extLst>
                <a:ext uri="{FF2B5EF4-FFF2-40B4-BE49-F238E27FC236}">
                  <a16:creationId xmlns:a16="http://schemas.microsoft.com/office/drawing/2014/main" id="{AC7423AD-E42A-E09D-5075-55DCBD912A6E}"/>
                </a:ext>
              </a:extLst>
            </p:cNvPr>
            <p:cNvSpPr/>
            <p:nvPr/>
          </p:nvSpPr>
          <p:spPr>
            <a:xfrm>
              <a:off x="3308717" y="4871091"/>
              <a:ext cx="2393879" cy="1120836"/>
            </a:xfrm>
            <a:prstGeom prst="round2DiagRect">
              <a:avLst/>
            </a:prstGeom>
            <a:solidFill>
              <a:srgbClr val="AEE9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Departamento para la Protección, Conservación y Mejoramiento Territorial del Recurso Hídrico</a:t>
              </a:r>
            </a:p>
          </p:txBody>
        </p:sp>
        <p:sp>
          <p:nvSpPr>
            <p:cNvPr id="12" name="Redondear rectángulo de esquina diagonal 29">
              <a:extLst>
                <a:ext uri="{FF2B5EF4-FFF2-40B4-BE49-F238E27FC236}">
                  <a16:creationId xmlns:a16="http://schemas.microsoft.com/office/drawing/2014/main" id="{AC5EFFA1-3747-067E-C7A8-F3B37832AC79}"/>
                </a:ext>
              </a:extLst>
            </p:cNvPr>
            <p:cNvSpPr/>
            <p:nvPr/>
          </p:nvSpPr>
          <p:spPr>
            <a:xfrm>
              <a:off x="6489406" y="4871091"/>
              <a:ext cx="2393879" cy="1120836"/>
            </a:xfrm>
            <a:prstGeom prst="round2DiagRect">
              <a:avLst/>
            </a:prstGeom>
            <a:solidFill>
              <a:srgbClr val="AEE9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Departamento de</a:t>
              </a:r>
            </a:p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Control y Monitoreo del</a:t>
              </a:r>
            </a:p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Recurso Hídrico</a:t>
              </a:r>
            </a:p>
          </p:txBody>
        </p:sp>
        <p:sp>
          <p:nvSpPr>
            <p:cNvPr id="13" name="Redondear rectángulo de esquina diagonal 30">
              <a:extLst>
                <a:ext uri="{FF2B5EF4-FFF2-40B4-BE49-F238E27FC236}">
                  <a16:creationId xmlns:a16="http://schemas.microsoft.com/office/drawing/2014/main" id="{74DF69DF-19C7-B129-F395-3052D990D89C}"/>
                </a:ext>
              </a:extLst>
            </p:cNvPr>
            <p:cNvSpPr/>
            <p:nvPr/>
          </p:nvSpPr>
          <p:spPr>
            <a:xfrm>
              <a:off x="9260878" y="4871091"/>
              <a:ext cx="2393879" cy="1120836"/>
            </a:xfrm>
            <a:prstGeom prst="round2DiagRect">
              <a:avLst/>
            </a:prstGeom>
            <a:solidFill>
              <a:srgbClr val="AEE9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Departamento de Investigación y Normatividad del Agua</a:t>
              </a:r>
            </a:p>
          </p:txBody>
        </p:sp>
        <p:sp>
          <p:nvSpPr>
            <p:cNvPr id="14" name="Redondear rectángulo de esquina diagonal 72">
              <a:extLst>
                <a:ext uri="{FF2B5EF4-FFF2-40B4-BE49-F238E27FC236}">
                  <a16:creationId xmlns:a16="http://schemas.microsoft.com/office/drawing/2014/main" id="{9DA12A3F-3883-F456-79B8-9A0340935161}"/>
                </a:ext>
              </a:extLst>
            </p:cNvPr>
            <p:cNvSpPr/>
            <p:nvPr/>
          </p:nvSpPr>
          <p:spPr>
            <a:xfrm>
              <a:off x="7941537" y="1701924"/>
              <a:ext cx="1202910" cy="461665"/>
            </a:xfrm>
            <a:prstGeom prst="round2DiagRect">
              <a:avLst/>
            </a:prstGeom>
            <a:solidFill>
              <a:srgbClr val="AEE9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AMPI</a:t>
              </a:r>
            </a:p>
          </p:txBody>
        </p:sp>
        <p:sp>
          <p:nvSpPr>
            <p:cNvPr id="15" name="Redondear rectángulo de esquina diagonal 71">
              <a:extLst>
                <a:ext uri="{FF2B5EF4-FFF2-40B4-BE49-F238E27FC236}">
                  <a16:creationId xmlns:a16="http://schemas.microsoft.com/office/drawing/2014/main" id="{8EBF5A6C-D43E-5B47-C632-6A344F8CC809}"/>
                </a:ext>
              </a:extLst>
            </p:cNvPr>
            <p:cNvSpPr/>
            <p:nvPr/>
          </p:nvSpPr>
          <p:spPr>
            <a:xfrm>
              <a:off x="7941537" y="1012123"/>
              <a:ext cx="1202910" cy="461665"/>
            </a:xfrm>
            <a:prstGeom prst="round2DiagRect">
              <a:avLst/>
            </a:prstGeom>
            <a:solidFill>
              <a:srgbClr val="AEE9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AMASURLI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760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ED8BADA-4BD7-652E-2150-124CF12D7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81362C84-E7BF-D45F-2BBA-015D0E051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3032" y="0"/>
            <a:ext cx="5628968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0F2A15-747A-3E85-E5C6-A91A38971BE6}"/>
              </a:ext>
            </a:extLst>
          </p:cNvPr>
          <p:cNvSpPr txBox="1"/>
          <p:nvPr/>
        </p:nvSpPr>
        <p:spPr>
          <a:xfrm>
            <a:off x="897700" y="1746910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Dirección de Monitoreo</a:t>
            </a:r>
          </a:p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y Vigilancia del Agua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5DA3F16F-07E7-3F3E-B1A3-F40F086861F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1888151"/>
            <a:ext cx="808396" cy="367453"/>
          </a:xfrm>
          <a:prstGeom prst="rect">
            <a:avLst/>
          </a:prstGeom>
        </p:spPr>
      </p:pic>
      <p:grpSp>
        <p:nvGrpSpPr>
          <p:cNvPr id="58" name="Grupo 57">
            <a:extLst>
              <a:ext uri="{FF2B5EF4-FFF2-40B4-BE49-F238E27FC236}">
                <a16:creationId xmlns:a16="http://schemas.microsoft.com/office/drawing/2014/main" id="{099972C8-37C6-D413-01B3-89E79B193DC0}"/>
              </a:ext>
            </a:extLst>
          </p:cNvPr>
          <p:cNvGrpSpPr/>
          <p:nvPr/>
        </p:nvGrpSpPr>
        <p:grpSpPr>
          <a:xfrm>
            <a:off x="404198" y="2826984"/>
            <a:ext cx="7997315" cy="1805870"/>
            <a:chOff x="2768252" y="1727995"/>
            <a:chExt cx="6127053" cy="1383547"/>
          </a:xfrm>
        </p:grpSpPr>
        <p:sp>
          <p:nvSpPr>
            <p:cNvPr id="59" name="Rectángulo redondeado 58">
              <a:extLst>
                <a:ext uri="{FF2B5EF4-FFF2-40B4-BE49-F238E27FC236}">
                  <a16:creationId xmlns:a16="http://schemas.microsoft.com/office/drawing/2014/main" id="{7B70859F-F471-6090-6D03-5E25AEE8A6F6}"/>
                </a:ext>
              </a:extLst>
            </p:cNvPr>
            <p:cNvSpPr/>
            <p:nvPr/>
          </p:nvSpPr>
          <p:spPr>
            <a:xfrm>
              <a:off x="2768252" y="1727995"/>
              <a:ext cx="6127053" cy="1383547"/>
            </a:xfrm>
            <a:prstGeom prst="roundRect">
              <a:avLst>
                <a:gd name="adj" fmla="val 50000"/>
              </a:avLst>
            </a:prstGeom>
            <a:solidFill>
              <a:srgbClr val="1E2F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CBC2A9A0-F40B-97A0-F7C2-D8E5F9E5E244}"/>
                </a:ext>
              </a:extLst>
            </p:cNvPr>
            <p:cNvSpPr txBox="1"/>
            <p:nvPr/>
          </p:nvSpPr>
          <p:spPr>
            <a:xfrm>
              <a:off x="3249114" y="1921011"/>
              <a:ext cx="5250715" cy="9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altLang="es-ES" sz="2000" b="1" dirty="0">
                  <a:solidFill>
                    <a:schemeClr val="bg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Es el órgano responsable del monitoreo, control y vigilancia de la calidad del recurso hídrico del país, para la elaboración del inventario sobre los entes generadores de aguas residuales y fuentes de agua.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6913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E69CB-55B1-98CB-4545-BF2A27E4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A490F9-30A8-C717-8908-A74E80FCF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EDA7E85E-BC65-0557-B8BD-801B4C60B3A9}"/>
              </a:ext>
            </a:extLst>
          </p:cNvPr>
          <p:cNvSpPr txBox="1"/>
          <p:nvPr/>
        </p:nvSpPr>
        <p:spPr>
          <a:xfrm>
            <a:off x="1890871" y="1975323"/>
            <a:ext cx="8410258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Coordinar los monitoreos de los cuerpos de agua,</a:t>
            </a:r>
            <a:r>
              <a:rPr lang="es-ES" altLang="es-ES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para establecer líneas base de índices de calidad del agua.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Elaborar el inventario de fuentes de agua nacional,</a:t>
            </a:r>
            <a:r>
              <a:rPr lang="es-ES" altLang="es-ES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así como de entes generadores de aguas residuales.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Coordinar la investigación</a:t>
            </a:r>
            <a:r>
              <a:rPr lang="es-ES" altLang="es-ES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altLang="es-ES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considerando la participación de los sectores involucrados.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Verificar que las personas individuales o jurídicas,</a:t>
            </a:r>
            <a:r>
              <a:rPr lang="es-ES" altLang="es-ES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dispongan de sistemas de tratamiento para las descargas de Aguas Residuales.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Elaborar las normas o regulaciones</a:t>
            </a:r>
            <a:r>
              <a:rPr lang="es-ES" altLang="es-ES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 materia de recursos hídricos.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Verificar el cumplimiento</a:t>
            </a:r>
            <a:r>
              <a:rPr lang="es-ES" altLang="es-ES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 la regulación vigente sobre aguas residuales.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Comunicar los incumplimientos de los entes generadores</a:t>
            </a:r>
            <a:r>
              <a:rPr lang="es-ES" altLang="es-ES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que descargan a cuerpo receptor y/o alcantarillado público.</a:t>
            </a:r>
            <a:endParaRPr lang="es-GT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2E5AF02-DF08-9D24-4E56-3A9398365A4C}"/>
              </a:ext>
            </a:extLst>
          </p:cNvPr>
          <p:cNvSpPr txBox="1"/>
          <p:nvPr/>
        </p:nvSpPr>
        <p:spPr>
          <a:xfrm>
            <a:off x="897700" y="508046"/>
            <a:ext cx="40872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Dirección de Monitoreo</a:t>
            </a:r>
          </a:p>
          <a:p>
            <a:r>
              <a:rPr lang="es-GT" sz="2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y Vigilancia del Agua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375136-5A67-421D-24C7-8E487C767AA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649287"/>
            <a:ext cx="808396" cy="36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26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CD290D3-E6B7-C508-4CE2-6AD922A69909}"/>
              </a:ext>
            </a:extLst>
          </p:cNvPr>
          <p:cNvSpPr/>
          <p:nvPr/>
        </p:nvSpPr>
        <p:spPr>
          <a:xfrm>
            <a:off x="84843" y="1066497"/>
            <a:ext cx="64858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2000" dirty="0">
                <a:latin typeface="Arial" panose="020B0604020202020204" pitchFamily="34" charset="0"/>
                <a:cs typeface="Arial" panose="020B0604020202020204" pitchFamily="34" charset="0"/>
              </a:rPr>
              <a:t>El Laboratorio de Calidad del Agua, es el órgano responsable de realizar las mediciones de los parámetros físicos, químicos y biológicos de las descargas de aguas residuales, con la finalidad de determinar si cumple con la normativa aplicable, elaborando el informe correspondiente.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0B768DD7-1935-0C58-9C9D-8C4958B41D73}"/>
              </a:ext>
            </a:extLst>
          </p:cNvPr>
          <p:cNvSpPr txBox="1">
            <a:spLocks/>
          </p:cNvSpPr>
          <p:nvPr/>
        </p:nvSpPr>
        <p:spPr>
          <a:xfrm>
            <a:off x="84843" y="104548"/>
            <a:ext cx="8334539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4000" b="1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  de Calidad del Agua </a:t>
            </a:r>
            <a:endParaRPr lang="es-GT" sz="4000" dirty="0">
              <a:solidFill>
                <a:srgbClr val="87C0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116F871-D204-AAEF-70CA-ACD9BD0E6F22}"/>
              </a:ext>
            </a:extLst>
          </p:cNvPr>
          <p:cNvGrpSpPr/>
          <p:nvPr/>
        </p:nvGrpSpPr>
        <p:grpSpPr>
          <a:xfrm>
            <a:off x="10463310" y="-277588"/>
            <a:ext cx="1420586" cy="1539068"/>
            <a:chOff x="10463310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463310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84928CA-60FF-61B1-F526-A8D177ED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0774" y="137698"/>
              <a:ext cx="1065658" cy="1022931"/>
            </a:xfrm>
            <a:prstGeom prst="rect">
              <a:avLst/>
            </a:prstGeom>
          </p:spPr>
        </p:pic>
      </p:grpSp>
      <p:sp>
        <p:nvSpPr>
          <p:cNvPr id="14" name="object 5">
            <a:extLst>
              <a:ext uri="{FF2B5EF4-FFF2-40B4-BE49-F238E27FC236}">
                <a16:creationId xmlns:a16="http://schemas.microsoft.com/office/drawing/2014/main" id="{BD08F9AD-7F02-4E50-9A79-93E4D2B45137}"/>
              </a:ext>
            </a:extLst>
          </p:cNvPr>
          <p:cNvSpPr txBox="1"/>
          <p:nvPr/>
        </p:nvSpPr>
        <p:spPr>
          <a:xfrm>
            <a:off x="6815367" y="3242731"/>
            <a:ext cx="2701265" cy="30469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Grasas y aceites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 flotante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DBO</a:t>
            </a:r>
            <a:r>
              <a:rPr lang="es-ES" sz="1200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DQO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Sólidos suspendidos totales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Nitrógeno total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Fósforo total</a:t>
            </a:r>
          </a:p>
          <a:p>
            <a:pPr marL="330200" marR="5080" indent="-317500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ES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Arsénico</a:t>
            </a: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1D871D45-8FD0-4E22-916A-4FB3633C0C68}"/>
              </a:ext>
            </a:extLst>
          </p:cNvPr>
          <p:cNvSpPr txBox="1"/>
          <p:nvPr/>
        </p:nvSpPr>
        <p:spPr>
          <a:xfrm>
            <a:off x="9516632" y="3242731"/>
            <a:ext cx="2770121" cy="28447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Cadmio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Cianuro total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Cobre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Cromo hexavalente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Mercurio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Níquel 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Plomo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Zinc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</a:t>
            </a:r>
          </a:p>
          <a:p>
            <a:pPr marL="330200" marR="5080" indent="-317500" algn="just">
              <a:lnSpc>
                <a:spcPct val="100000"/>
              </a:lnSpc>
              <a:buClr>
                <a:srgbClr val="0C2949"/>
              </a:buClr>
              <a:buFont typeface="Montserrat"/>
              <a:buChar char="■"/>
              <a:tabLst>
                <a:tab pos="330835" algn="l"/>
              </a:tabLst>
            </a:pPr>
            <a:r>
              <a:rPr lang="es-GT" spc="15" dirty="0">
                <a:solidFill>
                  <a:srgbClr val="0C2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Coliformes fecales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9661F52-CE14-45FB-9C93-1165650FC802}"/>
              </a:ext>
            </a:extLst>
          </p:cNvPr>
          <p:cNvSpPr/>
          <p:nvPr/>
        </p:nvSpPr>
        <p:spPr>
          <a:xfrm>
            <a:off x="7032498" y="2262019"/>
            <a:ext cx="49682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2000" dirty="0">
                <a:solidFill>
                  <a:srgbClr val="2EAC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Parámetros establecidos en el Acuerdo Gubernativo No. 236-2006</a:t>
            </a:r>
            <a:endParaRPr lang="es-GT" sz="2000" b="1" dirty="0">
              <a:solidFill>
                <a:srgbClr val="00223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03789CE5-4BA5-4BFA-8ABC-917C6B640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50" y="3648406"/>
            <a:ext cx="2971758" cy="297175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A48E7F9-E8F1-48FD-8735-138845E26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319" y="3761503"/>
            <a:ext cx="2215410" cy="274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2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554DF-1746-EB39-5A17-7C5B755FC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44B28B6-F705-598E-5297-BBD9830A9E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41222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E543B39-679F-42E9-50BD-FF2632F0E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2017" y="3417845"/>
            <a:ext cx="5742571" cy="344015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C66D8AB-B2CE-B9F3-DEC5-F89D84ABBF14}"/>
              </a:ext>
            </a:extLst>
          </p:cNvPr>
          <p:cNvSpPr txBox="1"/>
          <p:nvPr/>
        </p:nvSpPr>
        <p:spPr>
          <a:xfrm>
            <a:off x="1264572" y="411034"/>
            <a:ext cx="473126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Departamento</a:t>
            </a:r>
          </a:p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de Control y Monitoreo del Recurso Hídrico 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1E4FE6AD-9BE1-9C04-AC4B-E39B5D04BCB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1424083"/>
            <a:ext cx="808396" cy="36745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2C82A32-72F1-727F-3F86-63E70902E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2017" y="0"/>
            <a:ext cx="5739983" cy="344015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4BC900FA-328D-1033-8C26-9225D46A99EE}"/>
              </a:ext>
            </a:extLst>
          </p:cNvPr>
          <p:cNvGrpSpPr/>
          <p:nvPr/>
        </p:nvGrpSpPr>
        <p:grpSpPr>
          <a:xfrm>
            <a:off x="404198" y="2925392"/>
            <a:ext cx="7997315" cy="2054732"/>
            <a:chOff x="404198" y="2826984"/>
            <a:chExt cx="7997315" cy="2054732"/>
          </a:xfrm>
        </p:grpSpPr>
        <p:sp>
          <p:nvSpPr>
            <p:cNvPr id="59" name="Rectángulo redondeado 58">
              <a:extLst>
                <a:ext uri="{FF2B5EF4-FFF2-40B4-BE49-F238E27FC236}">
                  <a16:creationId xmlns:a16="http://schemas.microsoft.com/office/drawing/2014/main" id="{DCD63902-8B39-B6B1-145F-E5508654B5FB}"/>
                </a:ext>
              </a:extLst>
            </p:cNvPr>
            <p:cNvSpPr/>
            <p:nvPr/>
          </p:nvSpPr>
          <p:spPr>
            <a:xfrm>
              <a:off x="404198" y="2826984"/>
              <a:ext cx="7997315" cy="2054732"/>
            </a:xfrm>
            <a:prstGeom prst="roundRect">
              <a:avLst>
                <a:gd name="adj" fmla="val 50000"/>
              </a:avLst>
            </a:prstGeom>
            <a:solidFill>
              <a:srgbClr val="1E2F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07F66838-8019-80E2-A33C-619609FD84AF}"/>
                </a:ext>
              </a:extLst>
            </p:cNvPr>
            <p:cNvSpPr txBox="1"/>
            <p:nvPr/>
          </p:nvSpPr>
          <p:spPr>
            <a:xfrm>
              <a:off x="1031841" y="3084909"/>
              <a:ext cx="6853478" cy="1538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altLang="es-ES" sz="2000" b="1" dirty="0">
                  <a:solidFill>
                    <a:schemeClr val="bg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Es el órgano responsable de controlar y monitorear el cumplimiento de la regulación vigente, con respecto a las descargas de aguas residuales y cuerpos de agua, con la finalidad de fomentar la protección de los recursos hídricos.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701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45527-4694-20E2-6C8F-2BA395E47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5D20AFF4-15F7-49BA-E379-98C76DCB6D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B9B3C8E-B0A0-F84E-703A-DE4D9273E76E}"/>
              </a:ext>
            </a:extLst>
          </p:cNvPr>
          <p:cNvSpPr txBox="1"/>
          <p:nvPr/>
        </p:nvSpPr>
        <p:spPr>
          <a:xfrm>
            <a:off x="965374" y="532885"/>
            <a:ext cx="40829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Regulaciones en</a:t>
            </a:r>
          </a:p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descargas de aguas residuales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C2B35442-AAC6-CFA1-34B1-ED3CCC023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390" y="1309361"/>
            <a:ext cx="3021527" cy="4669633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228600" dist="12000" dir="72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 fov="3900000">
              <a:rot lat="20679528" lon="992324" rev="20600708"/>
            </a:camera>
            <a:lightRig rig="threePt" dir="t"/>
          </a:scene3d>
          <a:sp3d contourW="6350" prstMaterial="matte">
            <a:bevelT/>
            <a:contourClr>
              <a:srgbClr val="969696"/>
            </a:contourClr>
          </a:sp3d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02CBBB77-A4D3-2AD9-B1E3-91635DD29DA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679626"/>
            <a:ext cx="808396" cy="367453"/>
          </a:xfrm>
          <a:prstGeom prst="rect">
            <a:avLst/>
          </a:prstGeom>
        </p:spPr>
      </p:pic>
      <p:grpSp>
        <p:nvGrpSpPr>
          <p:cNvPr id="50" name="Grupo 49">
            <a:extLst>
              <a:ext uri="{FF2B5EF4-FFF2-40B4-BE49-F238E27FC236}">
                <a16:creationId xmlns:a16="http://schemas.microsoft.com/office/drawing/2014/main" id="{46A53664-F514-873C-5BF9-0096ADA57238}"/>
              </a:ext>
            </a:extLst>
          </p:cNvPr>
          <p:cNvGrpSpPr/>
          <p:nvPr/>
        </p:nvGrpSpPr>
        <p:grpSpPr>
          <a:xfrm>
            <a:off x="1210907" y="2635430"/>
            <a:ext cx="3089150" cy="1378080"/>
            <a:chOff x="937161" y="3464778"/>
            <a:chExt cx="3089150" cy="1378080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B5BCF84-1834-FF91-DAB2-06E510C1C742}"/>
                </a:ext>
              </a:extLst>
            </p:cNvPr>
            <p:cNvGrpSpPr/>
            <p:nvPr/>
          </p:nvGrpSpPr>
          <p:grpSpPr>
            <a:xfrm>
              <a:off x="937161" y="3464778"/>
              <a:ext cx="3089150" cy="1016122"/>
              <a:chOff x="937161" y="3464778"/>
              <a:chExt cx="3089150" cy="1016122"/>
            </a:xfrm>
          </p:grpSpPr>
          <p:sp>
            <p:nvSpPr>
              <p:cNvPr id="46" name="Rectángulo redondeado 45">
                <a:extLst>
                  <a:ext uri="{FF2B5EF4-FFF2-40B4-BE49-F238E27FC236}">
                    <a16:creationId xmlns:a16="http://schemas.microsoft.com/office/drawing/2014/main" id="{D046F051-75F4-8768-1395-C4D0ED8C8404}"/>
                  </a:ext>
                </a:extLst>
              </p:cNvPr>
              <p:cNvSpPr/>
              <p:nvPr/>
            </p:nvSpPr>
            <p:spPr>
              <a:xfrm>
                <a:off x="937162" y="3464778"/>
                <a:ext cx="3089149" cy="1016122"/>
              </a:xfrm>
              <a:prstGeom prst="roundRect">
                <a:avLst>
                  <a:gd name="adj" fmla="val 50000"/>
                </a:avLst>
              </a:prstGeom>
              <a:solidFill>
                <a:srgbClr val="253C6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/>
              </a:p>
            </p:txBody>
          </p:sp>
          <p:sp>
            <p:nvSpPr>
              <p:cNvPr id="34" name="Rectángulo 33">
                <a:extLst>
                  <a:ext uri="{FF2B5EF4-FFF2-40B4-BE49-F238E27FC236}">
                    <a16:creationId xmlns:a16="http://schemas.microsoft.com/office/drawing/2014/main" id="{E3F96F56-BA71-3979-C7DE-8293FD883022}"/>
                  </a:ext>
                </a:extLst>
              </p:cNvPr>
              <p:cNvSpPr/>
              <p:nvPr/>
            </p:nvSpPr>
            <p:spPr>
              <a:xfrm>
                <a:off x="937161" y="3557340"/>
                <a:ext cx="302152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GT" sz="2000" b="1" dirty="0">
                    <a:solidFill>
                      <a:srgbClr val="2FBD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Acuerdo Gubernativo</a:t>
                </a:r>
                <a:endParaRPr lang="es-GT" sz="2400" b="1" dirty="0">
                  <a:solidFill>
                    <a:srgbClr val="2FBD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GT" sz="2800" b="1" dirty="0">
                    <a:solidFill>
                      <a:srgbClr val="2FBDF0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No. 236-2006</a:t>
                </a:r>
              </a:p>
            </p:txBody>
          </p:sp>
        </p:grp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F9227CB1-550B-FA14-214B-4E05321268C2}"/>
                </a:ext>
              </a:extLst>
            </p:cNvPr>
            <p:cNvSpPr txBox="1"/>
            <p:nvPr/>
          </p:nvSpPr>
          <p:spPr>
            <a:xfrm>
              <a:off x="937161" y="4473526"/>
              <a:ext cx="308914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GT" sz="18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 sus reformas</a:t>
              </a:r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46911F88-956B-020C-74F2-C9B2DB61FCA4}"/>
              </a:ext>
            </a:extLst>
          </p:cNvPr>
          <p:cNvGrpSpPr/>
          <p:nvPr/>
        </p:nvGrpSpPr>
        <p:grpSpPr>
          <a:xfrm>
            <a:off x="3006850" y="4276831"/>
            <a:ext cx="3089150" cy="1016122"/>
            <a:chOff x="937161" y="3464778"/>
            <a:chExt cx="3089150" cy="1016122"/>
          </a:xfrm>
        </p:grpSpPr>
        <p:sp>
          <p:nvSpPr>
            <p:cNvPr id="54" name="Rectángulo redondeado 53">
              <a:extLst>
                <a:ext uri="{FF2B5EF4-FFF2-40B4-BE49-F238E27FC236}">
                  <a16:creationId xmlns:a16="http://schemas.microsoft.com/office/drawing/2014/main" id="{9228228E-9366-EF7D-B17C-60B9307C2119}"/>
                </a:ext>
              </a:extLst>
            </p:cNvPr>
            <p:cNvSpPr/>
            <p:nvPr/>
          </p:nvSpPr>
          <p:spPr>
            <a:xfrm>
              <a:off x="937162" y="3464778"/>
              <a:ext cx="3089149" cy="1016122"/>
            </a:xfrm>
            <a:prstGeom prst="roundRect">
              <a:avLst>
                <a:gd name="adj" fmla="val 50000"/>
              </a:avLst>
            </a:prstGeom>
            <a:solidFill>
              <a:srgbClr val="253C6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DE459806-7353-2E2C-EEF2-35049AFAB7E7}"/>
                </a:ext>
              </a:extLst>
            </p:cNvPr>
            <p:cNvSpPr/>
            <p:nvPr/>
          </p:nvSpPr>
          <p:spPr>
            <a:xfrm>
              <a:off x="937161" y="3557340"/>
              <a:ext cx="302152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GT" sz="2000" b="1" dirty="0">
                  <a:solidFill>
                    <a:srgbClr val="2FBD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Acuerdo Gubernativo</a:t>
              </a:r>
              <a:endParaRPr lang="es-GT" sz="2400" b="1" dirty="0">
                <a:solidFill>
                  <a:srgbClr val="2FBD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GT" sz="2800" b="1" dirty="0">
                  <a:solidFill>
                    <a:srgbClr val="2FBDF0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No. 12-2011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4668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0D8AC-3773-557C-5EC9-EA4D43782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509DF69-4E96-5CF1-2802-41626BFFF1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E1C8E2-0847-058A-48B8-9B7D34A65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29" y="976653"/>
            <a:ext cx="808396" cy="367453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F0B09706-EEA5-F58A-6DA6-36A1FD4C7011}"/>
              </a:ext>
            </a:extLst>
          </p:cNvPr>
          <p:cNvGrpSpPr/>
          <p:nvPr/>
        </p:nvGrpSpPr>
        <p:grpSpPr>
          <a:xfrm>
            <a:off x="1613203" y="782879"/>
            <a:ext cx="8075671" cy="5292242"/>
            <a:chOff x="1583707" y="735409"/>
            <a:chExt cx="8075671" cy="5292242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63BB0647-0FDA-05C0-4553-A3F558BD8D6D}"/>
                </a:ext>
              </a:extLst>
            </p:cNvPr>
            <p:cNvSpPr txBox="1"/>
            <p:nvPr/>
          </p:nvSpPr>
          <p:spPr>
            <a:xfrm>
              <a:off x="1583707" y="735409"/>
              <a:ext cx="7604538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GT" sz="3200" b="1" dirty="0">
                  <a:solidFill>
                    <a:srgbClr val="253C6D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Departamento de Control y Monitoreo del Recurso Hídrico</a:t>
              </a:r>
            </a:p>
          </p:txBody>
        </p: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46A7B172-80A5-DBBE-B854-F6A9C0888A43}"/>
                </a:ext>
              </a:extLst>
            </p:cNvPr>
            <p:cNvGrpSpPr/>
            <p:nvPr/>
          </p:nvGrpSpPr>
          <p:grpSpPr>
            <a:xfrm>
              <a:off x="1855532" y="2700539"/>
              <a:ext cx="7803846" cy="3327112"/>
              <a:chOff x="1767042" y="2596117"/>
              <a:chExt cx="7803846" cy="3327112"/>
            </a:xfrm>
          </p:grpSpPr>
          <p:grpSp>
            <p:nvGrpSpPr>
              <p:cNvPr id="7" name="Grupo 6">
                <a:extLst>
                  <a:ext uri="{FF2B5EF4-FFF2-40B4-BE49-F238E27FC236}">
                    <a16:creationId xmlns:a16="http://schemas.microsoft.com/office/drawing/2014/main" id="{B52F43D6-2D76-0410-47D6-CAE88A7AB4F2}"/>
                  </a:ext>
                </a:extLst>
              </p:cNvPr>
              <p:cNvGrpSpPr/>
              <p:nvPr/>
            </p:nvGrpSpPr>
            <p:grpSpPr>
              <a:xfrm>
                <a:off x="1767042" y="2596117"/>
                <a:ext cx="5101375" cy="619182"/>
                <a:chOff x="872102" y="1981097"/>
                <a:chExt cx="4368113" cy="511143"/>
              </a:xfrm>
            </p:grpSpPr>
            <p:sp>
              <p:nvSpPr>
                <p:cNvPr id="8" name="CuadroTexto 7">
                  <a:extLst>
                    <a:ext uri="{FF2B5EF4-FFF2-40B4-BE49-F238E27FC236}">
                      <a16:creationId xmlns:a16="http://schemas.microsoft.com/office/drawing/2014/main" id="{1677C544-4A3E-5C61-8CC1-7C9E206F5320}"/>
                    </a:ext>
                  </a:extLst>
                </p:cNvPr>
                <p:cNvSpPr txBox="1"/>
                <p:nvPr/>
              </p:nvSpPr>
              <p:spPr>
                <a:xfrm>
                  <a:off x="1574659" y="1990447"/>
                  <a:ext cx="3665556" cy="4065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altLang="es-ES" sz="1600" dirty="0">
                      <a:solidFill>
                        <a:srgbClr val="002E54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rPr>
                    <a:t>Proteger los cuerpos hídricos receptores del impacto derivado de la actividad humana</a:t>
                  </a:r>
                </a:p>
              </p:txBody>
            </p:sp>
            <p:sp>
              <p:nvSpPr>
                <p:cNvPr id="9" name="Elipse 8">
                  <a:extLst>
                    <a:ext uri="{FF2B5EF4-FFF2-40B4-BE49-F238E27FC236}">
                      <a16:creationId xmlns:a16="http://schemas.microsoft.com/office/drawing/2014/main" id="{2562BE0D-F847-96FA-FDF8-3BEA5B204459}"/>
                    </a:ext>
                  </a:extLst>
                </p:cNvPr>
                <p:cNvSpPr/>
                <p:nvPr/>
              </p:nvSpPr>
              <p:spPr>
                <a:xfrm>
                  <a:off x="872102" y="1981097"/>
                  <a:ext cx="511143" cy="511143"/>
                </a:xfrm>
                <a:prstGeom prst="ellipse">
                  <a:avLst/>
                </a:prstGeom>
                <a:solidFill>
                  <a:srgbClr val="AEE9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GT" sz="2400" b="1" dirty="0">
                      <a:solidFill>
                        <a:srgbClr val="0070C0"/>
                      </a:solidFill>
                      <a:latin typeface="Arial Black" panose="020B0604020202020204" pitchFamily="34" charset="0"/>
                      <a:cs typeface="Arial Black" panose="020B0604020202020204" pitchFamily="34" charset="0"/>
                    </a:rPr>
                    <a:t>1</a:t>
                  </a:r>
                  <a:endParaRPr lang="es-GT" b="1" dirty="0">
                    <a:solidFill>
                      <a:srgbClr val="0070C0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endParaRPr>
                </a:p>
              </p:txBody>
            </p:sp>
          </p:grpSp>
          <p:grpSp>
            <p:nvGrpSpPr>
              <p:cNvPr id="10" name="Grupo 9">
                <a:extLst>
                  <a:ext uri="{FF2B5EF4-FFF2-40B4-BE49-F238E27FC236}">
                    <a16:creationId xmlns:a16="http://schemas.microsoft.com/office/drawing/2014/main" id="{29E86EFE-0B4A-2617-2D54-F4AF110DE992}"/>
                  </a:ext>
                </a:extLst>
              </p:cNvPr>
              <p:cNvGrpSpPr/>
              <p:nvPr/>
            </p:nvGrpSpPr>
            <p:grpSpPr>
              <a:xfrm>
                <a:off x="1767042" y="3498760"/>
                <a:ext cx="5101375" cy="619182"/>
                <a:chOff x="872102" y="2918557"/>
                <a:chExt cx="4368113" cy="511143"/>
              </a:xfrm>
            </p:grpSpPr>
            <p:sp>
              <p:nvSpPr>
                <p:cNvPr id="11" name="CuadroTexto 10">
                  <a:extLst>
                    <a:ext uri="{FF2B5EF4-FFF2-40B4-BE49-F238E27FC236}">
                      <a16:creationId xmlns:a16="http://schemas.microsoft.com/office/drawing/2014/main" id="{7F3338C3-501F-0C76-9431-7C79415AA652}"/>
                    </a:ext>
                  </a:extLst>
                </p:cNvPr>
                <p:cNvSpPr txBox="1"/>
                <p:nvPr/>
              </p:nvSpPr>
              <p:spPr>
                <a:xfrm>
                  <a:off x="1574659" y="2937257"/>
                  <a:ext cx="3665556" cy="4065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altLang="es-ES" sz="1600" dirty="0">
                      <a:solidFill>
                        <a:srgbClr val="002E54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rPr>
                    <a:t>Recuperar los cuerpos hídricos receptores en proceso de eutrofización</a:t>
                  </a:r>
                </a:p>
              </p:txBody>
            </p:sp>
            <p:sp>
              <p:nvSpPr>
                <p:cNvPr id="12" name="Elipse 11">
                  <a:extLst>
                    <a:ext uri="{FF2B5EF4-FFF2-40B4-BE49-F238E27FC236}">
                      <a16:creationId xmlns:a16="http://schemas.microsoft.com/office/drawing/2014/main" id="{C92E23E0-97DD-7778-64CF-A01E016888E8}"/>
                    </a:ext>
                  </a:extLst>
                </p:cNvPr>
                <p:cNvSpPr/>
                <p:nvPr/>
              </p:nvSpPr>
              <p:spPr>
                <a:xfrm>
                  <a:off x="872102" y="2918557"/>
                  <a:ext cx="511143" cy="511143"/>
                </a:xfrm>
                <a:prstGeom prst="ellipse">
                  <a:avLst/>
                </a:prstGeom>
                <a:solidFill>
                  <a:srgbClr val="AEE9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GT" sz="2400" b="1" dirty="0">
                      <a:solidFill>
                        <a:srgbClr val="0070C0"/>
                      </a:solidFill>
                      <a:latin typeface="Arial Black" panose="020B0604020202020204" pitchFamily="34" charset="0"/>
                      <a:cs typeface="Arial Black" panose="020B0604020202020204" pitchFamily="34" charset="0"/>
                    </a:rPr>
                    <a:t>2</a:t>
                  </a:r>
                  <a:endParaRPr lang="es-GT" b="1" dirty="0">
                    <a:solidFill>
                      <a:srgbClr val="0070C0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endParaRPr>
                </a:p>
              </p:txBody>
            </p:sp>
          </p:grpSp>
          <p:grpSp>
            <p:nvGrpSpPr>
              <p:cNvPr id="13" name="Grupo 12">
                <a:extLst>
                  <a:ext uri="{FF2B5EF4-FFF2-40B4-BE49-F238E27FC236}">
                    <a16:creationId xmlns:a16="http://schemas.microsoft.com/office/drawing/2014/main" id="{781F03C3-BF28-FE06-788B-73B305107DB5}"/>
                  </a:ext>
                </a:extLst>
              </p:cNvPr>
              <p:cNvGrpSpPr/>
              <p:nvPr/>
            </p:nvGrpSpPr>
            <p:grpSpPr>
              <a:xfrm>
                <a:off x="1767042" y="4401403"/>
                <a:ext cx="5101375" cy="619182"/>
                <a:chOff x="872102" y="3844824"/>
                <a:chExt cx="4368113" cy="511143"/>
              </a:xfrm>
            </p:grpSpPr>
            <p:sp>
              <p:nvSpPr>
                <p:cNvPr id="14" name="CuadroTexto 13">
                  <a:extLst>
                    <a:ext uri="{FF2B5EF4-FFF2-40B4-BE49-F238E27FC236}">
                      <a16:creationId xmlns:a16="http://schemas.microsoft.com/office/drawing/2014/main" id="{2B57618D-480E-1253-874C-A5D691741481}"/>
                    </a:ext>
                  </a:extLst>
                </p:cNvPr>
                <p:cNvSpPr txBox="1"/>
                <p:nvPr/>
              </p:nvSpPr>
              <p:spPr>
                <a:xfrm>
                  <a:off x="1574659" y="3868292"/>
                  <a:ext cx="3665556" cy="4065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altLang="es-ES" sz="1600" dirty="0">
                      <a:solidFill>
                        <a:srgbClr val="002E54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rPr>
                    <a:t>Promover el desarrollo del recurso hídrico con una visión de gestión integral</a:t>
                  </a:r>
                </a:p>
              </p:txBody>
            </p:sp>
            <p:sp>
              <p:nvSpPr>
                <p:cNvPr id="15" name="Elipse 14">
                  <a:extLst>
                    <a:ext uri="{FF2B5EF4-FFF2-40B4-BE49-F238E27FC236}">
                      <a16:creationId xmlns:a16="http://schemas.microsoft.com/office/drawing/2014/main" id="{A08A282F-91AC-D15B-1BCC-8CD0A3677D41}"/>
                    </a:ext>
                  </a:extLst>
                </p:cNvPr>
                <p:cNvSpPr/>
                <p:nvPr/>
              </p:nvSpPr>
              <p:spPr>
                <a:xfrm>
                  <a:off x="872102" y="3844824"/>
                  <a:ext cx="511143" cy="511143"/>
                </a:xfrm>
                <a:prstGeom prst="ellipse">
                  <a:avLst/>
                </a:prstGeom>
                <a:solidFill>
                  <a:srgbClr val="AEE9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GT" sz="2400" b="1" dirty="0">
                      <a:solidFill>
                        <a:srgbClr val="0070C0"/>
                      </a:solidFill>
                      <a:latin typeface="Arial Black" panose="020B0604020202020204" pitchFamily="34" charset="0"/>
                      <a:cs typeface="Arial Black" panose="020B0604020202020204" pitchFamily="34" charset="0"/>
                    </a:rPr>
                    <a:t>3</a:t>
                  </a:r>
                  <a:endParaRPr lang="es-GT" b="1" dirty="0">
                    <a:solidFill>
                      <a:srgbClr val="0070C0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endParaRPr>
                </a:p>
              </p:txBody>
            </p:sp>
          </p:grpSp>
          <p:grpSp>
            <p:nvGrpSpPr>
              <p:cNvPr id="16" name="Grupo 15">
                <a:extLst>
                  <a:ext uri="{FF2B5EF4-FFF2-40B4-BE49-F238E27FC236}">
                    <a16:creationId xmlns:a16="http://schemas.microsoft.com/office/drawing/2014/main" id="{F52544DB-E53F-10D4-5F85-BD9E2674B7DF}"/>
                  </a:ext>
                </a:extLst>
              </p:cNvPr>
              <p:cNvGrpSpPr/>
              <p:nvPr/>
            </p:nvGrpSpPr>
            <p:grpSpPr>
              <a:xfrm>
                <a:off x="1767042" y="5304047"/>
                <a:ext cx="7803846" cy="619182"/>
                <a:chOff x="872102" y="4907397"/>
                <a:chExt cx="6682137" cy="511143"/>
              </a:xfrm>
            </p:grpSpPr>
            <p:sp>
              <p:nvSpPr>
                <p:cNvPr id="17" name="CuadroTexto 16">
                  <a:extLst>
                    <a:ext uri="{FF2B5EF4-FFF2-40B4-BE49-F238E27FC236}">
                      <a16:creationId xmlns:a16="http://schemas.microsoft.com/office/drawing/2014/main" id="{45C5408A-E1DE-AD33-C4DA-F5C2E55300D5}"/>
                    </a:ext>
                  </a:extLst>
                </p:cNvPr>
                <p:cNvSpPr txBox="1"/>
                <p:nvPr/>
              </p:nvSpPr>
              <p:spPr>
                <a:xfrm>
                  <a:off x="1574658" y="4935633"/>
                  <a:ext cx="5979581" cy="4065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s-ES" altLang="es-ES" sz="1600" dirty="0">
                      <a:solidFill>
                        <a:srgbClr val="002E54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rPr>
                    <a:t>Establecer requisitos de evaluación, control y seguimiento ambiental, para que el MARN promueva la conservación y mejoramiento del recurso hídrico.</a:t>
                  </a:r>
                </a:p>
              </p:txBody>
            </p:sp>
            <p:sp>
              <p:nvSpPr>
                <p:cNvPr id="18" name="Elipse 17">
                  <a:extLst>
                    <a:ext uri="{FF2B5EF4-FFF2-40B4-BE49-F238E27FC236}">
                      <a16:creationId xmlns:a16="http://schemas.microsoft.com/office/drawing/2014/main" id="{A835A8E5-7769-031B-4F2B-A5A72A7A9A36}"/>
                    </a:ext>
                  </a:extLst>
                </p:cNvPr>
                <p:cNvSpPr/>
                <p:nvPr/>
              </p:nvSpPr>
              <p:spPr>
                <a:xfrm>
                  <a:off x="872102" y="4907397"/>
                  <a:ext cx="511143" cy="511143"/>
                </a:xfrm>
                <a:prstGeom prst="ellipse">
                  <a:avLst/>
                </a:prstGeom>
                <a:solidFill>
                  <a:srgbClr val="AEE9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GT" sz="2400" b="1" dirty="0">
                      <a:solidFill>
                        <a:srgbClr val="0070C0"/>
                      </a:solidFill>
                      <a:latin typeface="Arial Black" panose="020B0604020202020204" pitchFamily="34" charset="0"/>
                      <a:cs typeface="Arial Black" panose="020B0604020202020204" pitchFamily="34" charset="0"/>
                    </a:rPr>
                    <a:t>4</a:t>
                  </a:r>
                  <a:endParaRPr lang="es-GT" b="1" dirty="0">
                    <a:solidFill>
                      <a:srgbClr val="0070C0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endParaRPr>
                </a:p>
              </p:txBody>
            </p:sp>
          </p:grpSp>
        </p:grp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1094A80B-58C7-86A0-3766-C129CF4E6EDA}"/>
                </a:ext>
              </a:extLst>
            </p:cNvPr>
            <p:cNvSpPr txBox="1"/>
            <p:nvPr/>
          </p:nvSpPr>
          <p:spPr>
            <a:xfrm>
              <a:off x="1639903" y="1974539"/>
              <a:ext cx="4409218" cy="389513"/>
            </a:xfrm>
            <a:prstGeom prst="roundRect">
              <a:avLst>
                <a:gd name="adj" fmla="val 50000"/>
              </a:avLst>
            </a:prstGeom>
            <a:solidFill>
              <a:srgbClr val="2FBDF0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s-GT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Objetivo del Reglamento AG 236-2006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4797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B3BA0-1E64-CF9F-996B-B2A213C83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EBE7265-049A-B064-F060-94794B89C7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9978570-6F2D-78E4-3C87-24454B269CAA}"/>
              </a:ext>
            </a:extLst>
          </p:cNvPr>
          <p:cNvSpPr txBox="1"/>
          <p:nvPr/>
        </p:nvSpPr>
        <p:spPr>
          <a:xfrm>
            <a:off x="1420662" y="373396"/>
            <a:ext cx="399646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Reusos regulados</a:t>
            </a:r>
          </a:p>
          <a:p>
            <a:r>
              <a:rPr lang="es-GT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en A.G. 236-2006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3B4595D-8D63-BFBA-AC27-0244D7CEB4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10168" y="558118"/>
            <a:ext cx="808396" cy="367453"/>
          </a:xfrm>
          <a:prstGeom prst="rect">
            <a:avLst/>
          </a:prstGeom>
        </p:spPr>
      </p:pic>
      <p:sp>
        <p:nvSpPr>
          <p:cNvPr id="3" name="9 Rectángulo">
            <a:extLst>
              <a:ext uri="{FF2B5EF4-FFF2-40B4-BE49-F238E27FC236}">
                <a16:creationId xmlns:a16="http://schemas.microsoft.com/office/drawing/2014/main" id="{A9B2C54F-636F-08D0-4367-E85A5C64D3FF}"/>
              </a:ext>
            </a:extLst>
          </p:cNvPr>
          <p:cNvSpPr/>
          <p:nvPr/>
        </p:nvSpPr>
        <p:spPr>
          <a:xfrm>
            <a:off x="1793845" y="1620832"/>
            <a:ext cx="86043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1600" b="1" dirty="0">
                <a:solidFill>
                  <a:srgbClr val="2FB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Artículo 35. Parámetros y Límites Máximos Permisibles para Reuso. </a:t>
            </a:r>
            <a:r>
              <a:rPr lang="es-G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agua residual para reuso deberá cumplir con los límites máximos permisibles del siguiente cuadro:</a:t>
            </a:r>
          </a:p>
        </p:txBody>
      </p:sp>
      <p:graphicFrame>
        <p:nvGraphicFramePr>
          <p:cNvPr id="14" name="10 Tabla">
            <a:extLst>
              <a:ext uri="{FF2B5EF4-FFF2-40B4-BE49-F238E27FC236}">
                <a16:creationId xmlns:a16="http://schemas.microsoft.com/office/drawing/2014/main" id="{D9219C72-2E35-6894-0A83-A1EED817D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536759"/>
              </p:ext>
            </p:extLst>
          </p:nvPr>
        </p:nvGraphicFramePr>
        <p:xfrm>
          <a:off x="1793845" y="2429297"/>
          <a:ext cx="8604309" cy="2416204"/>
        </p:xfrm>
        <a:graphic>
          <a:graphicData uri="http://schemas.openxmlformats.org/drawingml/2006/table">
            <a:tbl>
              <a:tblPr>
                <a:tableStyleId>{46F890A9-2807-4EBB-B81D-B2AA78EC7F39}</a:tableStyleId>
              </a:tblPr>
              <a:tblGrid>
                <a:gridCol w="2868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8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8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0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1" dirty="0">
                          <a:solidFill>
                            <a:schemeClr val="bg1"/>
                          </a:solidFill>
                          <a:effectLst/>
                        </a:rPr>
                        <a:t>Tipo de reuso</a:t>
                      </a:r>
                      <a:endParaRPr lang="es-GT" sz="1300" b="1" i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53C6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1" dirty="0">
                          <a:solidFill>
                            <a:schemeClr val="bg1"/>
                          </a:solidFill>
                          <a:effectLst/>
                        </a:rPr>
                        <a:t>Demanda bioquímica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1" dirty="0">
                          <a:solidFill>
                            <a:schemeClr val="bg1"/>
                          </a:solidFill>
                          <a:effectLst/>
                        </a:rPr>
                        <a:t>de oxígeno </a:t>
                      </a:r>
                      <a:r>
                        <a:rPr lang="es-MX" sz="1300" b="1" dirty="0">
                          <a:solidFill>
                            <a:schemeClr val="bg1"/>
                          </a:solidFill>
                          <a:effectLst/>
                        </a:rPr>
                        <a:t>m</a:t>
                      </a:r>
                      <a:r>
                        <a:rPr lang="es-GT" sz="1300" b="1" dirty="0">
                          <a:solidFill>
                            <a:schemeClr val="bg1"/>
                          </a:solidFill>
                          <a:effectLst/>
                        </a:rPr>
                        <a:t>g/L</a:t>
                      </a:r>
                      <a:endParaRPr lang="es-GT" sz="1300" b="1" i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53C6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1" dirty="0">
                          <a:solidFill>
                            <a:schemeClr val="bg1"/>
                          </a:solidFill>
                          <a:effectLst/>
                        </a:rPr>
                        <a:t>Coliformes fecales, número más probable por cien mililitros</a:t>
                      </a:r>
                      <a:endParaRPr lang="es-GT" sz="1300" b="1" i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253C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Tipo I – Riego Agrícola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No aplica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No aplica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Tipo II – Cultivos Comestibles 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No aplica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&lt; 2x10</a:t>
                      </a:r>
                      <a:r>
                        <a:rPr lang="es-GT" sz="1300" b="0" baseline="30000" dirty="0">
                          <a:solidFill>
                            <a:srgbClr val="0070C0"/>
                          </a:solidFill>
                          <a:effectLst/>
                        </a:rPr>
                        <a:t>2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Tipo III – Acuacultura 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200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No aplica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Tipo IV – Pastos y otros cultivos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No aplica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&lt; 1x10</a:t>
                      </a:r>
                      <a:r>
                        <a:rPr lang="es-GT" sz="1300" b="0" baseline="30000" dirty="0">
                          <a:solidFill>
                            <a:srgbClr val="0070C0"/>
                          </a:solidFill>
                          <a:effectLst/>
                        </a:rPr>
                        <a:t>3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Tipo V - Recreativo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200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41060" algn="l"/>
                        </a:tabLst>
                      </a:pPr>
                      <a:r>
                        <a:rPr lang="es-GT" sz="1300" b="0" dirty="0">
                          <a:solidFill>
                            <a:srgbClr val="0070C0"/>
                          </a:solidFill>
                          <a:effectLst/>
                        </a:rPr>
                        <a:t>&lt; 1x10</a:t>
                      </a:r>
                      <a:r>
                        <a:rPr lang="es-GT" sz="1300" b="0" baseline="30000" dirty="0">
                          <a:solidFill>
                            <a:srgbClr val="0070C0"/>
                          </a:solidFill>
                          <a:effectLst/>
                        </a:rPr>
                        <a:t>3</a:t>
                      </a:r>
                      <a:endParaRPr lang="es-GT" sz="1300" b="0" i="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6" name="Grupo 25">
            <a:extLst>
              <a:ext uri="{FF2B5EF4-FFF2-40B4-BE49-F238E27FC236}">
                <a16:creationId xmlns:a16="http://schemas.microsoft.com/office/drawing/2014/main" id="{7A113F69-5F6A-25E1-EF83-BE86AD99399B}"/>
              </a:ext>
            </a:extLst>
          </p:cNvPr>
          <p:cNvGrpSpPr/>
          <p:nvPr/>
        </p:nvGrpSpPr>
        <p:grpSpPr>
          <a:xfrm>
            <a:off x="821596" y="5146915"/>
            <a:ext cx="10548808" cy="1423028"/>
            <a:chOff x="410168" y="5434972"/>
            <a:chExt cx="10548808" cy="1423028"/>
          </a:xfrm>
        </p:grpSpPr>
        <p:pic>
          <p:nvPicPr>
            <p:cNvPr id="16" name="5 Imagen" descr="Riego de planta.jpg">
              <a:extLst>
                <a:ext uri="{FF2B5EF4-FFF2-40B4-BE49-F238E27FC236}">
                  <a16:creationId xmlns:a16="http://schemas.microsoft.com/office/drawing/2014/main" id="{BB101A31-0DF1-4D0F-3079-AF8A25921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0168" y="5434972"/>
              <a:ext cx="1996851" cy="1423027"/>
            </a:xfrm>
            <a:prstGeom prst="roundRect">
              <a:avLst/>
            </a:prstGeom>
          </p:spPr>
        </p:pic>
        <p:pic>
          <p:nvPicPr>
            <p:cNvPr id="20" name="6 Imagen" descr="riego de cesped.bmp">
              <a:extLst>
                <a:ext uri="{FF2B5EF4-FFF2-40B4-BE49-F238E27FC236}">
                  <a16:creationId xmlns:a16="http://schemas.microsoft.com/office/drawing/2014/main" id="{E13487E0-67E1-32FA-3313-4BB004EB1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36913" y="5434973"/>
              <a:ext cx="1996851" cy="1409670"/>
            </a:xfrm>
            <a:prstGeom prst="roundRect">
              <a:avLst/>
            </a:prstGeom>
          </p:spPr>
        </p:pic>
        <p:pic>
          <p:nvPicPr>
            <p:cNvPr id="23" name="4 Imagen" descr="imagesCA1O77AY.jpg">
              <a:extLst>
                <a:ext uri="{FF2B5EF4-FFF2-40B4-BE49-F238E27FC236}">
                  <a16:creationId xmlns:a16="http://schemas.microsoft.com/office/drawing/2014/main" id="{CA4F964D-FA08-3BD9-D92F-3BF0D2272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62818" y="5434973"/>
              <a:ext cx="2200652" cy="1409670"/>
            </a:xfrm>
            <a:prstGeom prst="roundRect">
              <a:avLst/>
            </a:prstGeom>
          </p:spPr>
        </p:pic>
        <p:pic>
          <p:nvPicPr>
            <p:cNvPr id="24" name="5 Imagen" descr="piscinas de camarones.bmp">
              <a:extLst>
                <a:ext uri="{FF2B5EF4-FFF2-40B4-BE49-F238E27FC236}">
                  <a16:creationId xmlns:a16="http://schemas.microsoft.com/office/drawing/2014/main" id="{C03698CD-231B-9CC4-A8C8-4670E9DF1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92524" y="5434972"/>
              <a:ext cx="1918699" cy="1423027"/>
            </a:xfrm>
            <a:prstGeom prst="round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F84783BD-A423-9860-C9CE-74A4AF586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40277" y="5434973"/>
              <a:ext cx="1918699" cy="1423027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8707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07C78-BF72-3B61-07C0-37C0A904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7E0F8859-99BC-8661-F39F-DF4912444D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C7993E-1A73-884E-7B26-6B81F91A0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03" y="476101"/>
            <a:ext cx="808396" cy="36745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FE5C1CA-B1E7-6A5A-BDDA-463C8B7A364F}"/>
              </a:ext>
            </a:extLst>
          </p:cNvPr>
          <p:cNvSpPr txBox="1"/>
          <p:nvPr/>
        </p:nvSpPr>
        <p:spPr>
          <a:xfrm>
            <a:off x="1276477" y="396937"/>
            <a:ext cx="6288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rgbClr val="253C6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Planificación del muestreo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CA119F-53A1-9D88-5D9A-D5DECCF2929C}"/>
              </a:ext>
            </a:extLst>
          </p:cNvPr>
          <p:cNvSpPr txBox="1"/>
          <p:nvPr/>
        </p:nvSpPr>
        <p:spPr>
          <a:xfrm>
            <a:off x="1276477" y="981712"/>
            <a:ext cx="6105958" cy="389513"/>
          </a:xfrm>
          <a:prstGeom prst="roundRect">
            <a:avLst>
              <a:gd name="adj" fmla="val 50000"/>
            </a:avLst>
          </a:prstGeom>
          <a:solidFill>
            <a:srgbClr val="2FBDF0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G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Inicio y aplicación de la cadena de custodia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0BFBC28-5606-F495-5C18-95BE4DE8B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6929274" y="2035532"/>
            <a:ext cx="4613306" cy="29034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1" name="Grupo 40">
            <a:extLst>
              <a:ext uri="{FF2B5EF4-FFF2-40B4-BE49-F238E27FC236}">
                <a16:creationId xmlns:a16="http://schemas.microsoft.com/office/drawing/2014/main" id="{31653979-7802-2CEE-6905-B3E3D2BC89AF}"/>
              </a:ext>
            </a:extLst>
          </p:cNvPr>
          <p:cNvGrpSpPr/>
          <p:nvPr/>
        </p:nvGrpSpPr>
        <p:grpSpPr>
          <a:xfrm>
            <a:off x="1613597" y="1566487"/>
            <a:ext cx="4829408" cy="4829408"/>
            <a:chOff x="2092741" y="1597911"/>
            <a:chExt cx="4829408" cy="4829408"/>
          </a:xfrm>
        </p:grpSpPr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45BD4E8C-343E-B861-7D8C-9F81B753E6A2}"/>
                </a:ext>
              </a:extLst>
            </p:cNvPr>
            <p:cNvSpPr/>
            <p:nvPr/>
          </p:nvSpPr>
          <p:spPr>
            <a:xfrm>
              <a:off x="3522169" y="3025909"/>
              <a:ext cx="1963270" cy="196327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GT" sz="1700" b="1" dirty="0">
                  <a:latin typeface="Arial Black" panose="020B0604020202020204" pitchFamily="34" charset="0"/>
                  <a:cs typeface="Arial Black" panose="020B0604020202020204" pitchFamily="34" charset="0"/>
                </a:rPr>
                <a:t>LOGÍSTICA</a:t>
              </a: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F1BEC587-F178-B016-9276-335B184CA395}"/>
                </a:ext>
              </a:extLst>
            </p:cNvPr>
            <p:cNvGrpSpPr/>
            <p:nvPr/>
          </p:nvGrpSpPr>
          <p:grpSpPr>
            <a:xfrm>
              <a:off x="2617176" y="2214332"/>
              <a:ext cx="3820879" cy="3753643"/>
              <a:chOff x="3558470" y="2379739"/>
              <a:chExt cx="3820879" cy="3753643"/>
            </a:xfrm>
            <a:solidFill>
              <a:srgbClr val="253C6D"/>
            </a:solidFill>
          </p:grpSpPr>
          <p:sp>
            <p:nvSpPr>
              <p:cNvPr id="24" name="Elipse 23">
                <a:extLst>
                  <a:ext uri="{FF2B5EF4-FFF2-40B4-BE49-F238E27FC236}">
                    <a16:creationId xmlns:a16="http://schemas.microsoft.com/office/drawing/2014/main" id="{E189DDC7-A44F-6737-6AC2-9DF0C71D4716}"/>
                  </a:ext>
                </a:extLst>
              </p:cNvPr>
              <p:cNvSpPr/>
              <p:nvPr/>
            </p:nvSpPr>
            <p:spPr>
              <a:xfrm>
                <a:off x="6234435" y="2379739"/>
                <a:ext cx="1144914" cy="11449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GT" sz="900" b="1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Tipo actividad y  agua residual</a:t>
                </a:r>
              </a:p>
            </p:txBody>
          </p:sp>
          <p:sp>
            <p:nvSpPr>
              <p:cNvPr id="26" name="Elipse 25">
                <a:extLst>
                  <a:ext uri="{FF2B5EF4-FFF2-40B4-BE49-F238E27FC236}">
                    <a16:creationId xmlns:a16="http://schemas.microsoft.com/office/drawing/2014/main" id="{2AE8E7C3-30A6-FB7A-71E5-5493D0AA6178}"/>
                  </a:ext>
                </a:extLst>
              </p:cNvPr>
              <p:cNvSpPr/>
              <p:nvPr/>
            </p:nvSpPr>
            <p:spPr>
              <a:xfrm>
                <a:off x="3558470" y="4988468"/>
                <a:ext cx="1144914" cy="11449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GT" sz="900" b="1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Preparación de equipo de muestreo</a:t>
                </a:r>
              </a:p>
            </p:txBody>
          </p:sp>
        </p:grp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3D5791B7-1711-036A-2BCA-7C9D752BC3F8}"/>
                </a:ext>
              </a:extLst>
            </p:cNvPr>
            <p:cNvSpPr/>
            <p:nvPr/>
          </p:nvSpPr>
          <p:spPr>
            <a:xfrm>
              <a:off x="5245518" y="4744523"/>
              <a:ext cx="1144914" cy="1144914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Horario de descarga de las aguas residuales</a:t>
              </a: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56AC85E9-57AC-CC3C-EBEB-07DC0453679D}"/>
                </a:ext>
              </a:extLst>
            </p:cNvPr>
            <p:cNvSpPr/>
            <p:nvPr/>
          </p:nvSpPr>
          <p:spPr>
            <a:xfrm>
              <a:off x="2617176" y="2147096"/>
              <a:ext cx="1144914" cy="1144914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9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Transporte y entrega de muestras al laboratorio</a:t>
              </a:r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965177EC-69BE-E5E3-1565-5795CFCEB991}"/>
                </a:ext>
              </a:extLst>
            </p:cNvPr>
            <p:cNvSpPr/>
            <p:nvPr/>
          </p:nvSpPr>
          <p:spPr>
            <a:xfrm>
              <a:off x="3927706" y="5282405"/>
              <a:ext cx="1144914" cy="1144914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9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Punto de muestreo</a:t>
              </a:r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0A8E8948-8719-438E-225E-2A57BC3EC4A1}"/>
                </a:ext>
              </a:extLst>
            </p:cNvPr>
            <p:cNvSpPr/>
            <p:nvPr/>
          </p:nvSpPr>
          <p:spPr>
            <a:xfrm>
              <a:off x="3927706" y="1597911"/>
              <a:ext cx="1144914" cy="1144914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Conciencia, responsabilidad y consecuencias</a:t>
              </a: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1BD059C7-635B-87C2-2277-8995C47685CD}"/>
                </a:ext>
              </a:extLst>
            </p:cNvPr>
            <p:cNvSpPr/>
            <p:nvPr/>
          </p:nvSpPr>
          <p:spPr>
            <a:xfrm>
              <a:off x="2092741" y="3518696"/>
              <a:ext cx="1144914" cy="1144914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9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Muestreo de aguas residuales</a:t>
              </a:r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00B53DF3-32AB-B3E4-046B-E264A1C308CB}"/>
                </a:ext>
              </a:extLst>
            </p:cNvPr>
            <p:cNvSpPr/>
            <p:nvPr/>
          </p:nvSpPr>
          <p:spPr>
            <a:xfrm>
              <a:off x="5777235" y="3518696"/>
              <a:ext cx="1144914" cy="1144914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Posee planta de tratamiento</a:t>
              </a:r>
            </a:p>
            <a:p>
              <a:pPr algn="ctr"/>
              <a:r>
                <a:rPr lang="es-GT" sz="900" b="1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o no</a:t>
              </a:r>
            </a:p>
          </p:txBody>
        </p:sp>
      </p:grpSp>
      <p:pic>
        <p:nvPicPr>
          <p:cNvPr id="47" name="Imagen 46">
            <a:extLst>
              <a:ext uri="{FF2B5EF4-FFF2-40B4-BE49-F238E27FC236}">
                <a16:creationId xmlns:a16="http://schemas.microsoft.com/office/drawing/2014/main" id="{139A2FFD-168F-233E-FFCF-A7FBE41C2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42" t="16381" r="25932" b="13919"/>
          <a:stretch/>
        </p:blipFill>
        <p:spPr>
          <a:xfrm rot="2372421">
            <a:off x="9331101" y="3957783"/>
            <a:ext cx="1726921" cy="265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74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7E837-4F31-C9DA-404C-115929272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9D60E4B5-7901-B5A1-C507-0CFD7E8612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70E55A0-9342-3DA1-A7C1-B0DB8500D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97569" y="4381500"/>
            <a:ext cx="841628" cy="1016406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3" name="Grupo 52">
            <a:extLst>
              <a:ext uri="{FF2B5EF4-FFF2-40B4-BE49-F238E27FC236}">
                <a16:creationId xmlns:a16="http://schemas.microsoft.com/office/drawing/2014/main" id="{1CAE4BD1-2779-2DBD-F982-D9ACB9D05DBB}"/>
              </a:ext>
            </a:extLst>
          </p:cNvPr>
          <p:cNvGrpSpPr/>
          <p:nvPr/>
        </p:nvGrpSpPr>
        <p:grpSpPr>
          <a:xfrm>
            <a:off x="3380208" y="1533525"/>
            <a:ext cx="5752700" cy="3767857"/>
            <a:chOff x="3380208" y="1533525"/>
            <a:chExt cx="5752700" cy="3767857"/>
          </a:xfrm>
        </p:grpSpPr>
        <p:sp>
          <p:nvSpPr>
            <p:cNvPr id="6" name="1 Elipse">
              <a:extLst>
                <a:ext uri="{FF2B5EF4-FFF2-40B4-BE49-F238E27FC236}">
                  <a16:creationId xmlns:a16="http://schemas.microsoft.com/office/drawing/2014/main" id="{F54ABFC6-9CBF-CBED-C27A-7418B145CEDA}"/>
                </a:ext>
              </a:extLst>
            </p:cNvPr>
            <p:cNvSpPr/>
            <p:nvPr/>
          </p:nvSpPr>
          <p:spPr>
            <a:xfrm>
              <a:off x="4656558" y="2571751"/>
              <a:ext cx="3305175" cy="1628775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b="1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PROTOCOLO DE TOMA DE MUESTRAS</a:t>
              </a:r>
            </a:p>
          </p:txBody>
        </p:sp>
        <p:sp>
          <p:nvSpPr>
            <p:cNvPr id="8" name="3 Elipse">
              <a:extLst>
                <a:ext uri="{FF2B5EF4-FFF2-40B4-BE49-F238E27FC236}">
                  <a16:creationId xmlns:a16="http://schemas.microsoft.com/office/drawing/2014/main" id="{44033D83-31A3-E476-FA0B-B99BB0AB94AE}"/>
                </a:ext>
              </a:extLst>
            </p:cNvPr>
            <p:cNvSpPr/>
            <p:nvPr/>
          </p:nvSpPr>
          <p:spPr>
            <a:xfrm>
              <a:off x="5609057" y="1533525"/>
              <a:ext cx="1085850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Equipo de protección</a:t>
              </a:r>
            </a:p>
          </p:txBody>
        </p:sp>
        <p:sp>
          <p:nvSpPr>
            <p:cNvPr id="10" name="9 Elipse">
              <a:extLst>
                <a:ext uri="{FF2B5EF4-FFF2-40B4-BE49-F238E27FC236}">
                  <a16:creationId xmlns:a16="http://schemas.microsoft.com/office/drawing/2014/main" id="{D0CBCBD5-3FD1-29C5-4D12-71DB776A2BF3}"/>
                </a:ext>
              </a:extLst>
            </p:cNvPr>
            <p:cNvSpPr/>
            <p:nvPr/>
          </p:nvSpPr>
          <p:spPr>
            <a:xfrm>
              <a:off x="6961608" y="1771650"/>
              <a:ext cx="1142999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Calibración de equipos</a:t>
              </a:r>
            </a:p>
          </p:txBody>
        </p:sp>
        <p:sp>
          <p:nvSpPr>
            <p:cNvPr id="11" name="10 Elipse">
              <a:extLst>
                <a:ext uri="{FF2B5EF4-FFF2-40B4-BE49-F238E27FC236}">
                  <a16:creationId xmlns:a16="http://schemas.microsoft.com/office/drawing/2014/main" id="{EC2E09CA-1677-C581-0027-7E00304EE4A4}"/>
                </a:ext>
              </a:extLst>
            </p:cNvPr>
            <p:cNvSpPr/>
            <p:nvPr/>
          </p:nvSpPr>
          <p:spPr>
            <a:xfrm>
              <a:off x="7954543" y="2571750"/>
              <a:ext cx="1178365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Preparación de recipientes</a:t>
              </a:r>
            </a:p>
          </p:txBody>
        </p:sp>
        <p:sp>
          <p:nvSpPr>
            <p:cNvPr id="12" name="11 Elipse">
              <a:extLst>
                <a:ext uri="{FF2B5EF4-FFF2-40B4-BE49-F238E27FC236}">
                  <a16:creationId xmlns:a16="http://schemas.microsoft.com/office/drawing/2014/main" id="{2CAFEFB3-2624-A819-FBEF-68F458D24E95}"/>
                </a:ext>
              </a:extLst>
            </p:cNvPr>
            <p:cNvSpPr/>
            <p:nvPr/>
          </p:nvSpPr>
          <p:spPr>
            <a:xfrm>
              <a:off x="7828382" y="3600450"/>
              <a:ext cx="1228725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Etiquetado e información del ente generador</a:t>
              </a:r>
            </a:p>
          </p:txBody>
        </p:sp>
        <p:sp>
          <p:nvSpPr>
            <p:cNvPr id="13" name="12 Elipse">
              <a:extLst>
                <a:ext uri="{FF2B5EF4-FFF2-40B4-BE49-F238E27FC236}">
                  <a16:creationId xmlns:a16="http://schemas.microsoft.com/office/drawing/2014/main" id="{F6CCB82D-745D-588C-5566-373DAFD76926}"/>
                </a:ext>
              </a:extLst>
            </p:cNvPr>
            <p:cNvSpPr/>
            <p:nvPr/>
          </p:nvSpPr>
          <p:spPr>
            <a:xfrm>
              <a:off x="6928269" y="4310782"/>
              <a:ext cx="1209675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Llenado de los formularios de campo</a:t>
              </a:r>
            </a:p>
          </p:txBody>
        </p:sp>
        <p:sp>
          <p:nvSpPr>
            <p:cNvPr id="14" name="13 Elipse">
              <a:extLst>
                <a:ext uri="{FF2B5EF4-FFF2-40B4-BE49-F238E27FC236}">
                  <a16:creationId xmlns:a16="http://schemas.microsoft.com/office/drawing/2014/main" id="{73033295-0779-4BD0-D3C7-39E556B46107}"/>
                </a:ext>
              </a:extLst>
            </p:cNvPr>
            <p:cNvSpPr/>
            <p:nvPr/>
          </p:nvSpPr>
          <p:spPr>
            <a:xfrm>
              <a:off x="4227932" y="1838325"/>
              <a:ext cx="1066800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Transporte y entrega de muestras al laboratorio</a:t>
              </a:r>
            </a:p>
          </p:txBody>
        </p:sp>
        <p:sp>
          <p:nvSpPr>
            <p:cNvPr id="15" name="14 Elipse">
              <a:extLst>
                <a:ext uri="{FF2B5EF4-FFF2-40B4-BE49-F238E27FC236}">
                  <a16:creationId xmlns:a16="http://schemas.microsoft.com/office/drawing/2014/main" id="{C5DE9105-1EBF-F1EF-95C6-EB6A2376B16F}"/>
                </a:ext>
              </a:extLst>
            </p:cNvPr>
            <p:cNvSpPr/>
            <p:nvPr/>
          </p:nvSpPr>
          <p:spPr>
            <a:xfrm>
              <a:off x="3380208" y="2686050"/>
              <a:ext cx="1176338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Embalaje y preservación de muestras.</a:t>
              </a:r>
            </a:p>
          </p:txBody>
        </p:sp>
        <p:sp>
          <p:nvSpPr>
            <p:cNvPr id="16" name="15 Elipse">
              <a:extLst>
                <a:ext uri="{FF2B5EF4-FFF2-40B4-BE49-F238E27FC236}">
                  <a16:creationId xmlns:a16="http://schemas.microsoft.com/office/drawing/2014/main" id="{5BEFAD58-C3CA-6E1D-5D05-76B362DB22A6}"/>
                </a:ext>
              </a:extLst>
            </p:cNvPr>
            <p:cNvSpPr/>
            <p:nvPr/>
          </p:nvSpPr>
          <p:spPr>
            <a:xfrm>
              <a:off x="3770732" y="3619500"/>
              <a:ext cx="1066800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Toma de muestras</a:t>
              </a:r>
              <a:endParaRPr lang="es-GT" sz="900" dirty="0">
                <a:solidFill>
                  <a:schemeClr val="bg1"/>
                </a:solidFill>
              </a:endParaRPr>
            </a:p>
          </p:txBody>
        </p:sp>
        <p:sp>
          <p:nvSpPr>
            <p:cNvPr id="17" name="16 Elipse">
              <a:extLst>
                <a:ext uri="{FF2B5EF4-FFF2-40B4-BE49-F238E27FC236}">
                  <a16:creationId xmlns:a16="http://schemas.microsoft.com/office/drawing/2014/main" id="{4D7E8426-BBF7-EF35-8B70-FBC905CD0ADB}"/>
                </a:ext>
              </a:extLst>
            </p:cNvPr>
            <p:cNvSpPr/>
            <p:nvPr/>
          </p:nvSpPr>
          <p:spPr>
            <a:xfrm>
              <a:off x="4556545" y="4310782"/>
              <a:ext cx="1166812" cy="914400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Medición de caudal</a:t>
              </a:r>
            </a:p>
          </p:txBody>
        </p:sp>
        <p:sp>
          <p:nvSpPr>
            <p:cNvPr id="18" name="17 Elipse">
              <a:extLst>
                <a:ext uri="{FF2B5EF4-FFF2-40B4-BE49-F238E27FC236}">
                  <a16:creationId xmlns:a16="http://schemas.microsoft.com/office/drawing/2014/main" id="{39FC6E95-C89A-F807-57EA-0C372F48016A}"/>
                </a:ext>
              </a:extLst>
            </p:cNvPr>
            <p:cNvSpPr/>
            <p:nvPr/>
          </p:nvSpPr>
          <p:spPr>
            <a:xfrm>
              <a:off x="5799558" y="4381500"/>
              <a:ext cx="1057275" cy="919882"/>
            </a:xfrm>
            <a:prstGeom prst="ellipse">
              <a:avLst/>
            </a:prstGeom>
            <a:solidFill>
              <a:srgbClr val="253C6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GT" sz="900" b="1" dirty="0">
                  <a:solidFill>
                    <a:schemeClr val="bg1"/>
                  </a:solidFill>
                </a:rPr>
                <a:t>Lectura de parámetros In situ</a:t>
              </a:r>
            </a:p>
          </p:txBody>
        </p:sp>
      </p:grpSp>
      <p:pic>
        <p:nvPicPr>
          <p:cNvPr id="19" name="Picture 2">
            <a:extLst>
              <a:ext uri="{FF2B5EF4-FFF2-40B4-BE49-F238E27FC236}">
                <a16:creationId xmlns:a16="http://schemas.microsoft.com/office/drawing/2014/main" id="{C767E12D-4BA2-5FA4-BC8A-CA1F0CBFF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1399" y="5558946"/>
            <a:ext cx="1147183" cy="9032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D7DB8C3D-4B67-D6FC-D9DF-9E800DD1C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6375" y="4542374"/>
            <a:ext cx="1235336" cy="95038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C4C5B3DD-C7FC-8CAE-2EA2-40E568250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9770" y="141999"/>
            <a:ext cx="1476375" cy="10356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5" descr="C:\Users\crmazariegos\Downloads\20200811_105518.jpg">
            <a:extLst>
              <a:ext uri="{FF2B5EF4-FFF2-40B4-BE49-F238E27FC236}">
                <a16:creationId xmlns:a16="http://schemas.microsoft.com/office/drawing/2014/main" id="{B456FBA4-9B83-0052-856F-1F55D4ECB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918769" y="5844720"/>
            <a:ext cx="894435" cy="65784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9F284F18-4C38-6C9D-A450-3B646F87B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6031" y="2507498"/>
            <a:ext cx="933450" cy="966787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BD300649-16C2-33E4-8C4F-E75AAF385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492772" y="5520626"/>
            <a:ext cx="1147184" cy="653013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" name="Picture 3">
            <a:extLst>
              <a:ext uri="{FF2B5EF4-FFF2-40B4-BE49-F238E27FC236}">
                <a16:creationId xmlns:a16="http://schemas.microsoft.com/office/drawing/2014/main" id="{5B81966D-8FD1-5703-ABE1-31372CBE9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7793" y="1084025"/>
            <a:ext cx="1231161" cy="68945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9" name="8 Conector recto de flecha">
            <a:extLst>
              <a:ext uri="{FF2B5EF4-FFF2-40B4-BE49-F238E27FC236}">
                <a16:creationId xmlns:a16="http://schemas.microsoft.com/office/drawing/2014/main" id="{E697EC82-CBBE-9847-2C88-E6778F7D1ABE}"/>
              </a:ext>
            </a:extLst>
          </p:cNvPr>
          <p:cNvCxnSpPr/>
          <p:nvPr/>
        </p:nvCxnSpPr>
        <p:spPr>
          <a:xfrm flipH="1" flipV="1">
            <a:off x="4032670" y="1737476"/>
            <a:ext cx="180975" cy="201698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28 Conector recto de flecha">
            <a:extLst>
              <a:ext uri="{FF2B5EF4-FFF2-40B4-BE49-F238E27FC236}">
                <a16:creationId xmlns:a16="http://schemas.microsoft.com/office/drawing/2014/main" id="{E0FA5DB3-5BAA-95EE-6A57-9593A147B945}"/>
              </a:ext>
            </a:extLst>
          </p:cNvPr>
          <p:cNvCxnSpPr/>
          <p:nvPr/>
        </p:nvCxnSpPr>
        <p:spPr>
          <a:xfrm flipH="1" flipV="1">
            <a:off x="6147220" y="1253057"/>
            <a:ext cx="1" cy="201698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30 Conector recto de flecha">
            <a:extLst>
              <a:ext uri="{FF2B5EF4-FFF2-40B4-BE49-F238E27FC236}">
                <a16:creationId xmlns:a16="http://schemas.microsoft.com/office/drawing/2014/main" id="{2AB4956F-C13C-03E2-667F-4C53A22883AD}"/>
              </a:ext>
            </a:extLst>
          </p:cNvPr>
          <p:cNvCxnSpPr/>
          <p:nvPr/>
        </p:nvCxnSpPr>
        <p:spPr>
          <a:xfrm flipV="1">
            <a:off x="8104606" y="1670801"/>
            <a:ext cx="225614" cy="201698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33 Conector recto de flecha">
            <a:extLst>
              <a:ext uri="{FF2B5EF4-FFF2-40B4-BE49-F238E27FC236}">
                <a16:creationId xmlns:a16="http://schemas.microsoft.com/office/drawing/2014/main" id="{43579590-18FA-839E-F86A-A17715B3A309}"/>
              </a:ext>
            </a:extLst>
          </p:cNvPr>
          <p:cNvCxnSpPr/>
          <p:nvPr/>
        </p:nvCxnSpPr>
        <p:spPr>
          <a:xfrm>
            <a:off x="9205101" y="3005973"/>
            <a:ext cx="288737" cy="0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35 Conector recto de flecha">
            <a:extLst>
              <a:ext uri="{FF2B5EF4-FFF2-40B4-BE49-F238E27FC236}">
                <a16:creationId xmlns:a16="http://schemas.microsoft.com/office/drawing/2014/main" id="{FA2A41DF-5496-6B5E-6F39-B6D6EB3123FA}"/>
              </a:ext>
            </a:extLst>
          </p:cNvPr>
          <p:cNvCxnSpPr/>
          <p:nvPr/>
        </p:nvCxnSpPr>
        <p:spPr>
          <a:xfrm>
            <a:off x="9057106" y="4358524"/>
            <a:ext cx="219076" cy="175377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37 Conector recto de flecha">
            <a:extLst>
              <a:ext uri="{FF2B5EF4-FFF2-40B4-BE49-F238E27FC236}">
                <a16:creationId xmlns:a16="http://schemas.microsoft.com/office/drawing/2014/main" id="{9994C8E9-5701-D87D-8D30-332E1F4D3C5D}"/>
              </a:ext>
            </a:extLst>
          </p:cNvPr>
          <p:cNvCxnSpPr/>
          <p:nvPr/>
        </p:nvCxnSpPr>
        <p:spPr>
          <a:xfrm>
            <a:off x="7885530" y="5225182"/>
            <a:ext cx="109538" cy="215248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39 Conector recto de flecha">
            <a:extLst>
              <a:ext uri="{FF2B5EF4-FFF2-40B4-BE49-F238E27FC236}">
                <a16:creationId xmlns:a16="http://schemas.microsoft.com/office/drawing/2014/main" id="{A62A76A6-B1D6-5DDA-C7AD-68D06A160686}"/>
              </a:ext>
            </a:extLst>
          </p:cNvPr>
          <p:cNvCxnSpPr/>
          <p:nvPr/>
        </p:nvCxnSpPr>
        <p:spPr>
          <a:xfrm>
            <a:off x="6359151" y="5440430"/>
            <a:ext cx="0" cy="215248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43 Conector recto de flecha">
            <a:extLst>
              <a:ext uri="{FF2B5EF4-FFF2-40B4-BE49-F238E27FC236}">
                <a16:creationId xmlns:a16="http://schemas.microsoft.com/office/drawing/2014/main" id="{D41B7730-4BDC-7B04-D1E1-B8708534D082}"/>
              </a:ext>
            </a:extLst>
          </p:cNvPr>
          <p:cNvCxnSpPr/>
          <p:nvPr/>
        </p:nvCxnSpPr>
        <p:spPr>
          <a:xfrm flipH="1">
            <a:off x="4689895" y="5225182"/>
            <a:ext cx="98425" cy="215248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45 Conector recto de flecha">
            <a:extLst>
              <a:ext uri="{FF2B5EF4-FFF2-40B4-BE49-F238E27FC236}">
                <a16:creationId xmlns:a16="http://schemas.microsoft.com/office/drawing/2014/main" id="{9CA88A58-6CE3-E483-6E16-C6EA81EC837F}"/>
              </a:ext>
            </a:extLst>
          </p:cNvPr>
          <p:cNvCxnSpPr/>
          <p:nvPr/>
        </p:nvCxnSpPr>
        <p:spPr>
          <a:xfrm flipH="1">
            <a:off x="3037307" y="3143250"/>
            <a:ext cx="286544" cy="0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49 Conector recto de flecha">
            <a:extLst>
              <a:ext uri="{FF2B5EF4-FFF2-40B4-BE49-F238E27FC236}">
                <a16:creationId xmlns:a16="http://schemas.microsoft.com/office/drawing/2014/main" id="{37E06ED7-77BB-B21E-BFD8-A8B28503E0BF}"/>
              </a:ext>
            </a:extLst>
          </p:cNvPr>
          <p:cNvCxnSpPr/>
          <p:nvPr/>
        </p:nvCxnSpPr>
        <p:spPr>
          <a:xfrm flipH="1">
            <a:off x="3608807" y="4490988"/>
            <a:ext cx="216694" cy="176263"/>
          </a:xfrm>
          <a:prstGeom prst="straightConnector1">
            <a:avLst/>
          </a:prstGeom>
          <a:ln>
            <a:solidFill>
              <a:srgbClr val="2FBD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1" name="Picture 2">
            <a:extLst>
              <a:ext uri="{FF2B5EF4-FFF2-40B4-BE49-F238E27FC236}">
                <a16:creationId xmlns:a16="http://schemas.microsoft.com/office/drawing/2014/main" id="{640F8895-DF1C-390E-F634-A97D8DDDC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97506" y="2571750"/>
            <a:ext cx="841628" cy="102539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E1AB4A2C-864F-C607-6D01-849C304651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42" t="16381" r="25932" b="13919"/>
          <a:stretch/>
        </p:blipFill>
        <p:spPr>
          <a:xfrm rot="2372421">
            <a:off x="8475991" y="842906"/>
            <a:ext cx="566276" cy="87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46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F5993-4FB9-90EA-2940-469B228B2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E1BD88C-F47C-EEF1-BA85-A1AECC6092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6CA3906-5B0E-EA59-EA1C-5B48DAA96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768" y="702787"/>
            <a:ext cx="808396" cy="36745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B4D6350-8B6E-1277-B07A-4173CFAC8E60}"/>
              </a:ext>
            </a:extLst>
          </p:cNvPr>
          <p:cNvSpPr txBox="1"/>
          <p:nvPr/>
        </p:nvSpPr>
        <p:spPr>
          <a:xfrm>
            <a:off x="1895042" y="623623"/>
            <a:ext cx="580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rgbClr val="253C6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Selección de parámetros</a:t>
            </a: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5078A4CF-27B9-8D6E-F900-0C5B5C0C6C64}"/>
              </a:ext>
            </a:extLst>
          </p:cNvPr>
          <p:cNvGrpSpPr/>
          <p:nvPr/>
        </p:nvGrpSpPr>
        <p:grpSpPr>
          <a:xfrm>
            <a:off x="1895042" y="1505753"/>
            <a:ext cx="9675088" cy="4690538"/>
            <a:chOff x="1895042" y="1505753"/>
            <a:chExt cx="9675088" cy="4690538"/>
          </a:xfrm>
        </p:grpSpPr>
        <p:sp>
          <p:nvSpPr>
            <p:cNvPr id="27" name="14 Cerrar llave">
              <a:extLst>
                <a:ext uri="{FF2B5EF4-FFF2-40B4-BE49-F238E27FC236}">
                  <a16:creationId xmlns:a16="http://schemas.microsoft.com/office/drawing/2014/main" id="{D70D86B7-5EFA-5082-2CD9-2E7A5B98048E}"/>
                </a:ext>
              </a:extLst>
            </p:cNvPr>
            <p:cNvSpPr/>
            <p:nvPr/>
          </p:nvSpPr>
          <p:spPr>
            <a:xfrm>
              <a:off x="2866718" y="4755179"/>
              <a:ext cx="46038" cy="1143000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6BF94A-3CE1-1E1A-CAEB-F512451B928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895042" y="1505753"/>
              <a:ext cx="3019425" cy="4412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79388" indent="-27305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Temperatura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Potencial de hidrógeno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Grasas y aceites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Materia flotante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Sólidos suspendidos totales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Demanda bioquímica de oxigeno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Demanda química de oxigeno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Nitrógeno total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Fósforo total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Color y 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Coliformes</a:t>
              </a: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 fecales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Tx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Zinc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Cromo hexavalente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Tx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Cianuro total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Tx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Cobre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Tx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Arsénico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Cadmio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Mercurio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Níquel</a:t>
              </a:r>
            </a:p>
            <a:p>
              <a:pPr eaLnBrk="1" hangingPunct="1">
                <a:buClr>
                  <a:schemeClr val="accent1"/>
                </a:buClr>
                <a:buSzPct val="85000"/>
                <a:buFont typeface="Wingdings 3" pitchFamily="18" charset="2"/>
                <a:buNone/>
              </a:pPr>
              <a:r>
                <a:rPr lang="es-ES" altLang="es-GT" sz="1200" dirty="0">
                  <a:latin typeface="Arial" panose="020B0604020202020204" pitchFamily="34" charset="0"/>
                  <a:cs typeface="Arial" panose="020B0604020202020204" pitchFamily="34" charset="0"/>
                </a:rPr>
                <a:t>Plomo</a:t>
              </a:r>
            </a:p>
          </p:txBody>
        </p:sp>
        <p:sp>
          <p:nvSpPr>
            <p:cNvPr id="6" name="3 Cerrar llave">
              <a:extLst>
                <a:ext uri="{FF2B5EF4-FFF2-40B4-BE49-F238E27FC236}">
                  <a16:creationId xmlns:a16="http://schemas.microsoft.com/office/drawing/2014/main" id="{7A628AF6-06BC-32CE-86BE-3D78142FFDA1}"/>
                </a:ext>
              </a:extLst>
            </p:cNvPr>
            <p:cNvSpPr/>
            <p:nvPr/>
          </p:nvSpPr>
          <p:spPr>
            <a:xfrm>
              <a:off x="6270720" y="1587778"/>
              <a:ext cx="571500" cy="4608513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1" name="5 Cerrar llave">
              <a:extLst>
                <a:ext uri="{FF2B5EF4-FFF2-40B4-BE49-F238E27FC236}">
                  <a16:creationId xmlns:a16="http://schemas.microsoft.com/office/drawing/2014/main" id="{C2B9D026-1941-1AE9-3109-9D8558F8D687}"/>
                </a:ext>
              </a:extLst>
            </p:cNvPr>
            <p:cNvSpPr/>
            <p:nvPr/>
          </p:nvSpPr>
          <p:spPr>
            <a:xfrm>
              <a:off x="4247486" y="1614561"/>
              <a:ext cx="214313" cy="2286000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5" name="9 Cerrar llave">
              <a:extLst>
                <a:ext uri="{FF2B5EF4-FFF2-40B4-BE49-F238E27FC236}">
                  <a16:creationId xmlns:a16="http://schemas.microsoft.com/office/drawing/2014/main" id="{C08877DB-0CCE-2AA0-5546-CBAF20168660}"/>
                </a:ext>
              </a:extLst>
            </p:cNvPr>
            <p:cNvSpPr/>
            <p:nvPr/>
          </p:nvSpPr>
          <p:spPr>
            <a:xfrm>
              <a:off x="9063300" y="1587778"/>
              <a:ext cx="285750" cy="4608513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39" name="Rectángulo redondeado 38">
              <a:extLst>
                <a:ext uri="{FF2B5EF4-FFF2-40B4-BE49-F238E27FC236}">
                  <a16:creationId xmlns:a16="http://schemas.microsoft.com/office/drawing/2014/main" id="{6E0D1E99-46B7-A496-5C77-E5A4D8E08F18}"/>
                </a:ext>
              </a:extLst>
            </p:cNvPr>
            <p:cNvSpPr/>
            <p:nvPr/>
          </p:nvSpPr>
          <p:spPr>
            <a:xfrm>
              <a:off x="6966500" y="3728722"/>
              <a:ext cx="1867713" cy="326624"/>
            </a:xfrm>
            <a:prstGeom prst="roundRect">
              <a:avLst>
                <a:gd name="adj" fmla="val 50000"/>
              </a:avLst>
            </a:prstGeom>
            <a:solidFill>
              <a:srgbClr val="2FBD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Aguas especiales</a:t>
              </a:r>
            </a:p>
          </p:txBody>
        </p:sp>
        <p:sp>
          <p:nvSpPr>
            <p:cNvPr id="42" name="Rectángulo redondeado 41">
              <a:extLst>
                <a:ext uri="{FF2B5EF4-FFF2-40B4-BE49-F238E27FC236}">
                  <a16:creationId xmlns:a16="http://schemas.microsoft.com/office/drawing/2014/main" id="{C3B27843-3D4E-615B-B736-2BB2BB104976}"/>
                </a:ext>
              </a:extLst>
            </p:cNvPr>
            <p:cNvSpPr/>
            <p:nvPr/>
          </p:nvSpPr>
          <p:spPr>
            <a:xfrm>
              <a:off x="3093064" y="5041878"/>
              <a:ext cx="2873762" cy="518465"/>
            </a:xfrm>
            <a:prstGeom prst="roundRect">
              <a:avLst>
                <a:gd name="adj" fmla="val 50000"/>
              </a:avLst>
            </a:prstGeom>
            <a:solidFill>
              <a:srgbClr val="2FBD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Lodos aplicación del artículo 42 del A.G. 236-2006</a:t>
              </a:r>
            </a:p>
          </p:txBody>
        </p:sp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3EFD0F42-542F-041B-823D-13A3822CC1E5}"/>
                </a:ext>
              </a:extLst>
            </p:cNvPr>
            <p:cNvSpPr/>
            <p:nvPr/>
          </p:nvSpPr>
          <p:spPr>
            <a:xfrm>
              <a:off x="9477553" y="3527323"/>
              <a:ext cx="2092577" cy="729422"/>
            </a:xfrm>
            <a:prstGeom prst="roundRect">
              <a:avLst>
                <a:gd name="adj" fmla="val 27694"/>
              </a:avLst>
            </a:prstGeom>
            <a:solidFill>
              <a:srgbClr val="2FBD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Aplicación de los artículos 20, 21, 22, 24 y 28 del A.G. 236-2006</a:t>
              </a:r>
            </a:p>
          </p:txBody>
        </p:sp>
        <p:sp>
          <p:nvSpPr>
            <p:cNvPr id="44" name="Rectángulo redondeado 43">
              <a:extLst>
                <a:ext uri="{FF2B5EF4-FFF2-40B4-BE49-F238E27FC236}">
                  <a16:creationId xmlns:a16="http://schemas.microsoft.com/office/drawing/2014/main" id="{0C00FD41-4D1D-64C4-B968-24268491A178}"/>
                </a:ext>
              </a:extLst>
            </p:cNvPr>
            <p:cNvSpPr/>
            <p:nvPr/>
          </p:nvSpPr>
          <p:spPr>
            <a:xfrm>
              <a:off x="4556913" y="2572275"/>
              <a:ext cx="1867713" cy="326624"/>
            </a:xfrm>
            <a:prstGeom prst="roundRect">
              <a:avLst>
                <a:gd name="adj" fmla="val 50000"/>
              </a:avLst>
            </a:prstGeom>
            <a:solidFill>
              <a:srgbClr val="2FBD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Aguas ordinarias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1334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AD44D-46B7-DEEF-00E7-6777AF4DD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1C893256-6170-260C-9E84-15B8FDBC7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E4AC5BA-D565-DBFE-C71C-46D5F162F686}"/>
              </a:ext>
            </a:extLst>
          </p:cNvPr>
          <p:cNvSpPr/>
          <p:nvPr/>
        </p:nvSpPr>
        <p:spPr>
          <a:xfrm>
            <a:off x="230300" y="6423999"/>
            <a:ext cx="42197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/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0A082BC-0E19-07FE-7121-EA23E732F78A}"/>
              </a:ext>
            </a:extLst>
          </p:cNvPr>
          <p:cNvSpPr txBox="1">
            <a:spLocks/>
          </p:cNvSpPr>
          <p:nvPr/>
        </p:nvSpPr>
        <p:spPr>
          <a:xfrm>
            <a:off x="900257" y="414968"/>
            <a:ext cx="6988684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Entes generadores</a:t>
            </a:r>
            <a:b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s-GT" sz="2000" b="1" dirty="0">
                <a:solidFill>
                  <a:srgbClr val="2FBDF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Inspección/Monitoreo del recurso hídrico</a:t>
            </a:r>
            <a:endParaRPr lang="es-GT" sz="2800" b="1" dirty="0">
              <a:solidFill>
                <a:srgbClr val="2FBDF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42B0C6F6-A25D-E7A2-2998-D6D3208ADB5A}"/>
              </a:ext>
            </a:extLst>
          </p:cNvPr>
          <p:cNvGrpSpPr/>
          <p:nvPr/>
        </p:nvGrpSpPr>
        <p:grpSpPr>
          <a:xfrm>
            <a:off x="803563" y="1934387"/>
            <a:ext cx="10913391" cy="4184961"/>
            <a:chOff x="803563" y="1934387"/>
            <a:chExt cx="10913391" cy="4184961"/>
          </a:xfrm>
        </p:grpSpPr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88240F36-DC4F-0AB0-702B-3DE02623C373}"/>
                </a:ext>
              </a:extLst>
            </p:cNvPr>
            <p:cNvSpPr/>
            <p:nvPr/>
          </p:nvSpPr>
          <p:spPr>
            <a:xfrm>
              <a:off x="804236" y="5519184"/>
              <a:ext cx="257349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Jaguar Energy, S. A. </a:t>
              </a:r>
            </a:p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Masagua-Escuintla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8FF72D3-9CBE-B4F4-CF11-D8124F00A7D2}"/>
                </a:ext>
              </a:extLst>
            </p:cNvPr>
            <p:cNvSpPr/>
            <p:nvPr/>
          </p:nvSpPr>
          <p:spPr>
            <a:xfrm>
              <a:off x="3560575" y="5519184"/>
              <a:ext cx="258523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PIEL, S.A., </a:t>
              </a:r>
            </a:p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Guatemala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524C9A0-050C-A1A5-609A-F71E93D40B18}"/>
                </a:ext>
              </a:extLst>
            </p:cNvPr>
            <p:cNvSpPr/>
            <p:nvPr/>
          </p:nvSpPr>
          <p:spPr>
            <a:xfrm>
              <a:off x="9149995" y="5519184"/>
              <a:ext cx="256695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PTAR-BID La Bóveda,</a:t>
              </a:r>
            </a:p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San Marcos</a:t>
              </a:r>
            </a:p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82247AA0-43B1-F50E-D607-A6EA6D44F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49997" y="1934387"/>
              <a:ext cx="2566957" cy="3432218"/>
            </a:xfrm>
            <a:prstGeom prst="round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9B0E9A4-65FB-F70C-87D4-F6229542E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3563" y="1934387"/>
              <a:ext cx="2574164" cy="3432218"/>
            </a:xfrm>
            <a:prstGeom prst="round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724375B-1F64-7E41-7BE3-2418E731D8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60575" y="1934387"/>
              <a:ext cx="2585230" cy="3432218"/>
            </a:xfrm>
            <a:prstGeom prst="round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8E85F8C4-3879-3F56-9A0A-90C71F1428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28653" y="1934387"/>
              <a:ext cx="2638495" cy="3432218"/>
            </a:xfrm>
            <a:prstGeom prst="round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A5AE4018-A5EA-A546-CF7C-2C92BC07119A}"/>
                </a:ext>
              </a:extLst>
            </p:cNvPr>
            <p:cNvSpPr/>
            <p:nvPr/>
          </p:nvSpPr>
          <p:spPr>
            <a:xfrm>
              <a:off x="6328653" y="5519184"/>
              <a:ext cx="2638495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Banquetes de</a:t>
              </a:r>
            </a:p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Guatemala, S. A. Escuintla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</p:grp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79C5C7F-48D6-5B7D-928B-4FE907FB837A}"/>
              </a:ext>
            </a:extLst>
          </p:cNvPr>
          <p:cNvSpPr/>
          <p:nvPr/>
        </p:nvSpPr>
        <p:spPr>
          <a:xfrm>
            <a:off x="900257" y="1233584"/>
            <a:ext cx="9037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Dirección de Monitoreo y Vigilancia del Agua, por medio de el Departamento de Control y Monitoreo del Recurso Hídrico -DCMRH- a la fecha ha inspeccionado y monitoreado a diferentes entidades  a nivel nacional.</a:t>
            </a:r>
            <a:endParaRPr lang="es-G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C8C707A-12C2-A04E-D311-D0D85602427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397332"/>
            <a:ext cx="808396" cy="36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62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D62C2-3A5E-F814-2B24-997D44AA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21893D61-2E16-0B28-0ED1-62FF17A7D8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B2DAE2E-9A6C-E853-A389-B31B60D9E0B2}"/>
              </a:ext>
            </a:extLst>
          </p:cNvPr>
          <p:cNvSpPr txBox="1">
            <a:spLocks/>
          </p:cNvSpPr>
          <p:nvPr/>
        </p:nvSpPr>
        <p:spPr>
          <a:xfrm>
            <a:off x="900257" y="414968"/>
            <a:ext cx="5923876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Proyectos de palma africana</a:t>
            </a:r>
            <a:b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s-GT" sz="2000" b="1" dirty="0">
                <a:solidFill>
                  <a:srgbClr val="2FBDF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Inspección/Monitoreo</a:t>
            </a:r>
            <a:endParaRPr lang="es-GT" sz="2800" b="1" dirty="0">
              <a:solidFill>
                <a:srgbClr val="2FBDF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8AC0B76-2D47-9CD9-DC4D-DF0137FBF1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397332"/>
            <a:ext cx="808396" cy="36745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96AEA823-878B-5773-C5B6-A2EBE9C2603B}"/>
              </a:ext>
            </a:extLst>
          </p:cNvPr>
          <p:cNvGrpSpPr/>
          <p:nvPr/>
        </p:nvGrpSpPr>
        <p:grpSpPr>
          <a:xfrm>
            <a:off x="900257" y="1239143"/>
            <a:ext cx="2699906" cy="5203889"/>
            <a:chOff x="617608" y="1230834"/>
            <a:chExt cx="2699906" cy="5203889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D8EC05F3-724C-8A28-7BA2-0FF6C436B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7608" y="1230834"/>
              <a:ext cx="2699906" cy="2643076"/>
            </a:xfrm>
            <a:prstGeom prst="round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B60F39-A5E4-D8C4-6EA7-204AD7B8A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7609" y="3997728"/>
              <a:ext cx="2699905" cy="2024929"/>
            </a:xfrm>
            <a:prstGeom prst="roundRect">
              <a:avLst/>
            </a:prstGeom>
          </p:spPr>
        </p:pic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CF8FA614-6A9F-6CED-64E8-E50BE7FDAA64}"/>
                </a:ext>
              </a:extLst>
            </p:cNvPr>
            <p:cNvSpPr/>
            <p:nvPr/>
          </p:nvSpPr>
          <p:spPr>
            <a:xfrm>
              <a:off x="820072" y="6019225"/>
              <a:ext cx="2294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Naturaceites</a:t>
              </a:r>
              <a:endParaRPr lang="es-G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728064BA-17BA-5EE5-947D-A5C8253AD781}"/>
              </a:ext>
            </a:extLst>
          </p:cNvPr>
          <p:cNvGrpSpPr/>
          <p:nvPr/>
        </p:nvGrpSpPr>
        <p:grpSpPr>
          <a:xfrm>
            <a:off x="3810612" y="1239143"/>
            <a:ext cx="2294978" cy="5295263"/>
            <a:chOff x="3825417" y="1230834"/>
            <a:chExt cx="2294978" cy="5295263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3DFAF913-DDAE-DB4D-F53C-D3AC2B40A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25417" y="1230834"/>
              <a:ext cx="2294978" cy="2896028"/>
            </a:xfrm>
            <a:prstGeom prst="round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0D82EC0A-9D06-602F-2256-5924C693A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25417" y="4301424"/>
              <a:ext cx="2294978" cy="1721233"/>
            </a:xfrm>
            <a:prstGeom prst="roundRect">
              <a:avLst/>
            </a:prstGeom>
          </p:spPr>
        </p:pic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20D4235E-8033-FD13-5B51-23FBDA51E9E7}"/>
                </a:ext>
              </a:extLst>
            </p:cNvPr>
            <p:cNvSpPr/>
            <p:nvPr/>
          </p:nvSpPr>
          <p:spPr>
            <a:xfrm>
              <a:off x="3825417" y="6110599"/>
              <a:ext cx="2294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Palmas de </a:t>
              </a:r>
              <a:r>
                <a:rPr lang="es-GT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Ixcan</a:t>
              </a:r>
              <a:endParaRPr lang="es-G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98A2F08D-40A7-63F0-E201-BD4FFAF38030}"/>
              </a:ext>
            </a:extLst>
          </p:cNvPr>
          <p:cNvGrpSpPr/>
          <p:nvPr/>
        </p:nvGrpSpPr>
        <p:grpSpPr>
          <a:xfrm>
            <a:off x="6315282" y="1239143"/>
            <a:ext cx="3646712" cy="5310732"/>
            <a:chOff x="6505279" y="1230834"/>
            <a:chExt cx="3646712" cy="5310732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142DBF69-61E0-1F85-23A2-A68176FEE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05279" y="1230834"/>
              <a:ext cx="3646712" cy="2053099"/>
            </a:xfrm>
            <a:prstGeom prst="round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F9B2977-F14A-AEF6-0BFE-F0C15E69F296}"/>
                </a:ext>
              </a:extLst>
            </p:cNvPr>
            <p:cNvSpPr/>
            <p:nvPr/>
          </p:nvSpPr>
          <p:spPr>
            <a:xfrm>
              <a:off x="7181146" y="3370675"/>
              <a:ext cx="2294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Industrias </a:t>
              </a:r>
              <a:r>
                <a:rPr lang="es-GT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Chiquibul</a:t>
              </a:r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S. A.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2DC5CF3C-0425-5D53-2E17-2FC760E1A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05279" y="3969559"/>
              <a:ext cx="3646712" cy="2053098"/>
            </a:xfrm>
            <a:prstGeom prst="roundRect">
              <a:avLst/>
            </a:prstGeom>
          </p:spPr>
        </p:pic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E8A202B2-8D86-8EA4-5A76-3E4EDEFF2D81}"/>
                </a:ext>
              </a:extLst>
            </p:cNvPr>
            <p:cNvSpPr/>
            <p:nvPr/>
          </p:nvSpPr>
          <p:spPr>
            <a:xfrm>
              <a:off x="6505279" y="6126068"/>
              <a:ext cx="364671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Naturaceites </a:t>
              </a:r>
              <a:r>
                <a:rPr lang="es-E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s-GT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ío</a:t>
              </a:r>
              <a:r>
                <a:rPr lang="es-G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 Reserva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029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47833-565F-983C-D78E-0B05AB40E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2A09B842-DFFC-AE6A-0BA6-9687DB3046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BC0C46C6-94D4-3EC6-8C3A-21A886FEA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196674" y="-5196672"/>
            <a:ext cx="1798656" cy="12192001"/>
          </a:xfrm>
          <a:prstGeom prst="rect">
            <a:avLst/>
          </a:prstGeom>
        </p:spPr>
      </p:pic>
      <p:sp>
        <p:nvSpPr>
          <p:cNvPr id="52" name="Rectángulo 51">
            <a:extLst>
              <a:ext uri="{FF2B5EF4-FFF2-40B4-BE49-F238E27FC236}">
                <a16:creationId xmlns:a16="http://schemas.microsoft.com/office/drawing/2014/main" id="{A19F3158-98F1-B6EB-7A5B-BEAA7416C3EB}"/>
              </a:ext>
            </a:extLst>
          </p:cNvPr>
          <p:cNvSpPr/>
          <p:nvPr/>
        </p:nvSpPr>
        <p:spPr>
          <a:xfrm>
            <a:off x="7409524" y="271627"/>
            <a:ext cx="24751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GT" sz="1200" b="1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RONICO/CGN </a:t>
            </a:r>
            <a:r>
              <a:rPr lang="es-ES" sz="1200" b="1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Estor, Izabal</a:t>
            </a:r>
            <a:endParaRPr lang="es-GT" sz="1200" b="1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GT" sz="900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uente: Propia-DCMRH-</a:t>
            </a:r>
          </a:p>
        </p:txBody>
      </p:sp>
      <p:sp>
        <p:nvSpPr>
          <p:cNvPr id="60" name="Rectángulo redondeado 59">
            <a:extLst>
              <a:ext uri="{FF2B5EF4-FFF2-40B4-BE49-F238E27FC236}">
                <a16:creationId xmlns:a16="http://schemas.microsoft.com/office/drawing/2014/main" id="{7FCFE166-2805-2636-80A9-EA9895751BBB}"/>
              </a:ext>
            </a:extLst>
          </p:cNvPr>
          <p:cNvSpPr/>
          <p:nvPr/>
        </p:nvSpPr>
        <p:spPr>
          <a:xfrm>
            <a:off x="-1" y="986444"/>
            <a:ext cx="5382465" cy="1269093"/>
          </a:xfrm>
          <a:prstGeom prst="roundRect">
            <a:avLst>
              <a:gd name="adj" fmla="val 50000"/>
            </a:avLst>
          </a:prstGeom>
          <a:solidFill>
            <a:srgbClr val="1E2F5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1" name="Título 1">
            <a:extLst>
              <a:ext uri="{FF2B5EF4-FFF2-40B4-BE49-F238E27FC236}">
                <a16:creationId xmlns:a16="http://schemas.microsoft.com/office/drawing/2014/main" id="{82650D82-3236-8E3E-1280-3C14F6F53AED}"/>
              </a:ext>
            </a:extLst>
          </p:cNvPr>
          <p:cNvSpPr txBox="1">
            <a:spLocks/>
          </p:cNvSpPr>
          <p:nvPr/>
        </p:nvSpPr>
        <p:spPr>
          <a:xfrm>
            <a:off x="1215321" y="1198011"/>
            <a:ext cx="3833108" cy="6571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Proyectos mineros</a:t>
            </a:r>
            <a:b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s-GT" sz="2000" b="1" dirty="0">
                <a:solidFill>
                  <a:srgbClr val="2FBDF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Inspección/Monitoreo</a:t>
            </a:r>
            <a:endParaRPr lang="es-GT" sz="2800" b="1" dirty="0">
              <a:solidFill>
                <a:srgbClr val="2FBDF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9E963420-07F6-4CFE-73EF-6923E230A1F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5064" y="1297306"/>
            <a:ext cx="808396" cy="367453"/>
          </a:xfrm>
          <a:prstGeom prst="rect">
            <a:avLst/>
          </a:prstGeom>
        </p:spPr>
      </p:pic>
      <p:grpSp>
        <p:nvGrpSpPr>
          <p:cNvPr id="64" name="Grupo 63">
            <a:extLst>
              <a:ext uri="{FF2B5EF4-FFF2-40B4-BE49-F238E27FC236}">
                <a16:creationId xmlns:a16="http://schemas.microsoft.com/office/drawing/2014/main" id="{C1E6B1C4-8487-9243-826B-0A83CFBF52A8}"/>
              </a:ext>
            </a:extLst>
          </p:cNvPr>
          <p:cNvGrpSpPr/>
          <p:nvPr/>
        </p:nvGrpSpPr>
        <p:grpSpPr>
          <a:xfrm>
            <a:off x="339901" y="2070284"/>
            <a:ext cx="11695084" cy="4597984"/>
            <a:chOff x="339901" y="7996342"/>
            <a:chExt cx="11695084" cy="4597984"/>
          </a:xfrm>
        </p:grpSpPr>
        <p:pic>
          <p:nvPicPr>
            <p:cNvPr id="46" name="Imagen 45">
              <a:extLst>
                <a:ext uri="{FF2B5EF4-FFF2-40B4-BE49-F238E27FC236}">
                  <a16:creationId xmlns:a16="http://schemas.microsoft.com/office/drawing/2014/main" id="{617C559F-B8B2-0A7D-1FBB-A46882569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78544" y="9907568"/>
              <a:ext cx="3077244" cy="1950167"/>
            </a:xfrm>
            <a:prstGeom prst="roundRect">
              <a:avLst/>
            </a:prstGeom>
          </p:spPr>
        </p:pic>
        <p:pic>
          <p:nvPicPr>
            <p:cNvPr id="47" name="Imagen 46">
              <a:extLst>
                <a:ext uri="{FF2B5EF4-FFF2-40B4-BE49-F238E27FC236}">
                  <a16:creationId xmlns:a16="http://schemas.microsoft.com/office/drawing/2014/main" id="{2E0BF35D-92CB-4ED1-D7A4-0F741E221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31875" y="7996342"/>
              <a:ext cx="2294978" cy="1721233"/>
            </a:xfrm>
            <a:prstGeom prst="roundRect">
              <a:avLst/>
            </a:prstGeom>
          </p:spPr>
        </p:pic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2AFEBE99-3959-E2D8-74DB-DA73E7A54E1B}"/>
                </a:ext>
              </a:extLst>
            </p:cNvPr>
            <p:cNvSpPr/>
            <p:nvPr/>
          </p:nvSpPr>
          <p:spPr>
            <a:xfrm>
              <a:off x="5663961" y="11947995"/>
              <a:ext cx="3091828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Cerro Blanco /Elevar </a:t>
              </a:r>
              <a:r>
                <a:rPr lang="es-GT" sz="9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Resources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S. A. 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Asunción Mita, Jutiapa</a:t>
              </a:r>
              <a:endParaRPr lang="es-GT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sp>
          <p:nvSpPr>
            <p:cNvPr id="50" name="Rectángulo 49">
              <a:extLst>
                <a:ext uri="{FF2B5EF4-FFF2-40B4-BE49-F238E27FC236}">
                  <a16:creationId xmlns:a16="http://schemas.microsoft.com/office/drawing/2014/main" id="{E9AC846B-280D-B7EF-0A88-D0B89A4D962B}"/>
                </a:ext>
              </a:extLst>
            </p:cNvPr>
            <p:cNvSpPr/>
            <p:nvPr/>
          </p:nvSpPr>
          <p:spPr>
            <a:xfrm>
              <a:off x="3181616" y="11947995"/>
              <a:ext cx="22949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Mina </a:t>
              </a:r>
              <a:r>
                <a:rPr lang="es-ES" sz="9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Marlin</a:t>
              </a:r>
              <a:endPara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Montana Exploradora de Guatemala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San Miguel </a:t>
              </a:r>
              <a:r>
                <a:rPr lang="es-ES" sz="9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Ixtahuacan</a:t>
              </a:r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San Marcos</a:t>
              </a:r>
              <a:endParaRPr lang="es-GT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E338D673-EEC0-04A2-23D2-792B34D8C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1616" y="9907568"/>
              <a:ext cx="2294977" cy="1950167"/>
            </a:xfrm>
            <a:prstGeom prst="roundRect">
              <a:avLst/>
            </a:prstGeom>
          </p:spPr>
        </p:pic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31FD6ED2-CB49-7D5F-B862-4964B86DD2E4}"/>
                </a:ext>
              </a:extLst>
            </p:cNvPr>
            <p:cNvSpPr/>
            <p:nvPr/>
          </p:nvSpPr>
          <p:spPr>
            <a:xfrm>
              <a:off x="8848032" y="8603042"/>
              <a:ext cx="1641039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RONICO/CGN</a:t>
              </a:r>
            </a:p>
            <a:p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Estor, Izabal</a:t>
              </a:r>
              <a:endParaRPr lang="es-GT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956CC03F-1979-4815-ED4E-AD770A095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901" y="9907569"/>
              <a:ext cx="2600223" cy="1950167"/>
            </a:xfrm>
            <a:prstGeom prst="roundRect">
              <a:avLst/>
            </a:prstGeom>
          </p:spPr>
        </p:pic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F7F6F522-56CF-BBDB-7089-9733903770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79396" y="7580215"/>
              <a:ext cx="1721233" cy="2553487"/>
            </a:xfrm>
            <a:prstGeom prst="roundRect">
              <a:avLst/>
            </a:prstGeom>
          </p:spPr>
        </p:pic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972ED5FE-8D9C-031A-7F6B-BEDCC8BFF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63960" y="7996342"/>
              <a:ext cx="3077244" cy="1721233"/>
            </a:xfrm>
            <a:prstGeom prst="roundRect">
              <a:avLst/>
            </a:prstGeom>
          </p:spPr>
        </p:pic>
        <p:sp>
          <p:nvSpPr>
            <p:cNvPr id="57" name="Rectángulo 56">
              <a:extLst>
                <a:ext uri="{FF2B5EF4-FFF2-40B4-BE49-F238E27FC236}">
                  <a16:creationId xmlns:a16="http://schemas.microsoft.com/office/drawing/2014/main" id="{412AE871-2ECC-8641-DF12-A379D4CED1D4}"/>
                </a:ext>
              </a:extLst>
            </p:cNvPr>
            <p:cNvSpPr/>
            <p:nvPr/>
          </p:nvSpPr>
          <p:spPr>
            <a:xfrm>
              <a:off x="339901" y="11947995"/>
              <a:ext cx="25768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Mina San Rafael</a:t>
              </a:r>
              <a:endParaRPr lang="es-GT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 American Silver de Guatemala, S. A.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s-GT" sz="9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Rafael Las Flores, SR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Propia-DCMRH-</a:t>
              </a:r>
            </a:p>
          </p:txBody>
        </p:sp>
        <p:pic>
          <p:nvPicPr>
            <p:cNvPr id="58" name="Imagen 57">
              <a:extLst>
                <a:ext uri="{FF2B5EF4-FFF2-40B4-BE49-F238E27FC236}">
                  <a16:creationId xmlns:a16="http://schemas.microsoft.com/office/drawing/2014/main" id="{DBA9F148-E397-A205-32FA-513C0FA03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22717" y="9938430"/>
              <a:ext cx="3077244" cy="1950167"/>
            </a:xfrm>
            <a:prstGeom prst="roundRect">
              <a:avLst/>
            </a:prstGeom>
          </p:spPr>
        </p:pic>
        <p:sp>
          <p:nvSpPr>
            <p:cNvPr id="59" name="Rectángulo 58">
              <a:extLst>
                <a:ext uri="{FF2B5EF4-FFF2-40B4-BE49-F238E27FC236}">
                  <a16:creationId xmlns:a16="http://schemas.microsoft.com/office/drawing/2014/main" id="{1713F08A-2945-F414-ECED-A2981F6FEC2C}"/>
                </a:ext>
              </a:extLst>
            </p:cNvPr>
            <p:cNvSpPr/>
            <p:nvPr/>
          </p:nvSpPr>
          <p:spPr>
            <a:xfrm>
              <a:off x="8943157" y="11947995"/>
              <a:ext cx="30918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Mina de Jade, extracción Ilegal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s-GT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uente: DCSA-MARN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0802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59B67-0125-03A7-5BA3-D8099E6EA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7D132B0-0ED7-014D-A175-75DA88E52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BDFD8BC2-2877-64DC-19C7-A2BAFC7F5021}"/>
              </a:ext>
            </a:extLst>
          </p:cNvPr>
          <p:cNvSpPr/>
          <p:nvPr/>
        </p:nvSpPr>
        <p:spPr>
          <a:xfrm>
            <a:off x="1660546" y="1614890"/>
            <a:ext cx="84381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995738" algn="l"/>
              </a:tabLst>
            </a:pP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y fomentar la investigación con respecto a la protección de los recursos hídricos y elaborar la propuesta para su regulación y actualización de la normativa vigente; así como coordinar con el Laboratorio de Calidad del Agua y con el DCMRH la investigación y monitoreo del recurso hídrico.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CAB91AB-DA38-71C7-9BC3-AD970CE93B5C}"/>
              </a:ext>
            </a:extLst>
          </p:cNvPr>
          <p:cNvSpPr txBox="1"/>
          <p:nvPr/>
        </p:nvSpPr>
        <p:spPr>
          <a:xfrm>
            <a:off x="897700" y="508046"/>
            <a:ext cx="65385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Departamento de Investigación y Normatividad del Agua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23793C-2890-E1B9-7A67-D75B4A61303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649287"/>
            <a:ext cx="808396" cy="367453"/>
          </a:xfrm>
          <a:prstGeom prst="rect">
            <a:avLst/>
          </a:prstGeom>
        </p:spPr>
      </p:pic>
      <p:sp>
        <p:nvSpPr>
          <p:cNvPr id="5" name="Rectángulo redondeado 22">
            <a:extLst>
              <a:ext uri="{FF2B5EF4-FFF2-40B4-BE49-F238E27FC236}">
                <a16:creationId xmlns:a16="http://schemas.microsoft.com/office/drawing/2014/main" id="{26EAF4A4-FA94-FDCA-14CD-137C4C965044}"/>
              </a:ext>
            </a:extLst>
          </p:cNvPr>
          <p:cNvSpPr/>
          <p:nvPr/>
        </p:nvSpPr>
        <p:spPr>
          <a:xfrm>
            <a:off x="1640764" y="5470872"/>
            <a:ext cx="9328243" cy="764816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Impulsar la investigación científica sobre la situación del agua en el país para</a:t>
            </a:r>
          </a:p>
          <a:p>
            <a:pPr algn="ctr"/>
            <a:r>
              <a:rPr lang="es-G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generar conocimiento y propiciar su divulgación en medios digitales o impresos.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230C78D-1673-085A-59EE-D74F26543510}"/>
              </a:ext>
            </a:extLst>
          </p:cNvPr>
          <p:cNvGrpSpPr/>
          <p:nvPr/>
        </p:nvGrpSpPr>
        <p:grpSpPr>
          <a:xfrm>
            <a:off x="1640763" y="2855805"/>
            <a:ext cx="9328244" cy="2387305"/>
            <a:chOff x="1640763" y="3075968"/>
            <a:chExt cx="9328244" cy="2387305"/>
          </a:xfrm>
        </p:grpSpPr>
        <p:pic>
          <p:nvPicPr>
            <p:cNvPr id="7" name="Imagen 6" descr="C:\Users\lagarcia\AppData\Local\Microsoft\Windows\INetCache\Content.Outlook\EBQU0A7J\IMG-20240624-WA0014.jpg">
              <a:extLst>
                <a:ext uri="{FF2B5EF4-FFF2-40B4-BE49-F238E27FC236}">
                  <a16:creationId xmlns:a16="http://schemas.microsoft.com/office/drawing/2014/main" id="{97044C00-8FA6-685C-1AE8-96D88D5AEF1D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40763" y="3075968"/>
              <a:ext cx="3056372" cy="2366645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FB857CD-07DE-F144-DCAE-4BB648CAF58F}"/>
                </a:ext>
              </a:extLst>
            </p:cNvPr>
            <p:cNvPicPr/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21337" y="3075968"/>
              <a:ext cx="2947670" cy="2366645"/>
            </a:xfrm>
            <a:prstGeom prst="roundRect">
              <a:avLst/>
            </a:prstGeom>
          </p:spPr>
        </p:pic>
        <p:pic>
          <p:nvPicPr>
            <p:cNvPr id="9" name="Marcador de contenido 20">
              <a:extLst>
                <a:ext uri="{FF2B5EF4-FFF2-40B4-BE49-F238E27FC236}">
                  <a16:creationId xmlns:a16="http://schemas.microsoft.com/office/drawing/2014/main" id="{07FE836D-770A-DA47-75A8-868E766FC753}"/>
                </a:ext>
              </a:extLst>
            </p:cNvPr>
            <p:cNvPicPr/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08"/>
            <a:stretch/>
          </p:blipFill>
          <p:spPr>
            <a:xfrm>
              <a:off x="4831050" y="3075968"/>
              <a:ext cx="3056372" cy="2387305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8689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E69CB-55B1-98CB-4545-BF2A27E4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A490F9-30A8-C717-8908-A74E80FCF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EDA7E85E-BC65-0557-B8BD-801B4C60B3A9}"/>
              </a:ext>
            </a:extLst>
          </p:cNvPr>
          <p:cNvSpPr txBox="1"/>
          <p:nvPr/>
        </p:nvSpPr>
        <p:spPr>
          <a:xfrm>
            <a:off x="645459" y="2414594"/>
            <a:ext cx="1063214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Proponer las </a:t>
            </a:r>
            <a:r>
              <a:rPr lang="es-ES" altLang="es-ES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regulaciones y normativas </a:t>
            </a:r>
            <a:r>
              <a:rPr lang="es-ES" alt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relacionadas con la investigación y normatividad del agua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Calcular los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índices de calidad del agua </a:t>
            </a:r>
            <a:r>
              <a:rPr lang="es-ES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los cuerpos superficiales y subterráneos para la toma de decisiones a nivel de cuencas </a:t>
            </a:r>
            <a:endParaRPr lang="es-GT" b="1" dirty="0">
              <a:solidFill>
                <a:srgbClr val="2FBD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MX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</a:t>
            </a:r>
            <a:r>
              <a:rPr lang="es-GT" b="1" dirty="0" err="1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nalizar</a:t>
            </a:r>
            <a:r>
              <a:rPr lang="es-GT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datos y normativas nacionales e internacionales en materia ambiental, que permitan </a:t>
            </a:r>
            <a:r>
              <a:rPr lang="es-GT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actualizar y proponer regulaciones nacionales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MX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</a:t>
            </a:r>
            <a:r>
              <a:rPr lang="es-GT" b="1" dirty="0" err="1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articipar</a:t>
            </a:r>
            <a:r>
              <a:rPr lang="es-GT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 el informe ambiental del Estado en el ámbito de su competencia, de conformidad con la normativa legal vigente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s-MX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</a:t>
            </a:r>
            <a:r>
              <a:rPr lang="es-GT" b="1" dirty="0" err="1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mpulsar</a:t>
            </a:r>
            <a:r>
              <a:rPr lang="es-GT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la </a:t>
            </a:r>
            <a:r>
              <a:rPr lang="es-GT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investigación científica sobre la situación del agua en el país</a:t>
            </a:r>
            <a:r>
              <a:rPr lang="es-GT" b="1" dirty="0">
                <a:solidFill>
                  <a:srgbClr val="2FBD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para generar conocimiento y propiciar su divulgación en medios digitales o impresos</a:t>
            </a:r>
            <a:endParaRPr lang="es-ES" b="1" dirty="0">
              <a:solidFill>
                <a:srgbClr val="2FBD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2E5AF02-DF08-9D24-4E56-3A9398365A4C}"/>
              </a:ext>
            </a:extLst>
          </p:cNvPr>
          <p:cNvSpPr txBox="1"/>
          <p:nvPr/>
        </p:nvSpPr>
        <p:spPr>
          <a:xfrm>
            <a:off x="808396" y="602180"/>
            <a:ext cx="9824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Departamento de Investigación y Normatividad del Agua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375136-5A67-421D-24C7-8E487C767AA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649287"/>
            <a:ext cx="808396" cy="36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5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EA01B-0E3D-7778-8CA5-6D287719B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DC477D1-5D2D-5080-F035-1F7DF9E56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706C3DA-A015-9892-5C6A-68EDDA6D1160}"/>
              </a:ext>
            </a:extLst>
          </p:cNvPr>
          <p:cNvSpPr txBox="1"/>
          <p:nvPr/>
        </p:nvSpPr>
        <p:spPr>
          <a:xfrm>
            <a:off x="897700" y="508046"/>
            <a:ext cx="5906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Ríos Urbanos con características de aguas residuales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C27DD5-605D-BDAD-5689-607EA095627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649287"/>
            <a:ext cx="808396" cy="367453"/>
          </a:xfrm>
          <a:prstGeom prst="rect">
            <a:avLst/>
          </a:prstGeom>
        </p:spPr>
      </p:pic>
      <p:pic>
        <p:nvPicPr>
          <p:cNvPr id="10" name="Marcador de contenido 8">
            <a:extLst>
              <a:ext uri="{FF2B5EF4-FFF2-40B4-BE49-F238E27FC236}">
                <a16:creationId xmlns:a16="http://schemas.microsoft.com/office/drawing/2014/main" id="{ABA72DA1-A7CD-68CA-796F-AFF68EBAF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4854" y="2214510"/>
            <a:ext cx="2971800" cy="3160360"/>
          </a:xfrm>
          <a:prstGeom prst="roundRect">
            <a:avLst/>
          </a:prstGeom>
          <a:ln>
            <a:noFill/>
          </a:ln>
        </p:spPr>
      </p:pic>
      <p:pic>
        <p:nvPicPr>
          <p:cNvPr id="12" name="Imagen 10">
            <a:extLst>
              <a:ext uri="{FF2B5EF4-FFF2-40B4-BE49-F238E27FC236}">
                <a16:creationId xmlns:a16="http://schemas.microsoft.com/office/drawing/2014/main" id="{A355B2E6-7395-640A-E412-C08FCBF3A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4521" y="2139081"/>
            <a:ext cx="2492375" cy="3311219"/>
          </a:xfrm>
          <a:prstGeom prst="round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1">
            <a:extLst>
              <a:ext uri="{FF2B5EF4-FFF2-40B4-BE49-F238E27FC236}">
                <a16:creationId xmlns:a16="http://schemas.microsoft.com/office/drawing/2014/main" id="{11D878D7-83A5-BE84-9270-6A99BC740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4763" y="2055565"/>
            <a:ext cx="2613553" cy="3478251"/>
          </a:xfrm>
          <a:prstGeom prst="round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5B4AC48-458A-10C4-72B9-FEEC660F1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6183" y="2401659"/>
            <a:ext cx="2090737" cy="2786062"/>
          </a:xfrm>
          <a:prstGeom prst="round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050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9E11C-B076-9988-C23B-59B461929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A4FFB4B9-C87B-1094-024D-0887C58224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31C8B5D-E31C-0C92-0C09-CE42C91AF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93" y="476101"/>
            <a:ext cx="808396" cy="367453"/>
          </a:xfrm>
          <a:prstGeom prst="rect">
            <a:avLst/>
          </a:prstGeom>
        </p:spPr>
      </p:pic>
      <p:pic>
        <p:nvPicPr>
          <p:cNvPr id="5" name="Marcador de contenido 8">
            <a:extLst>
              <a:ext uri="{FF2B5EF4-FFF2-40B4-BE49-F238E27FC236}">
                <a16:creationId xmlns:a16="http://schemas.microsoft.com/office/drawing/2014/main" id="{6C5F7991-4416-A127-8F6D-93B1BD36C3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135982" y="11131"/>
            <a:ext cx="5243381" cy="6785554"/>
          </a:xfrm>
        </p:spPr>
      </p:pic>
      <p:pic>
        <p:nvPicPr>
          <p:cNvPr id="8" name="Marcador de contenido 10">
            <a:extLst>
              <a:ext uri="{FF2B5EF4-FFF2-40B4-BE49-F238E27FC236}">
                <a16:creationId xmlns:a16="http://schemas.microsoft.com/office/drawing/2014/main" id="{B6C32AFD-69DA-C91D-7C17-43B7CDA9D7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3156" y="0"/>
            <a:ext cx="5243382" cy="678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33FE4A-984E-C9DD-397B-8F242C4C0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Marcador de contenido 4">
            <a:extLst>
              <a:ext uri="{FF2B5EF4-FFF2-40B4-BE49-F238E27FC236}">
                <a16:creationId xmlns:a16="http://schemas.microsoft.com/office/drawing/2014/main" id="{BFB37768-00D3-78A9-869A-765038D7D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7906" y="997143"/>
            <a:ext cx="7757223" cy="5994220"/>
          </a:xfrm>
          <a:prstGeom prst="rect">
            <a:avLst/>
          </a:prstGeom>
        </p:spPr>
      </p:pic>
      <p:sp>
        <p:nvSpPr>
          <p:cNvPr id="5" name="Freeform 14">
            <a:extLst>
              <a:ext uri="{FF2B5EF4-FFF2-40B4-BE49-F238E27FC236}">
                <a16:creationId xmlns:a16="http://schemas.microsoft.com/office/drawing/2014/main" id="{0AC26330-5A01-4671-5307-8B1D1617BBC6}"/>
              </a:ext>
            </a:extLst>
          </p:cNvPr>
          <p:cNvSpPr/>
          <p:nvPr/>
        </p:nvSpPr>
        <p:spPr>
          <a:xfrm>
            <a:off x="9693569" y="1852363"/>
            <a:ext cx="2384642" cy="2464749"/>
          </a:xfrm>
          <a:custGeom>
            <a:avLst/>
            <a:gdLst/>
            <a:ahLst/>
            <a:cxnLst/>
            <a:rect l="l" t="t" r="r" b="b"/>
            <a:pathLst>
              <a:path w="6200140" h="6408420">
                <a:moveTo>
                  <a:pt x="6200140" y="5351780"/>
                </a:moveTo>
                <a:cubicBezTo>
                  <a:pt x="6200140" y="5935980"/>
                  <a:pt x="5726430" y="6408420"/>
                  <a:pt x="5143500" y="6408420"/>
                </a:cubicBezTo>
                <a:lnTo>
                  <a:pt x="1056640" y="6408420"/>
                </a:lnTo>
                <a:cubicBezTo>
                  <a:pt x="472440" y="6408420"/>
                  <a:pt x="0" y="5934710"/>
                  <a:pt x="0" y="5351780"/>
                </a:cubicBezTo>
                <a:lnTo>
                  <a:pt x="0" y="1056640"/>
                </a:lnTo>
                <a:cubicBezTo>
                  <a:pt x="0" y="472440"/>
                  <a:pt x="473710" y="0"/>
                  <a:pt x="1056640" y="0"/>
                </a:cubicBezTo>
                <a:lnTo>
                  <a:pt x="5143500" y="0"/>
                </a:lnTo>
                <a:cubicBezTo>
                  <a:pt x="5727700" y="0"/>
                  <a:pt x="6200140" y="473710"/>
                  <a:pt x="6200140" y="1056640"/>
                </a:cubicBezTo>
                <a:lnTo>
                  <a:pt x="6200140" y="535178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/>
          <a:lstStyle/>
          <a:p>
            <a:endParaRPr lang="es-GT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E232346-4247-97F5-86E9-AF20AA67283D}"/>
              </a:ext>
            </a:extLst>
          </p:cNvPr>
          <p:cNvSpPr/>
          <p:nvPr/>
        </p:nvSpPr>
        <p:spPr>
          <a:xfrm>
            <a:off x="9807357" y="4355181"/>
            <a:ext cx="2384643" cy="2464750"/>
          </a:xfrm>
          <a:custGeom>
            <a:avLst/>
            <a:gdLst/>
            <a:ahLst/>
            <a:cxnLst/>
            <a:rect l="l" t="t" r="r" b="b"/>
            <a:pathLst>
              <a:path w="6200140" h="6408420">
                <a:moveTo>
                  <a:pt x="6200140" y="5351780"/>
                </a:moveTo>
                <a:cubicBezTo>
                  <a:pt x="6200140" y="5935980"/>
                  <a:pt x="5726430" y="6408420"/>
                  <a:pt x="5143500" y="6408420"/>
                </a:cubicBezTo>
                <a:lnTo>
                  <a:pt x="1056640" y="6408420"/>
                </a:lnTo>
                <a:cubicBezTo>
                  <a:pt x="472440" y="6408420"/>
                  <a:pt x="0" y="5934710"/>
                  <a:pt x="0" y="5351780"/>
                </a:cubicBezTo>
                <a:lnTo>
                  <a:pt x="0" y="1056640"/>
                </a:lnTo>
                <a:cubicBezTo>
                  <a:pt x="0" y="472440"/>
                  <a:pt x="473710" y="0"/>
                  <a:pt x="1056640" y="0"/>
                </a:cubicBezTo>
                <a:lnTo>
                  <a:pt x="5143500" y="0"/>
                </a:lnTo>
                <a:cubicBezTo>
                  <a:pt x="5727700" y="0"/>
                  <a:pt x="6200140" y="473710"/>
                  <a:pt x="6200140" y="1056640"/>
                </a:cubicBezTo>
                <a:lnTo>
                  <a:pt x="6200140" y="535178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DD010B-84FE-463C-0414-81D11F20E14A}"/>
              </a:ext>
            </a:extLst>
          </p:cNvPr>
          <p:cNvSpPr txBox="1"/>
          <p:nvPr/>
        </p:nvSpPr>
        <p:spPr>
          <a:xfrm>
            <a:off x="930806" y="17360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000" b="1" dirty="0">
                <a:solidFill>
                  <a:srgbClr val="1E2F5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Dirección de Monitoreo</a:t>
            </a:r>
          </a:p>
          <a:p>
            <a:r>
              <a:rPr lang="es-GT" sz="2000" b="1" dirty="0">
                <a:solidFill>
                  <a:srgbClr val="1E2F5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y Vigilancia del Agua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8EF4982-3672-13CE-7C55-386B969A9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" y="314845"/>
            <a:ext cx="808396" cy="36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54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B54CC-3D33-24C4-54B7-B772AEBC9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8A8341E-A14E-C83C-33A0-435F47CD18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FEB452E-AE80-5234-33D9-4CAC6172EE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123687"/>
              </p:ext>
            </p:extLst>
          </p:nvPr>
        </p:nvGraphicFramePr>
        <p:xfrm>
          <a:off x="5871679" y="3610984"/>
          <a:ext cx="5809839" cy="28576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476">
                  <a:extLst>
                    <a:ext uri="{9D8B030D-6E8A-4147-A177-3AD203B41FA5}">
                      <a16:colId xmlns:a16="http://schemas.microsoft.com/office/drawing/2014/main" val="2144650720"/>
                    </a:ext>
                  </a:extLst>
                </a:gridCol>
                <a:gridCol w="1286445">
                  <a:extLst>
                    <a:ext uri="{9D8B030D-6E8A-4147-A177-3AD203B41FA5}">
                      <a16:colId xmlns:a16="http://schemas.microsoft.com/office/drawing/2014/main" val="3009828756"/>
                    </a:ext>
                  </a:extLst>
                </a:gridCol>
                <a:gridCol w="1298351">
                  <a:extLst>
                    <a:ext uri="{9D8B030D-6E8A-4147-A177-3AD203B41FA5}">
                      <a16:colId xmlns:a16="http://schemas.microsoft.com/office/drawing/2014/main" val="482179915"/>
                    </a:ext>
                  </a:extLst>
                </a:gridCol>
                <a:gridCol w="2739567">
                  <a:extLst>
                    <a:ext uri="{9D8B030D-6E8A-4147-A177-3AD203B41FA5}">
                      <a16:colId xmlns:a16="http://schemas.microsoft.com/office/drawing/2014/main" val="428928898"/>
                    </a:ext>
                  </a:extLst>
                </a:gridCol>
              </a:tblGrid>
              <a:tr h="1731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No.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COORDENADAS GEOGRAFICAS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54" marR="84854" marT="42427" marB="42427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NOMBRE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2668728961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15°25'39.55"N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89°34'15.13"O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Aguas Abajo Río Cahabón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550735668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2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15°27'37.91"N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89°32'52.36"O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Aguas Abajo Río Cahabón p2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1757034681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15°30'23.40"N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89°36'54.99"O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 dirty="0">
                          <a:effectLst/>
                        </a:rPr>
                        <a:t>Aguas Abajo Río </a:t>
                      </a:r>
                      <a:r>
                        <a:rPr lang="es-GT" sz="900" dirty="0" err="1">
                          <a:effectLst/>
                        </a:rPr>
                        <a:t>Cahabón</a:t>
                      </a:r>
                      <a:r>
                        <a:rPr lang="es-GT" sz="900" dirty="0">
                          <a:effectLst/>
                        </a:rPr>
                        <a:t> p3</a:t>
                      </a:r>
                      <a:endParaRPr lang="es-G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1218112296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15°33'32.61"N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89°42'41.25"O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Entrada Oxec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628997432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5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15°35'10.13"N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89°48'13.06"O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Punto medio Río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4065770484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6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15°34'55.38"N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89°53'07.54"O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Entrada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818498537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7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15°34'03.12"N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89°55'07.14"O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Unión Río Lanquín con Río Cahabón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4183722928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15°31'59.2"N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89°57'41.6"O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Río Cahabón entrada Semuc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4241995312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15°32'41.32"N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89°56'21.45"O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Salida semuc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1022460792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10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15°29'50.81"N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90°03'11.50"O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Renace Cahabón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212590226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11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15°29'50.73"N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90°10'22.26"O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Punto medio Renace Cahabón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2789144894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12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15°29'25.62"N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90°14'13.58"O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Entrada Renace Río Cahabón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1825332145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15°28'33.00"N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90°18'14.61"O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Nacimiento Canihab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234116856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15°28'38.33"N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90°18'12.29"O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Nacimiento Final Canihab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920678396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15°28'31.40"N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90°21'25.98"O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Carmelitas puente El Arco Río Cahabón 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4074902029"/>
                  </a:ext>
                </a:extLst>
              </a:tr>
              <a:tr h="164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16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15°28'01.14"N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>
                          <a:effectLst/>
                        </a:rPr>
                        <a:t>90°24'37.30"O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GT" sz="900" dirty="0">
                          <a:effectLst/>
                        </a:rPr>
                        <a:t>Peter del Río </a:t>
                      </a:r>
                      <a:r>
                        <a:rPr lang="es-GT" sz="900" dirty="0" err="1">
                          <a:effectLst/>
                        </a:rPr>
                        <a:t>Cahabón</a:t>
                      </a:r>
                      <a:r>
                        <a:rPr lang="es-GT" sz="900" dirty="0">
                          <a:effectLst/>
                        </a:rPr>
                        <a:t> </a:t>
                      </a:r>
                      <a:endParaRPr lang="es-G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888191852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A3AF512F-514F-E24F-457F-F10BEF669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652800"/>
              </p:ext>
            </p:extLst>
          </p:nvPr>
        </p:nvGraphicFramePr>
        <p:xfrm>
          <a:off x="5871679" y="389338"/>
          <a:ext cx="5809838" cy="3065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3006">
                  <a:extLst>
                    <a:ext uri="{9D8B030D-6E8A-4147-A177-3AD203B41FA5}">
                      <a16:colId xmlns:a16="http://schemas.microsoft.com/office/drawing/2014/main" val="3856673418"/>
                    </a:ext>
                  </a:extLst>
                </a:gridCol>
                <a:gridCol w="2369214">
                  <a:extLst>
                    <a:ext uri="{9D8B030D-6E8A-4147-A177-3AD203B41FA5}">
                      <a16:colId xmlns:a16="http://schemas.microsoft.com/office/drawing/2014/main" val="1968457471"/>
                    </a:ext>
                  </a:extLst>
                </a:gridCol>
                <a:gridCol w="1399152">
                  <a:extLst>
                    <a:ext uri="{9D8B030D-6E8A-4147-A177-3AD203B41FA5}">
                      <a16:colId xmlns:a16="http://schemas.microsoft.com/office/drawing/2014/main" val="2459627929"/>
                    </a:ext>
                  </a:extLst>
                </a:gridCol>
                <a:gridCol w="1708466">
                  <a:extLst>
                    <a:ext uri="{9D8B030D-6E8A-4147-A177-3AD203B41FA5}">
                      <a16:colId xmlns:a16="http://schemas.microsoft.com/office/drawing/2014/main" val="1912672480"/>
                    </a:ext>
                  </a:extLst>
                </a:gridCol>
              </a:tblGrid>
              <a:tr h="343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No.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 dirty="0">
                          <a:effectLst/>
                        </a:rPr>
                        <a:t>Punto Monitoreado</a:t>
                      </a:r>
                      <a:endParaRPr lang="es-G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Resultado de coliformes fecales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 dirty="0">
                          <a:effectLst/>
                        </a:rPr>
                        <a:t>Límite Máximo Permisible para descargas de aguas residuales</a:t>
                      </a:r>
                      <a:endParaRPr lang="es-G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 anchor="ctr"/>
                </a:tc>
                <a:extLst>
                  <a:ext uri="{0D108BD9-81ED-4DB2-BD59-A6C34878D82A}">
                    <a16:rowId xmlns:a16="http://schemas.microsoft.com/office/drawing/2014/main" val="432942858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Entrada Oxec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4.1X10</a:t>
                      </a:r>
                      <a:r>
                        <a:rPr lang="es-ES_tradnl" sz="800" baseline="30000">
                          <a:effectLst/>
                        </a:rPr>
                        <a:t>2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224274183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2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Aguas Abajo Río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1.0X10</a:t>
                      </a:r>
                      <a:r>
                        <a:rPr lang="es-ES_tradnl" sz="800" baseline="300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956570710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Aguas Abajo Río Cahabón p3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1.0X10</a:t>
                      </a:r>
                      <a:r>
                        <a:rPr lang="es-ES_tradnl" sz="800" baseline="300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23241081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Aguas Abajo Río Cahabón p2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3.0X10</a:t>
                      </a:r>
                      <a:r>
                        <a:rPr lang="es-ES_tradnl" sz="800" baseline="300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934993725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5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Punto medio Río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5.2X10</a:t>
                      </a:r>
                      <a:r>
                        <a:rPr lang="es-ES_tradnl" sz="800" baseline="300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2903523610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6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Entrada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5.2X10</a:t>
                      </a:r>
                      <a:r>
                        <a:rPr lang="es-ES_tradnl" sz="800" baseline="300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1847217185"/>
                  </a:ext>
                </a:extLst>
              </a:tr>
              <a:tr h="220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7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Renace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7.5X10</a:t>
                      </a:r>
                      <a:r>
                        <a:rPr lang="es-ES_tradnl" sz="800" baseline="300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167615350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8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Unión Río Lanquín con Río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8.6X10</a:t>
                      </a:r>
                      <a:r>
                        <a:rPr lang="es-ES_tradnl" sz="800" baseline="30000">
                          <a:effectLst/>
                        </a:rPr>
                        <a:t>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930429076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9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Nacimiento Canihab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1.0X10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021023330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10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Río Cahabón entrada Semuc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1.3X10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972966797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11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Salida semuc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1.6X10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1096326353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12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Punto medio Renace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3.0X10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1942254354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13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Peter del Río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3.4X10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3921551404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Entrada Renace Río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4.2X10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5941409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15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Nacimiento Final Canihab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5.4X10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&lt;1X10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4056232479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16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GT" sz="800">
                          <a:effectLst/>
                        </a:rPr>
                        <a:t>Carmelitas puente El Arco Río Cahabón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>
                          <a:effectLst/>
                        </a:rPr>
                        <a:t>9.1X10</a:t>
                      </a:r>
                      <a:r>
                        <a:rPr lang="es-ES_tradnl" sz="800" baseline="30000">
                          <a:effectLst/>
                        </a:rPr>
                        <a:t>4</a:t>
                      </a:r>
                      <a:endParaRPr lang="es-G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800" dirty="0">
                          <a:effectLst/>
                        </a:rPr>
                        <a:t>&lt;1X10</a:t>
                      </a:r>
                      <a:r>
                        <a:rPr lang="es-ES_tradnl" sz="800" baseline="30000" dirty="0">
                          <a:effectLst/>
                        </a:rPr>
                        <a:t>4</a:t>
                      </a:r>
                      <a:endParaRPr lang="es-G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0" marR="63640" marT="0" marB="0"/>
                </a:tc>
                <a:extLst>
                  <a:ext uri="{0D108BD9-81ED-4DB2-BD59-A6C34878D82A}">
                    <a16:rowId xmlns:a16="http://schemas.microsoft.com/office/drawing/2014/main" val="2346619263"/>
                  </a:ext>
                </a:extLst>
              </a:tr>
            </a:tbl>
          </a:graphicData>
        </a:graphic>
      </p:graphicFrame>
      <p:pic>
        <p:nvPicPr>
          <p:cNvPr id="7" name="Marcador de contenido 4">
            <a:extLst>
              <a:ext uri="{FF2B5EF4-FFF2-40B4-BE49-F238E27FC236}">
                <a16:creationId xmlns:a16="http://schemas.microsoft.com/office/drawing/2014/main" id="{95AE379A-2228-280C-9376-6A2AE6380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72" y="389338"/>
            <a:ext cx="4975029" cy="3844342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1032B735-DB2F-F899-EC74-A8D5514C9CFD}"/>
              </a:ext>
            </a:extLst>
          </p:cNvPr>
          <p:cNvSpPr/>
          <p:nvPr/>
        </p:nvSpPr>
        <p:spPr>
          <a:xfrm>
            <a:off x="448325" y="4265402"/>
            <a:ext cx="2205237" cy="2279317"/>
          </a:xfrm>
          <a:custGeom>
            <a:avLst/>
            <a:gdLst/>
            <a:ahLst/>
            <a:cxnLst/>
            <a:rect l="l" t="t" r="r" b="b"/>
            <a:pathLst>
              <a:path w="6200140" h="6408420">
                <a:moveTo>
                  <a:pt x="6200140" y="5351780"/>
                </a:moveTo>
                <a:cubicBezTo>
                  <a:pt x="6200140" y="5935980"/>
                  <a:pt x="5726430" y="6408420"/>
                  <a:pt x="5143500" y="6408420"/>
                </a:cubicBezTo>
                <a:lnTo>
                  <a:pt x="1056640" y="6408420"/>
                </a:lnTo>
                <a:cubicBezTo>
                  <a:pt x="472440" y="6408420"/>
                  <a:pt x="0" y="5934710"/>
                  <a:pt x="0" y="5351780"/>
                </a:cubicBezTo>
                <a:lnTo>
                  <a:pt x="0" y="1056640"/>
                </a:lnTo>
                <a:cubicBezTo>
                  <a:pt x="0" y="472440"/>
                  <a:pt x="473710" y="0"/>
                  <a:pt x="1056640" y="0"/>
                </a:cubicBezTo>
                <a:lnTo>
                  <a:pt x="5143500" y="0"/>
                </a:lnTo>
                <a:cubicBezTo>
                  <a:pt x="5727700" y="0"/>
                  <a:pt x="6200140" y="473710"/>
                  <a:pt x="6200140" y="1056640"/>
                </a:cubicBezTo>
                <a:lnTo>
                  <a:pt x="6200140" y="535178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7F058343-C815-D0B3-FA01-87E80E51739D}"/>
              </a:ext>
            </a:extLst>
          </p:cNvPr>
          <p:cNvSpPr/>
          <p:nvPr/>
        </p:nvSpPr>
        <p:spPr>
          <a:xfrm>
            <a:off x="3051964" y="4265402"/>
            <a:ext cx="2205237" cy="2279317"/>
          </a:xfrm>
          <a:custGeom>
            <a:avLst/>
            <a:gdLst/>
            <a:ahLst/>
            <a:cxnLst/>
            <a:rect l="l" t="t" r="r" b="b"/>
            <a:pathLst>
              <a:path w="6200140" h="6408420">
                <a:moveTo>
                  <a:pt x="6200140" y="5351780"/>
                </a:moveTo>
                <a:cubicBezTo>
                  <a:pt x="6200140" y="5935980"/>
                  <a:pt x="5726430" y="6408420"/>
                  <a:pt x="5143500" y="6408420"/>
                </a:cubicBezTo>
                <a:lnTo>
                  <a:pt x="1056640" y="6408420"/>
                </a:lnTo>
                <a:cubicBezTo>
                  <a:pt x="472440" y="6408420"/>
                  <a:pt x="0" y="5934710"/>
                  <a:pt x="0" y="5351780"/>
                </a:cubicBezTo>
                <a:lnTo>
                  <a:pt x="0" y="1056640"/>
                </a:lnTo>
                <a:cubicBezTo>
                  <a:pt x="0" y="472440"/>
                  <a:pt x="473710" y="0"/>
                  <a:pt x="1056640" y="0"/>
                </a:cubicBezTo>
                <a:lnTo>
                  <a:pt x="5143500" y="0"/>
                </a:lnTo>
                <a:cubicBezTo>
                  <a:pt x="5727700" y="0"/>
                  <a:pt x="6200140" y="473710"/>
                  <a:pt x="6200140" y="1056640"/>
                </a:cubicBezTo>
                <a:lnTo>
                  <a:pt x="6200140" y="535178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/>
        </p:spPr>
        <p:txBody>
          <a:bodyPr/>
          <a:lstStyle/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471290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8733B-5848-2AF2-A58D-23397B0E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25358C-881A-F6B4-5065-746ABFEC5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61A7B0A-9439-A61A-5A88-E7A55B08B7BE}"/>
              </a:ext>
            </a:extLst>
          </p:cNvPr>
          <p:cNvSpPr/>
          <p:nvPr/>
        </p:nvSpPr>
        <p:spPr>
          <a:xfrm>
            <a:off x="804570" y="6320118"/>
            <a:ext cx="281268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900" dirty="0">
                <a:latin typeface="Arial" panose="020B0604020202020204" pitchFamily="34" charset="0"/>
                <a:cs typeface="Arial" panose="020B0604020202020204" pitchFamily="34" charset="0"/>
              </a:rPr>
              <a:t>Dirección de Monitoreo y Vigilancia del Agua 2024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314DD462-9986-3EB3-B41A-8AB0699A3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46"/>
          <a:stretch/>
        </p:blipFill>
        <p:spPr bwMode="auto">
          <a:xfrm>
            <a:off x="10602449" y="4941439"/>
            <a:ext cx="1320186" cy="123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B45933-954B-A674-463A-0DD3A0C5B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93" y="322603"/>
            <a:ext cx="808396" cy="36745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64E291D-73D7-F43D-0505-DCD3A8D2E033}"/>
              </a:ext>
            </a:extLst>
          </p:cNvPr>
          <p:cNvSpPr txBox="1"/>
          <p:nvPr/>
        </p:nvSpPr>
        <p:spPr>
          <a:xfrm>
            <a:off x="972189" y="243439"/>
            <a:ext cx="93078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3200" b="1" dirty="0">
                <a:solidFill>
                  <a:srgbClr val="253C6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Perfiles Limnológicos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11A1BE8-FC55-DE00-AEA7-AC585AFC6B86}"/>
              </a:ext>
            </a:extLst>
          </p:cNvPr>
          <p:cNvSpPr/>
          <p:nvPr/>
        </p:nvSpPr>
        <p:spPr>
          <a:xfrm>
            <a:off x="567991" y="2729753"/>
            <a:ext cx="2699644" cy="3447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0551EF7-D637-E35C-68FA-8FA0CC185854}"/>
              </a:ext>
            </a:extLst>
          </p:cNvPr>
          <p:cNvGrpSpPr/>
          <p:nvPr/>
        </p:nvGrpSpPr>
        <p:grpSpPr>
          <a:xfrm>
            <a:off x="376544" y="762627"/>
            <a:ext cx="10099702" cy="5332745"/>
            <a:chOff x="806850" y="1674338"/>
            <a:chExt cx="10099702" cy="5332745"/>
          </a:xfrm>
        </p:grpSpPr>
        <p:graphicFrame>
          <p:nvGraphicFramePr>
            <p:cNvPr id="5" name="Chart 8">
              <a:extLst>
                <a:ext uri="{FF2B5EF4-FFF2-40B4-BE49-F238E27FC236}">
                  <a16:creationId xmlns:a16="http://schemas.microsoft.com/office/drawing/2014/main" id="{BCDE2E5F-AFE6-D304-A9BA-A8FAB674E3A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31567406"/>
                </p:ext>
              </p:extLst>
            </p:nvPr>
          </p:nvGraphicFramePr>
          <p:xfrm>
            <a:off x="806850" y="1689966"/>
            <a:ext cx="5287986" cy="53171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8" name="Chart 5">
              <a:extLst>
                <a:ext uri="{FF2B5EF4-FFF2-40B4-BE49-F238E27FC236}">
                  <a16:creationId xmlns:a16="http://schemas.microsoft.com/office/drawing/2014/main" id="{4D29DD8C-EF21-B9BD-BECE-BC50B5F1F6C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03800280"/>
                </p:ext>
              </p:extLst>
            </p:nvPr>
          </p:nvGraphicFramePr>
          <p:xfrm>
            <a:off x="5744769" y="1674338"/>
            <a:ext cx="5161783" cy="5249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7908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B16A0-7853-9EEC-D459-39469948B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40E8822-9387-08D2-45CA-5E391F6D4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3D3539E-92CE-B628-9A3D-11E7048BC5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9412" y="2595282"/>
            <a:ext cx="5662777" cy="4261469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0F71770E-BC91-7432-8320-3F880D53A7FC}"/>
              </a:ext>
            </a:extLst>
          </p:cNvPr>
          <p:cNvSpPr txBox="1">
            <a:spLocks/>
          </p:cNvSpPr>
          <p:nvPr/>
        </p:nvSpPr>
        <p:spPr>
          <a:xfrm>
            <a:off x="590975" y="416662"/>
            <a:ext cx="5628966" cy="11245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Índices de calidad del agua</a:t>
            </a:r>
            <a:br>
              <a:rPr lang="es-GT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s-GT" sz="2000" b="1" dirty="0">
                <a:solidFill>
                  <a:srgbClr val="2FBDF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DMVA</a:t>
            </a:r>
            <a:endParaRPr lang="es-GT" sz="2800" b="1" dirty="0">
              <a:solidFill>
                <a:srgbClr val="2FBDF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EC7133F-2F88-5189-DEC3-90CD7D2F4B1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2FBD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309282" y="611506"/>
            <a:ext cx="808396" cy="367453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76ACCF2-C263-55F6-3D54-206C21806DB8}"/>
              </a:ext>
            </a:extLst>
          </p:cNvPr>
          <p:cNvSpPr txBox="1"/>
          <p:nvPr/>
        </p:nvSpPr>
        <p:spPr>
          <a:xfrm>
            <a:off x="938987" y="4241764"/>
            <a:ext cx="50892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otra parte, es posible el empleo de índices cuya peculiaridad es la simplificación de una gran cantidad de información en un único valor. </a:t>
            </a:r>
          </a:p>
          <a:p>
            <a:endParaRPr lang="es-E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facultad de los índices es lo que ha hecho un medio eficiente para comunicar información. </a:t>
            </a: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61814078-BE6B-E6A2-E823-DABF12BF6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9412" y="1249"/>
            <a:ext cx="5662777" cy="2594033"/>
          </a:xfrm>
          <a:prstGeom prst="rect">
            <a:avLst/>
          </a:prstGeom>
        </p:spPr>
      </p:pic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A5581944-889F-1DB1-4821-1751D3CB9DBE}"/>
              </a:ext>
            </a:extLst>
          </p:cNvPr>
          <p:cNvSpPr/>
          <p:nvPr/>
        </p:nvSpPr>
        <p:spPr>
          <a:xfrm>
            <a:off x="404198" y="2429978"/>
            <a:ext cx="7250215" cy="1546411"/>
          </a:xfrm>
          <a:prstGeom prst="roundRect">
            <a:avLst>
              <a:gd name="adj" fmla="val 50000"/>
            </a:avLst>
          </a:prstGeom>
          <a:solidFill>
            <a:srgbClr val="1E2F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FCCBF3D8-CDB4-5D72-6151-9463CF5DD41E}"/>
              </a:ext>
            </a:extLst>
          </p:cNvPr>
          <p:cNvSpPr/>
          <p:nvPr/>
        </p:nvSpPr>
        <p:spPr>
          <a:xfrm>
            <a:off x="693084" y="2635618"/>
            <a:ext cx="66724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995738" algn="l"/>
              </a:tabLst>
            </a:pP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determinación de la calidad del agua usualmente conlleva el análisis de una cantidad grande de indicadores de calidad, lo cual dificulta el análisis.</a:t>
            </a:r>
          </a:p>
        </p:txBody>
      </p:sp>
    </p:spTree>
    <p:extLst>
      <p:ext uri="{BB962C8B-B14F-4D97-AF65-F5344CB8AC3E}">
        <p14:creationId xmlns:p14="http://schemas.microsoft.com/office/powerpoint/2010/main" val="2977796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76E9CF4-EA48-77F4-13B6-8B7D91B25D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224809" y="2299633"/>
            <a:ext cx="5742383" cy="18015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B4FF6E-8B6E-44F6-A085-29CF67A6C958}"/>
              </a:ext>
            </a:extLst>
          </p:cNvPr>
          <p:cNvSpPr txBox="1"/>
          <p:nvPr/>
        </p:nvSpPr>
        <p:spPr>
          <a:xfrm>
            <a:off x="2268489" y="5557020"/>
            <a:ext cx="7655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Correo electrónico: </a:t>
            </a:r>
            <a:r>
              <a:rPr lang="it-IT" sz="2000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jearango@marn.gob.gt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Teléfono: 24230500, extensión 2501</a:t>
            </a:r>
          </a:p>
        </p:txBody>
      </p:sp>
    </p:spTree>
    <p:extLst>
      <p:ext uri="{BB962C8B-B14F-4D97-AF65-F5344CB8AC3E}">
        <p14:creationId xmlns:p14="http://schemas.microsoft.com/office/powerpoint/2010/main" val="48566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</TotalTime>
  <Words>1931</Words>
  <Application>Microsoft Office PowerPoint</Application>
  <PresentationFormat>Panorámica</PresentationFormat>
  <Paragraphs>370</Paragraphs>
  <Slides>28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9" baseType="lpstr">
      <vt:lpstr>Altivo Light</vt:lpstr>
      <vt:lpstr>Arial</vt:lpstr>
      <vt:lpstr>Arial Black</vt:lpstr>
      <vt:lpstr>Arial Narrow</vt:lpstr>
      <vt:lpstr>Calibri</vt:lpstr>
      <vt:lpstr>Calibri Light</vt:lpstr>
      <vt:lpstr>Montserrat</vt:lpstr>
      <vt:lpstr>Times New Roman</vt:lpstr>
      <vt:lpstr>Verdana</vt:lpstr>
      <vt:lpstr>Wingdings 3</vt:lpstr>
      <vt:lpstr>Tema de Office</vt:lpstr>
      <vt:lpstr>• Departamento de Control y Monitoreo del Recurso Hídrico • Departamento de Investigación y Normatividad del Agua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• Departamento de Control y Monitoreo del Recurso Hídrico • Departamento de Investigación y Normatividad del Agua</dc:title>
  <dc:creator>Microsoft Office User</dc:creator>
  <cp:lastModifiedBy>Joaquin Emilio Arango Aragón</cp:lastModifiedBy>
  <cp:revision>566</cp:revision>
  <dcterms:created xsi:type="dcterms:W3CDTF">2024-10-23T15:00:46Z</dcterms:created>
  <dcterms:modified xsi:type="dcterms:W3CDTF">2025-04-24T18:20:50Z</dcterms:modified>
</cp:coreProperties>
</file>