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4v" ContentType="video/mp4"/>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notesMasterIdLst>
    <p:notesMasterId r:id="rId19"/>
  </p:notesMasterIdLst>
  <p:sldIdLst>
    <p:sldId id="256" r:id="rId2"/>
    <p:sldId id="416" r:id="rId3"/>
    <p:sldId id="422" r:id="rId4"/>
    <p:sldId id="426" r:id="rId5"/>
    <p:sldId id="415" r:id="rId6"/>
    <p:sldId id="425" r:id="rId7"/>
    <p:sldId id="427" r:id="rId8"/>
    <p:sldId id="430" r:id="rId9"/>
    <p:sldId id="429" r:id="rId10"/>
    <p:sldId id="393" r:id="rId11"/>
    <p:sldId id="428" r:id="rId12"/>
    <p:sldId id="419" r:id="rId13"/>
    <p:sldId id="420" r:id="rId14"/>
    <p:sldId id="383" r:id="rId15"/>
    <p:sldId id="384" r:id="rId16"/>
    <p:sldId id="413" r:id="rId17"/>
    <p:sldId id="334"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ABDD"/>
    <a:srgbClr val="7F91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50" autoAdjust="0"/>
    <p:restoredTop sz="94660"/>
  </p:normalViewPr>
  <p:slideViewPr>
    <p:cSldViewPr snapToGrid="0">
      <p:cViewPr varScale="1">
        <p:scale>
          <a:sx n="87" d="100"/>
          <a:sy n="87" d="100"/>
        </p:scale>
        <p:origin x="413"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235C1F-642C-4270-B152-1EF984157011}"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49AF8DF1-E835-445E-8740-F18BCD744875}">
      <dgm:prSet custT="1"/>
      <dgm:spPr/>
      <dgm:t>
        <a:bodyPr/>
        <a:lstStyle/>
        <a:p>
          <a:r>
            <a:rPr lang="es-ES" sz="4900" b="0" i="0" dirty="0" smtClean="0"/>
            <a:t>Las inundaciones y otros desastres relacionados con el agua representan el </a:t>
          </a:r>
          <a:r>
            <a:rPr lang="es-ES" sz="6000" b="1" i="0" dirty="0" smtClean="0">
              <a:solidFill>
                <a:srgbClr val="FF0000"/>
              </a:solidFill>
            </a:rPr>
            <a:t>70%</a:t>
          </a:r>
          <a:r>
            <a:rPr lang="es-ES" sz="4900" b="1" i="0" dirty="0" smtClean="0">
              <a:solidFill>
                <a:srgbClr val="FF0000"/>
              </a:solidFill>
            </a:rPr>
            <a:t> </a:t>
          </a:r>
          <a:r>
            <a:rPr lang="es-ES" sz="4900" b="0" i="0" dirty="0" smtClean="0"/>
            <a:t>de todas las muertes relacionadas con desastres naturales.</a:t>
          </a:r>
          <a:endParaRPr lang="en-US" sz="4900" dirty="0"/>
        </a:p>
      </dgm:t>
    </dgm:pt>
    <dgm:pt modelId="{9920F85F-8A11-4E59-B191-AD059F336D14}" type="parTrans" cxnId="{9BB0F9C7-0477-4F07-9D7C-40C94C007703}">
      <dgm:prSet/>
      <dgm:spPr/>
      <dgm:t>
        <a:bodyPr/>
        <a:lstStyle/>
        <a:p>
          <a:endParaRPr lang="en-US"/>
        </a:p>
      </dgm:t>
    </dgm:pt>
    <dgm:pt modelId="{49375302-07E8-450A-8441-5A6CDFDCE2CF}" type="sibTrans" cxnId="{9BB0F9C7-0477-4F07-9D7C-40C94C007703}">
      <dgm:prSet/>
      <dgm:spPr/>
      <dgm:t>
        <a:bodyPr/>
        <a:lstStyle/>
        <a:p>
          <a:endParaRPr lang="en-US"/>
        </a:p>
      </dgm:t>
    </dgm:pt>
    <dgm:pt modelId="{68521FAD-14E0-4C65-A03F-8926C1954EA7}" type="pres">
      <dgm:prSet presAssocID="{74235C1F-642C-4270-B152-1EF984157011}" presName="linear" presStyleCnt="0">
        <dgm:presLayoutVars>
          <dgm:animLvl val="lvl"/>
          <dgm:resizeHandles val="exact"/>
        </dgm:presLayoutVars>
      </dgm:prSet>
      <dgm:spPr/>
      <dgm:t>
        <a:bodyPr/>
        <a:lstStyle/>
        <a:p>
          <a:endParaRPr lang="en-US"/>
        </a:p>
      </dgm:t>
    </dgm:pt>
    <dgm:pt modelId="{1CD618E8-397F-4D16-A000-B9BEBE5C3C51}" type="pres">
      <dgm:prSet presAssocID="{49AF8DF1-E835-445E-8740-F18BCD744875}" presName="parentText" presStyleLbl="node1" presStyleIdx="0" presStyleCnt="1">
        <dgm:presLayoutVars>
          <dgm:chMax val="0"/>
          <dgm:bulletEnabled val="1"/>
        </dgm:presLayoutVars>
      </dgm:prSet>
      <dgm:spPr/>
      <dgm:t>
        <a:bodyPr/>
        <a:lstStyle/>
        <a:p>
          <a:endParaRPr lang="en-US"/>
        </a:p>
      </dgm:t>
    </dgm:pt>
  </dgm:ptLst>
  <dgm:cxnLst>
    <dgm:cxn modelId="{FDCEC72C-2796-4B87-A528-0DCC19811B40}" type="presOf" srcId="{49AF8DF1-E835-445E-8740-F18BCD744875}" destId="{1CD618E8-397F-4D16-A000-B9BEBE5C3C51}" srcOrd="0" destOrd="0" presId="urn:microsoft.com/office/officeart/2005/8/layout/vList2"/>
    <dgm:cxn modelId="{9BB0F9C7-0477-4F07-9D7C-40C94C007703}" srcId="{74235C1F-642C-4270-B152-1EF984157011}" destId="{49AF8DF1-E835-445E-8740-F18BCD744875}" srcOrd="0" destOrd="0" parTransId="{9920F85F-8A11-4E59-B191-AD059F336D14}" sibTransId="{49375302-07E8-450A-8441-5A6CDFDCE2CF}"/>
    <dgm:cxn modelId="{D9656F85-4A79-4880-A6D4-7CD6F2A82A3C}" type="presOf" srcId="{74235C1F-642C-4270-B152-1EF984157011}" destId="{68521FAD-14E0-4C65-A03F-8926C1954EA7}" srcOrd="0" destOrd="0" presId="urn:microsoft.com/office/officeart/2005/8/layout/vList2"/>
    <dgm:cxn modelId="{E7E91E05-3F83-4CF1-9232-C053E1640C74}" type="presParOf" srcId="{68521FAD-14E0-4C65-A03F-8926C1954EA7}" destId="{1CD618E8-397F-4D16-A000-B9BEBE5C3C5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235C1F-642C-4270-B152-1EF98415701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56281F8-1BE9-46A4-83D2-D403A6B6431B}">
      <dgm:prSet/>
      <dgm:spPr/>
      <dgm:t>
        <a:bodyPr/>
        <a:lstStyle/>
        <a:p>
          <a:r>
            <a:rPr lang="es-ES" dirty="0"/>
            <a:t>La </a:t>
          </a:r>
          <a:r>
            <a:rPr lang="es-ES" dirty="0" smtClean="0"/>
            <a:t>calidad </a:t>
          </a:r>
          <a:r>
            <a:rPr lang="es-ES" dirty="0"/>
            <a:t>de las aguas superficiales es pobre, debido al gran número de fuentes de contaminación dispersas, principalmente pozos sépticos y descargas agrícolas. </a:t>
          </a:r>
          <a:endParaRPr lang="en-US" dirty="0"/>
        </a:p>
      </dgm:t>
    </dgm:pt>
    <dgm:pt modelId="{E4A8E19C-0AED-4620-9C43-8C16F09D3DFD}" type="parTrans" cxnId="{8649B0FE-803E-4CCB-B58F-40FC5B47FFEB}">
      <dgm:prSet/>
      <dgm:spPr/>
      <dgm:t>
        <a:bodyPr/>
        <a:lstStyle/>
        <a:p>
          <a:endParaRPr lang="en-US"/>
        </a:p>
      </dgm:t>
    </dgm:pt>
    <dgm:pt modelId="{266E6B26-177F-41FB-AC3F-1681D6E70E29}" type="sibTrans" cxnId="{8649B0FE-803E-4CCB-B58F-40FC5B47FFEB}">
      <dgm:prSet/>
      <dgm:spPr/>
      <dgm:t>
        <a:bodyPr/>
        <a:lstStyle/>
        <a:p>
          <a:endParaRPr lang="en-US"/>
        </a:p>
      </dgm:t>
    </dgm:pt>
    <dgm:pt modelId="{EF83F7E1-968C-4F82-8E09-D1A1EEEBABD1}">
      <dgm:prSet/>
      <dgm:spPr/>
      <dgm:t>
        <a:bodyPr/>
        <a:lstStyle/>
        <a:p>
          <a:r>
            <a:rPr lang="es-ES" dirty="0"/>
            <a:t>El informe "305b" sobre la calidad de las aguas superficiales en la Isla </a:t>
          </a:r>
          <a:r>
            <a:rPr lang="es-ES" b="1" dirty="0"/>
            <a:t>a finales del 2020 </a:t>
          </a:r>
          <a:r>
            <a:rPr lang="es-ES" dirty="0"/>
            <a:t>(emitido por la Agencia de Protección Ambiental Federal (EPA) documenta que en la mayoría de los ríos, quebradas, embalses y estuarios la calidad del agua no cumple con las normas federales para contacto </a:t>
          </a:r>
          <a:r>
            <a:rPr lang="es-ES" dirty="0" smtClean="0"/>
            <a:t>humano.</a:t>
          </a:r>
          <a:endParaRPr lang="en-US" dirty="0"/>
        </a:p>
      </dgm:t>
    </dgm:pt>
    <dgm:pt modelId="{90E7DCBB-0043-4A58-9449-814303929050}" type="parTrans" cxnId="{FD2AE8B5-E8D5-40B0-8B46-4B8B09216D64}">
      <dgm:prSet/>
      <dgm:spPr/>
      <dgm:t>
        <a:bodyPr/>
        <a:lstStyle/>
        <a:p>
          <a:endParaRPr lang="en-US"/>
        </a:p>
      </dgm:t>
    </dgm:pt>
    <dgm:pt modelId="{969AA98C-9442-4820-9747-5A6B92238EE5}" type="sibTrans" cxnId="{FD2AE8B5-E8D5-40B0-8B46-4B8B09216D64}">
      <dgm:prSet/>
      <dgm:spPr/>
      <dgm:t>
        <a:bodyPr/>
        <a:lstStyle/>
        <a:p>
          <a:endParaRPr lang="en-US"/>
        </a:p>
      </dgm:t>
    </dgm:pt>
    <dgm:pt modelId="{0855141D-2A17-4D10-88A9-9694306C5D6C}">
      <dgm:prSet/>
      <dgm:spPr/>
      <dgm:t>
        <a:bodyPr/>
        <a:lstStyle/>
        <a:p>
          <a:r>
            <a:rPr lang="es-ES" dirty="0"/>
            <a:t>Uno de los problemas operacionales y gerenciales más </a:t>
          </a:r>
          <a:r>
            <a:rPr lang="es-ES" dirty="0" smtClean="0"/>
            <a:t>importantes </a:t>
          </a:r>
          <a:r>
            <a:rPr lang="es-ES" dirty="0"/>
            <a:t>al que se enfrenta la AAA es la cantidad de agua no-contabilizada en sus sistemas de distribución. </a:t>
          </a:r>
          <a:endParaRPr lang="en-US" dirty="0"/>
        </a:p>
      </dgm:t>
    </dgm:pt>
    <dgm:pt modelId="{CF3D2601-931B-40C4-9161-379874C95647}" type="parTrans" cxnId="{D27E5AB2-638D-431E-9C19-10806DB26A98}">
      <dgm:prSet/>
      <dgm:spPr/>
      <dgm:t>
        <a:bodyPr/>
        <a:lstStyle/>
        <a:p>
          <a:endParaRPr lang="en-US"/>
        </a:p>
      </dgm:t>
    </dgm:pt>
    <dgm:pt modelId="{1B7F7920-FED1-4AA0-A92B-BEB5D6D1A3DA}" type="sibTrans" cxnId="{D27E5AB2-638D-431E-9C19-10806DB26A98}">
      <dgm:prSet/>
      <dgm:spPr/>
      <dgm:t>
        <a:bodyPr/>
        <a:lstStyle/>
        <a:p>
          <a:endParaRPr lang="en-US"/>
        </a:p>
      </dgm:t>
    </dgm:pt>
    <dgm:pt modelId="{68521FAD-14E0-4C65-A03F-8926C1954EA7}" type="pres">
      <dgm:prSet presAssocID="{74235C1F-642C-4270-B152-1EF984157011}" presName="linear" presStyleCnt="0">
        <dgm:presLayoutVars>
          <dgm:animLvl val="lvl"/>
          <dgm:resizeHandles val="exact"/>
        </dgm:presLayoutVars>
      </dgm:prSet>
      <dgm:spPr/>
      <dgm:t>
        <a:bodyPr/>
        <a:lstStyle/>
        <a:p>
          <a:endParaRPr lang="en-US"/>
        </a:p>
      </dgm:t>
    </dgm:pt>
    <dgm:pt modelId="{1F54B8E6-747E-46CE-9A81-446F141CB855}" type="pres">
      <dgm:prSet presAssocID="{756281F8-1BE9-46A4-83D2-D403A6B6431B}" presName="parentText" presStyleLbl="node1" presStyleIdx="0" presStyleCnt="3">
        <dgm:presLayoutVars>
          <dgm:chMax val="0"/>
          <dgm:bulletEnabled val="1"/>
        </dgm:presLayoutVars>
      </dgm:prSet>
      <dgm:spPr/>
      <dgm:t>
        <a:bodyPr/>
        <a:lstStyle/>
        <a:p>
          <a:endParaRPr lang="en-US"/>
        </a:p>
      </dgm:t>
    </dgm:pt>
    <dgm:pt modelId="{40C1FB0C-1C68-483A-B0FE-5896AAA5B29D}" type="pres">
      <dgm:prSet presAssocID="{266E6B26-177F-41FB-AC3F-1681D6E70E29}" presName="spacer" presStyleCnt="0"/>
      <dgm:spPr/>
    </dgm:pt>
    <dgm:pt modelId="{31C28C5B-A265-43A2-AD7E-ACAC1A0E2CD6}" type="pres">
      <dgm:prSet presAssocID="{EF83F7E1-968C-4F82-8E09-D1A1EEEBABD1}" presName="parentText" presStyleLbl="node1" presStyleIdx="1" presStyleCnt="3">
        <dgm:presLayoutVars>
          <dgm:chMax val="0"/>
          <dgm:bulletEnabled val="1"/>
        </dgm:presLayoutVars>
      </dgm:prSet>
      <dgm:spPr/>
      <dgm:t>
        <a:bodyPr/>
        <a:lstStyle/>
        <a:p>
          <a:endParaRPr lang="en-US"/>
        </a:p>
      </dgm:t>
    </dgm:pt>
    <dgm:pt modelId="{1CC9A525-232D-48CF-BA41-C1FF380600D4}" type="pres">
      <dgm:prSet presAssocID="{969AA98C-9442-4820-9747-5A6B92238EE5}" presName="spacer" presStyleCnt="0"/>
      <dgm:spPr/>
    </dgm:pt>
    <dgm:pt modelId="{283F6720-786C-41DD-8CF7-1B504D55FFDE}" type="pres">
      <dgm:prSet presAssocID="{0855141D-2A17-4D10-88A9-9694306C5D6C}" presName="parentText" presStyleLbl="node1" presStyleIdx="2" presStyleCnt="3">
        <dgm:presLayoutVars>
          <dgm:chMax val="0"/>
          <dgm:bulletEnabled val="1"/>
        </dgm:presLayoutVars>
      </dgm:prSet>
      <dgm:spPr/>
      <dgm:t>
        <a:bodyPr/>
        <a:lstStyle/>
        <a:p>
          <a:endParaRPr lang="en-US"/>
        </a:p>
      </dgm:t>
    </dgm:pt>
  </dgm:ptLst>
  <dgm:cxnLst>
    <dgm:cxn modelId="{D27E5AB2-638D-431E-9C19-10806DB26A98}" srcId="{74235C1F-642C-4270-B152-1EF984157011}" destId="{0855141D-2A17-4D10-88A9-9694306C5D6C}" srcOrd="2" destOrd="0" parTransId="{CF3D2601-931B-40C4-9161-379874C95647}" sibTransId="{1B7F7920-FED1-4AA0-A92B-BEB5D6D1A3DA}"/>
    <dgm:cxn modelId="{C8FE9EBB-CBC9-480D-AD8A-FDDC607DA41F}" type="presOf" srcId="{756281F8-1BE9-46A4-83D2-D403A6B6431B}" destId="{1F54B8E6-747E-46CE-9A81-446F141CB855}" srcOrd="0" destOrd="0" presId="urn:microsoft.com/office/officeart/2005/8/layout/vList2"/>
    <dgm:cxn modelId="{D9656F85-4A79-4880-A6D4-7CD6F2A82A3C}" type="presOf" srcId="{74235C1F-642C-4270-B152-1EF984157011}" destId="{68521FAD-14E0-4C65-A03F-8926C1954EA7}" srcOrd="0" destOrd="0" presId="urn:microsoft.com/office/officeart/2005/8/layout/vList2"/>
    <dgm:cxn modelId="{5DB1BA13-108B-4F99-8E41-740F9095C697}" type="presOf" srcId="{EF83F7E1-968C-4F82-8E09-D1A1EEEBABD1}" destId="{31C28C5B-A265-43A2-AD7E-ACAC1A0E2CD6}" srcOrd="0" destOrd="0" presId="urn:microsoft.com/office/officeart/2005/8/layout/vList2"/>
    <dgm:cxn modelId="{8649B0FE-803E-4CCB-B58F-40FC5B47FFEB}" srcId="{74235C1F-642C-4270-B152-1EF984157011}" destId="{756281F8-1BE9-46A4-83D2-D403A6B6431B}" srcOrd="0" destOrd="0" parTransId="{E4A8E19C-0AED-4620-9C43-8C16F09D3DFD}" sibTransId="{266E6B26-177F-41FB-AC3F-1681D6E70E29}"/>
    <dgm:cxn modelId="{22B001C7-3F08-4315-A7E0-BCC71ECA9F44}" type="presOf" srcId="{0855141D-2A17-4D10-88A9-9694306C5D6C}" destId="{283F6720-786C-41DD-8CF7-1B504D55FFDE}" srcOrd="0" destOrd="0" presId="urn:microsoft.com/office/officeart/2005/8/layout/vList2"/>
    <dgm:cxn modelId="{FD2AE8B5-E8D5-40B0-8B46-4B8B09216D64}" srcId="{74235C1F-642C-4270-B152-1EF984157011}" destId="{EF83F7E1-968C-4F82-8E09-D1A1EEEBABD1}" srcOrd="1" destOrd="0" parTransId="{90E7DCBB-0043-4A58-9449-814303929050}" sibTransId="{969AA98C-9442-4820-9747-5A6B92238EE5}"/>
    <dgm:cxn modelId="{F20E1722-26B2-40FB-ADDC-C6C06F3FC62F}" type="presParOf" srcId="{68521FAD-14E0-4C65-A03F-8926C1954EA7}" destId="{1F54B8E6-747E-46CE-9A81-446F141CB855}" srcOrd="0" destOrd="0" presId="urn:microsoft.com/office/officeart/2005/8/layout/vList2"/>
    <dgm:cxn modelId="{FA1D71F9-CD8D-4D59-928B-881A6AB877E4}" type="presParOf" srcId="{68521FAD-14E0-4C65-A03F-8926C1954EA7}" destId="{40C1FB0C-1C68-483A-B0FE-5896AAA5B29D}" srcOrd="1" destOrd="0" presId="urn:microsoft.com/office/officeart/2005/8/layout/vList2"/>
    <dgm:cxn modelId="{5250BF59-F07F-4635-8BAF-575F1281FB7C}" type="presParOf" srcId="{68521FAD-14E0-4C65-A03F-8926C1954EA7}" destId="{31C28C5B-A265-43A2-AD7E-ACAC1A0E2CD6}" srcOrd="2" destOrd="0" presId="urn:microsoft.com/office/officeart/2005/8/layout/vList2"/>
    <dgm:cxn modelId="{63582E21-DD29-4944-97BA-60E415CD87C8}" type="presParOf" srcId="{68521FAD-14E0-4C65-A03F-8926C1954EA7}" destId="{1CC9A525-232D-48CF-BA41-C1FF380600D4}" srcOrd="3" destOrd="0" presId="urn:microsoft.com/office/officeart/2005/8/layout/vList2"/>
    <dgm:cxn modelId="{24B1FD7A-4227-4D65-A687-2D518B02733F}" type="presParOf" srcId="{68521FAD-14E0-4C65-A03F-8926C1954EA7}" destId="{283F6720-786C-41DD-8CF7-1B504D55FFD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D618E8-397F-4D16-A000-B9BEBE5C3C51}">
      <dsp:nvSpPr>
        <dsp:cNvPr id="0" name=""/>
        <dsp:cNvSpPr/>
      </dsp:nvSpPr>
      <dsp:spPr>
        <a:xfrm>
          <a:off x="0" y="80390"/>
          <a:ext cx="9864634" cy="4334850"/>
        </a:xfrm>
        <a:prstGeom prst="roundRect">
          <a:avLst/>
        </a:prstGeom>
        <a:solidFill>
          <a:schemeClr val="accent1">
            <a:hueOff val="0"/>
            <a:satOff val="0"/>
            <a:lumOff val="0"/>
            <a:alphaOff val="0"/>
          </a:schemeClr>
        </a:solidFill>
        <a:ln>
          <a:noFill/>
        </a:ln>
        <a:effectLst>
          <a:outerShdw blurRad="50800" dist="15240" dir="5400000" algn="tl" rotWithShape="0">
            <a:srgbClr val="000000">
              <a:alpha val="7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6690" tIns="186690" rIns="186690" bIns="186690" numCol="1" spcCol="1270" anchor="ctr" anchorCtr="0">
          <a:noAutofit/>
        </a:bodyPr>
        <a:lstStyle/>
        <a:p>
          <a:pPr lvl="0" algn="l" defTabSz="2178050">
            <a:lnSpc>
              <a:spcPct val="90000"/>
            </a:lnSpc>
            <a:spcBef>
              <a:spcPct val="0"/>
            </a:spcBef>
            <a:spcAft>
              <a:spcPct val="35000"/>
            </a:spcAft>
          </a:pPr>
          <a:r>
            <a:rPr lang="es-ES" sz="4900" b="0" i="0" kern="1200" dirty="0" smtClean="0"/>
            <a:t>Las inundaciones y otros desastres relacionados con el agua representan el </a:t>
          </a:r>
          <a:r>
            <a:rPr lang="es-ES" sz="6000" b="1" i="0" kern="1200" dirty="0" smtClean="0">
              <a:solidFill>
                <a:srgbClr val="FF0000"/>
              </a:solidFill>
            </a:rPr>
            <a:t>70%</a:t>
          </a:r>
          <a:r>
            <a:rPr lang="es-ES" sz="4900" b="1" i="0" kern="1200" dirty="0" smtClean="0">
              <a:solidFill>
                <a:srgbClr val="FF0000"/>
              </a:solidFill>
            </a:rPr>
            <a:t> </a:t>
          </a:r>
          <a:r>
            <a:rPr lang="es-ES" sz="4900" b="0" i="0" kern="1200" dirty="0" smtClean="0"/>
            <a:t>de todas las muertes relacionadas con desastres naturales.</a:t>
          </a:r>
          <a:endParaRPr lang="en-US" sz="4900" kern="1200" dirty="0"/>
        </a:p>
      </dsp:txBody>
      <dsp:txXfrm>
        <a:off x="211610" y="292000"/>
        <a:ext cx="9441414" cy="39116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54B8E6-747E-46CE-9A81-446F141CB855}">
      <dsp:nvSpPr>
        <dsp:cNvPr id="0" name=""/>
        <dsp:cNvSpPr/>
      </dsp:nvSpPr>
      <dsp:spPr>
        <a:xfrm>
          <a:off x="0" y="402761"/>
          <a:ext cx="10485120" cy="1461915"/>
        </a:xfrm>
        <a:prstGeom prst="roundRect">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s-ES" sz="2100" kern="1200" dirty="0"/>
            <a:t>La </a:t>
          </a:r>
          <a:r>
            <a:rPr lang="es-ES" sz="2100" kern="1200" dirty="0" smtClean="0"/>
            <a:t>calidad </a:t>
          </a:r>
          <a:r>
            <a:rPr lang="es-ES" sz="2100" kern="1200" dirty="0"/>
            <a:t>de las aguas superficiales es pobre, debido al gran número de fuentes de contaminación dispersas, principalmente pozos sépticos y descargas agrícolas. </a:t>
          </a:r>
          <a:endParaRPr lang="en-US" sz="2100" kern="1200" dirty="0"/>
        </a:p>
      </dsp:txBody>
      <dsp:txXfrm>
        <a:off x="71365" y="474126"/>
        <a:ext cx="10342390" cy="1319185"/>
      </dsp:txXfrm>
    </dsp:sp>
    <dsp:sp modelId="{31C28C5B-A265-43A2-AD7E-ACAC1A0E2CD6}">
      <dsp:nvSpPr>
        <dsp:cNvPr id="0" name=""/>
        <dsp:cNvSpPr/>
      </dsp:nvSpPr>
      <dsp:spPr>
        <a:xfrm>
          <a:off x="0" y="1925156"/>
          <a:ext cx="10485120" cy="1461915"/>
        </a:xfrm>
        <a:prstGeom prst="roundRect">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s-ES" sz="2100" kern="1200" dirty="0"/>
            <a:t>El informe "305b" sobre la calidad de las aguas superficiales en la Isla </a:t>
          </a:r>
          <a:r>
            <a:rPr lang="es-ES" sz="2100" b="1" kern="1200" dirty="0"/>
            <a:t>a finales del 2020 </a:t>
          </a:r>
          <a:r>
            <a:rPr lang="es-ES" sz="2100" kern="1200" dirty="0"/>
            <a:t>(emitido por la Agencia de Protección Ambiental Federal (EPA) documenta que en la mayoría de los ríos, quebradas, embalses y estuarios la calidad del agua no cumple con las normas federales para contacto </a:t>
          </a:r>
          <a:r>
            <a:rPr lang="es-ES" sz="2100" kern="1200" dirty="0" smtClean="0"/>
            <a:t>humano.</a:t>
          </a:r>
          <a:endParaRPr lang="en-US" sz="2100" kern="1200" dirty="0"/>
        </a:p>
      </dsp:txBody>
      <dsp:txXfrm>
        <a:off x="71365" y="1996521"/>
        <a:ext cx="10342390" cy="1319185"/>
      </dsp:txXfrm>
    </dsp:sp>
    <dsp:sp modelId="{283F6720-786C-41DD-8CF7-1B504D55FFDE}">
      <dsp:nvSpPr>
        <dsp:cNvPr id="0" name=""/>
        <dsp:cNvSpPr/>
      </dsp:nvSpPr>
      <dsp:spPr>
        <a:xfrm>
          <a:off x="0" y="3447551"/>
          <a:ext cx="10485120" cy="1461915"/>
        </a:xfrm>
        <a:prstGeom prst="roundRect">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s-ES" sz="2100" kern="1200" dirty="0"/>
            <a:t>Uno de los problemas operacionales y gerenciales más </a:t>
          </a:r>
          <a:r>
            <a:rPr lang="es-ES" sz="2100" kern="1200" dirty="0" smtClean="0"/>
            <a:t>importantes </a:t>
          </a:r>
          <a:r>
            <a:rPr lang="es-ES" sz="2100" kern="1200" dirty="0"/>
            <a:t>al que se enfrenta la AAA es la cantidad de agua no-contabilizada en sus sistemas de distribución. </a:t>
          </a:r>
          <a:endParaRPr lang="en-US" sz="2100" kern="1200" dirty="0"/>
        </a:p>
      </dsp:txBody>
      <dsp:txXfrm>
        <a:off x="71365" y="3518916"/>
        <a:ext cx="10342390" cy="131918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08620C-6339-4E03-B7A5-E8D22B078C40}" type="datetimeFigureOut">
              <a:rPr lang="en-US" smtClean="0"/>
              <a:t>4/24/2025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8AFE86-DA60-4E49-B511-ABF5BFFC56EC}" type="slidenum">
              <a:rPr lang="en-US" smtClean="0"/>
              <a:t>‹#›</a:t>
            </a:fld>
            <a:endParaRPr lang="en-US"/>
          </a:p>
        </p:txBody>
      </p:sp>
    </p:spTree>
    <p:extLst>
      <p:ext uri="{BB962C8B-B14F-4D97-AF65-F5344CB8AC3E}">
        <p14:creationId xmlns:p14="http://schemas.microsoft.com/office/powerpoint/2010/main" val="1899628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86E81070-CBE5-47FA-B2DF-15D75017A242}" type="datetimeFigureOut">
              <a:rPr lang="en-US" smtClean="0"/>
              <a:t>4/24/2025</a:t>
            </a:fld>
            <a:endParaRPr lang="en-US"/>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ACED8EDC-EA13-44B1-A550-D73D1184A5A1}" type="slidenum">
              <a:rPr lang="en-US" smtClean="0"/>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6562494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E81070-CBE5-47FA-B2DF-15D75017A242}" type="datetimeFigureOut">
              <a:rPr lang="en-US" smtClean="0"/>
              <a:t>4/24/2025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ED8EDC-EA13-44B1-A550-D73D1184A5A1}" type="slidenum">
              <a:rPr lang="en-US" smtClean="0"/>
              <a:t>‹#›</a:t>
            </a:fld>
            <a:endParaRPr lang="en-US"/>
          </a:p>
        </p:txBody>
      </p:sp>
    </p:spTree>
    <p:extLst>
      <p:ext uri="{BB962C8B-B14F-4D97-AF65-F5344CB8AC3E}">
        <p14:creationId xmlns:p14="http://schemas.microsoft.com/office/powerpoint/2010/main" val="1389088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E81070-CBE5-47FA-B2DF-15D75017A242}" type="datetimeFigureOut">
              <a:rPr lang="en-US" smtClean="0"/>
              <a:t>4/24/2025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ED8EDC-EA13-44B1-A550-D73D1184A5A1}" type="slidenum">
              <a:rPr lang="en-US" smtClean="0"/>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93490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E81070-CBE5-47FA-B2DF-15D75017A242}" type="datetimeFigureOut">
              <a:rPr lang="en-US" smtClean="0"/>
              <a:t>4/24/2025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ED8EDC-EA13-44B1-A550-D73D1184A5A1}" type="slidenum">
              <a:rPr lang="en-US" smtClean="0"/>
              <a:t>‹#›</a:t>
            </a:fld>
            <a:endParaRPr lang="en-US"/>
          </a:p>
        </p:txBody>
      </p:sp>
    </p:spTree>
    <p:extLst>
      <p:ext uri="{BB962C8B-B14F-4D97-AF65-F5344CB8AC3E}">
        <p14:creationId xmlns:p14="http://schemas.microsoft.com/office/powerpoint/2010/main" val="313380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6E81070-CBE5-47FA-B2DF-15D75017A242}" type="datetimeFigureOut">
              <a:rPr lang="en-US" smtClean="0"/>
              <a:t>4/24/2025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ED8EDC-EA13-44B1-A550-D73D1184A5A1}" type="slidenum">
              <a:rPr lang="en-US" smtClean="0"/>
              <a:t>‹#›</a:t>
            </a:fld>
            <a:endParaRPr lang="en-US"/>
          </a:p>
        </p:txBody>
      </p:sp>
    </p:spTree>
    <p:extLst>
      <p:ext uri="{BB962C8B-B14F-4D97-AF65-F5344CB8AC3E}">
        <p14:creationId xmlns:p14="http://schemas.microsoft.com/office/powerpoint/2010/main" val="83447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6E81070-CBE5-47FA-B2DF-15D75017A242}" type="datetimeFigureOut">
              <a:rPr lang="en-US" smtClean="0"/>
              <a:t>4/24/2025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ED8EDC-EA13-44B1-A550-D73D1184A5A1}" type="slidenum">
              <a:rPr lang="en-US" smtClean="0"/>
              <a:t>‹#›</a:t>
            </a:fld>
            <a:endParaRPr lang="en-US"/>
          </a:p>
        </p:txBody>
      </p:sp>
    </p:spTree>
    <p:extLst>
      <p:ext uri="{BB962C8B-B14F-4D97-AF65-F5344CB8AC3E}">
        <p14:creationId xmlns:p14="http://schemas.microsoft.com/office/powerpoint/2010/main" val="1926662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E81070-CBE5-47FA-B2DF-15D75017A242}" type="datetimeFigureOut">
              <a:rPr lang="en-US" smtClean="0"/>
              <a:t>4/24/2025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ED8EDC-EA13-44B1-A550-D73D1184A5A1}" type="slidenum">
              <a:rPr lang="en-US" smtClean="0"/>
              <a:t>‹#›</a:t>
            </a:fld>
            <a:endParaRPr lang="en-US"/>
          </a:p>
        </p:txBody>
      </p:sp>
    </p:spTree>
    <p:extLst>
      <p:ext uri="{BB962C8B-B14F-4D97-AF65-F5344CB8AC3E}">
        <p14:creationId xmlns:p14="http://schemas.microsoft.com/office/powerpoint/2010/main" val="3687576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E81070-CBE5-47FA-B2DF-15D75017A242}" type="datetimeFigureOut">
              <a:rPr lang="en-US" smtClean="0"/>
              <a:t>4/24/2025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ED8EDC-EA13-44B1-A550-D73D1184A5A1}" type="slidenum">
              <a:rPr lang="en-US" smtClean="0"/>
              <a:t>‹#›</a:t>
            </a:fld>
            <a:endParaRPr lang="en-US"/>
          </a:p>
        </p:txBody>
      </p:sp>
    </p:spTree>
    <p:extLst>
      <p:ext uri="{BB962C8B-B14F-4D97-AF65-F5344CB8AC3E}">
        <p14:creationId xmlns:p14="http://schemas.microsoft.com/office/powerpoint/2010/main" val="1726283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E81070-CBE5-47FA-B2DF-15D75017A242}" type="datetimeFigureOut">
              <a:rPr lang="en-US" smtClean="0"/>
              <a:t>4/24/2025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ED8EDC-EA13-44B1-A550-D73D1184A5A1}" type="slidenum">
              <a:rPr lang="en-US" smtClean="0"/>
              <a:t>‹#›</a:t>
            </a:fld>
            <a:endParaRPr lang="en-US"/>
          </a:p>
        </p:txBody>
      </p:sp>
    </p:spTree>
    <p:extLst>
      <p:ext uri="{BB962C8B-B14F-4D97-AF65-F5344CB8AC3E}">
        <p14:creationId xmlns:p14="http://schemas.microsoft.com/office/powerpoint/2010/main" val="3427680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E81070-CBE5-47FA-B2DF-15D75017A242}" type="datetimeFigureOut">
              <a:rPr lang="en-US" smtClean="0"/>
              <a:t>4/24/2025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ED8EDC-EA13-44B1-A550-D73D1184A5A1}" type="slidenum">
              <a:rPr lang="en-US" smtClean="0"/>
              <a:t>‹#›</a:t>
            </a:fld>
            <a:endParaRPr lang="en-US"/>
          </a:p>
        </p:txBody>
      </p:sp>
    </p:spTree>
    <p:extLst>
      <p:ext uri="{BB962C8B-B14F-4D97-AF65-F5344CB8AC3E}">
        <p14:creationId xmlns:p14="http://schemas.microsoft.com/office/powerpoint/2010/main" val="645639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E81070-CBE5-47FA-B2DF-15D75017A242}" type="datetimeFigureOut">
              <a:rPr lang="en-US" smtClean="0"/>
              <a:t>4/24/2025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ED8EDC-EA13-44B1-A550-D73D1184A5A1}" type="slidenum">
              <a:rPr lang="en-US" smtClean="0"/>
              <a:t>‹#›</a:t>
            </a:fld>
            <a:endParaRPr lang="en-US"/>
          </a:p>
        </p:txBody>
      </p:sp>
    </p:spTree>
    <p:extLst>
      <p:ext uri="{BB962C8B-B14F-4D97-AF65-F5344CB8AC3E}">
        <p14:creationId xmlns:p14="http://schemas.microsoft.com/office/powerpoint/2010/main" val="643283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86E81070-CBE5-47FA-B2DF-15D75017A242}" type="datetimeFigureOut">
              <a:rPr lang="en-US" smtClean="0"/>
              <a:t>4/24/2025</a:t>
            </a:fld>
            <a:endParaRPr lang="en-US"/>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ACED8EDC-EA13-44B1-A550-D73D1184A5A1}" type="slidenum">
              <a:rPr lang="en-US" smtClean="0"/>
              <a:t>‹#›</a:t>
            </a:fld>
            <a:endParaRPr lang="en-US"/>
          </a:p>
        </p:txBody>
      </p:sp>
    </p:spTree>
    <p:extLst>
      <p:ext uri="{BB962C8B-B14F-4D97-AF65-F5344CB8AC3E}">
        <p14:creationId xmlns:p14="http://schemas.microsoft.com/office/powerpoint/2010/main" val="875407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https://coastal.climatecentral.org/es/map/"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journals.ametsoc.org/doi/10.1175/JCLI-D-16-0838.1"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4v"/><Relationship Id="rId1" Type="http://schemas.microsoft.com/office/2007/relationships/media" Target="../media/media2.m4v"/><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03556-1BAD-65BB-8756-C8E79F5EF21C}"/>
              </a:ext>
            </a:extLst>
          </p:cNvPr>
          <p:cNvSpPr>
            <a:spLocks noGrp="1"/>
          </p:cNvSpPr>
          <p:nvPr>
            <p:ph type="ctrTitle"/>
          </p:nvPr>
        </p:nvSpPr>
        <p:spPr>
          <a:xfrm>
            <a:off x="1101549" y="2839916"/>
            <a:ext cx="10419384" cy="1266880"/>
          </a:xfrm>
          <a:solidFill>
            <a:schemeClr val="accent6"/>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noAutofit/>
          </a:bodyPr>
          <a:lstStyle/>
          <a:p>
            <a:pPr algn="ctr"/>
            <a:r>
              <a:rPr lang="es-ES" sz="3200" b="1" dirty="0" smtClean="0">
                <a:latin typeface="Arial" panose="020B0604020202020204" pitchFamily="34" charset="0"/>
                <a:cs typeface="Arial" panose="020B0604020202020204" pitchFamily="34" charset="0"/>
              </a:rPr>
              <a:t>Cambio Climático: El </a:t>
            </a:r>
            <a:r>
              <a:rPr lang="es-ES" sz="3200" b="1" dirty="0">
                <a:latin typeface="Arial" panose="020B0604020202020204" pitchFamily="34" charset="0"/>
                <a:cs typeface="Arial" panose="020B0604020202020204" pitchFamily="34" charset="0"/>
              </a:rPr>
              <a:t>reto de la conservación y el manejo del recurso </a:t>
            </a:r>
            <a:r>
              <a:rPr lang="es-ES" sz="3200" b="1" dirty="0" smtClean="0">
                <a:latin typeface="Arial" panose="020B0604020202020204" pitchFamily="34" charset="0"/>
                <a:cs typeface="Arial" panose="020B0604020202020204" pitchFamily="34" charset="0"/>
              </a:rPr>
              <a:t>agua</a:t>
            </a:r>
            <a:endParaRPr lang="en-US" sz="11500" b="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33564D3F-7EF6-D00C-9999-D648630994CC}"/>
              </a:ext>
            </a:extLst>
          </p:cNvPr>
          <p:cNvSpPr txBox="1"/>
          <p:nvPr/>
        </p:nvSpPr>
        <p:spPr>
          <a:xfrm>
            <a:off x="2429707" y="5408660"/>
            <a:ext cx="7763069" cy="923330"/>
          </a:xfrm>
          <a:prstGeom prst="rect">
            <a:avLst/>
          </a:prstGeom>
          <a:noFill/>
        </p:spPr>
        <p:txBody>
          <a:bodyPr wrap="square" rtlCol="0">
            <a:spAutoFit/>
          </a:bodyPr>
          <a:lstStyle/>
          <a:p>
            <a:pPr algn="ctr"/>
            <a:r>
              <a:rPr lang="en-US" b="1" dirty="0"/>
              <a:t>Dra. Keyla Soto </a:t>
            </a:r>
            <a:r>
              <a:rPr lang="en-US" b="1" dirty="0" smtClean="0"/>
              <a:t>Hidalgo</a:t>
            </a:r>
          </a:p>
          <a:p>
            <a:pPr algn="ctr"/>
            <a:r>
              <a:rPr lang="en-US" b="1" dirty="0" smtClean="0"/>
              <a:t>Ciudad de Guatemala</a:t>
            </a:r>
            <a:endParaRPr lang="en-US" b="1" dirty="0"/>
          </a:p>
          <a:p>
            <a:pPr algn="ctr"/>
            <a:r>
              <a:rPr lang="en-US" b="1" dirty="0" smtClean="0"/>
              <a:t>24 de </a:t>
            </a:r>
            <a:r>
              <a:rPr lang="en-US" b="1" dirty="0" err="1" smtClean="0"/>
              <a:t>abril</a:t>
            </a:r>
            <a:r>
              <a:rPr lang="en-US" b="1" dirty="0" smtClean="0"/>
              <a:t> de 2025</a:t>
            </a:r>
          </a:p>
        </p:txBody>
      </p:sp>
      <p:pic>
        <p:nvPicPr>
          <p:cNvPr id="3" name="Picture 2"/>
          <p:cNvPicPr>
            <a:picLocks noChangeAspect="1"/>
          </p:cNvPicPr>
          <p:nvPr/>
        </p:nvPicPr>
        <p:blipFill>
          <a:blip r:embed="rId2"/>
          <a:stretch>
            <a:fillRect/>
          </a:stretch>
        </p:blipFill>
        <p:spPr>
          <a:xfrm>
            <a:off x="476617" y="0"/>
            <a:ext cx="1624590" cy="1529862"/>
          </a:xfrm>
          <a:prstGeom prst="rect">
            <a:avLst/>
          </a:prstGeom>
        </p:spPr>
      </p:pic>
      <p:pic>
        <p:nvPicPr>
          <p:cNvPr id="6" name="Picture 5"/>
          <p:cNvPicPr>
            <a:picLocks noChangeAspect="1"/>
          </p:cNvPicPr>
          <p:nvPr/>
        </p:nvPicPr>
        <p:blipFill>
          <a:blip r:embed="rId3"/>
          <a:stretch>
            <a:fillRect/>
          </a:stretch>
        </p:blipFill>
        <p:spPr>
          <a:xfrm>
            <a:off x="4158761" y="127708"/>
            <a:ext cx="3622431" cy="2321009"/>
          </a:xfrm>
          <a:prstGeom prst="rect">
            <a:avLst/>
          </a:prstGeom>
        </p:spPr>
      </p:pic>
    </p:spTree>
    <p:extLst>
      <p:ext uri="{BB962C8B-B14F-4D97-AF65-F5344CB8AC3E}">
        <p14:creationId xmlns:p14="http://schemas.microsoft.com/office/powerpoint/2010/main" val="35130933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341644" y="127660"/>
            <a:ext cx="8241971" cy="2804403"/>
          </a:xfrm>
          <a:prstGeom prst="rect">
            <a:avLst/>
          </a:prstGeom>
        </p:spPr>
      </p:pic>
      <p:pic>
        <p:nvPicPr>
          <p:cNvPr id="5" name="Picture 4"/>
          <p:cNvPicPr>
            <a:picLocks noChangeAspect="1"/>
          </p:cNvPicPr>
          <p:nvPr/>
        </p:nvPicPr>
        <p:blipFill>
          <a:blip r:embed="rId3"/>
          <a:stretch>
            <a:fillRect/>
          </a:stretch>
        </p:blipFill>
        <p:spPr>
          <a:xfrm>
            <a:off x="6699590" y="3277341"/>
            <a:ext cx="5492410" cy="3051339"/>
          </a:xfrm>
          <a:prstGeom prst="rect">
            <a:avLst/>
          </a:prstGeom>
        </p:spPr>
      </p:pic>
      <p:pic>
        <p:nvPicPr>
          <p:cNvPr id="7" name="Picture 6"/>
          <p:cNvPicPr>
            <a:picLocks noChangeAspect="1"/>
          </p:cNvPicPr>
          <p:nvPr/>
        </p:nvPicPr>
        <p:blipFill rotWithShape="1">
          <a:blip r:embed="rId4"/>
          <a:srcRect b="15973"/>
          <a:stretch/>
        </p:blipFill>
        <p:spPr>
          <a:xfrm>
            <a:off x="3455760" y="3348088"/>
            <a:ext cx="2858930" cy="2980592"/>
          </a:xfrm>
          <a:prstGeom prst="rect">
            <a:avLst/>
          </a:prstGeom>
        </p:spPr>
      </p:pic>
      <p:pic>
        <p:nvPicPr>
          <p:cNvPr id="8" name="Picture 7"/>
          <p:cNvPicPr>
            <a:picLocks noChangeAspect="1"/>
          </p:cNvPicPr>
          <p:nvPr/>
        </p:nvPicPr>
        <p:blipFill rotWithShape="1">
          <a:blip r:embed="rId5"/>
          <a:srcRect b="12720"/>
          <a:stretch/>
        </p:blipFill>
        <p:spPr>
          <a:xfrm>
            <a:off x="370341" y="3348088"/>
            <a:ext cx="2777305" cy="2980592"/>
          </a:xfrm>
          <a:prstGeom prst="rect">
            <a:avLst/>
          </a:prstGeom>
        </p:spPr>
      </p:pic>
    </p:spTree>
    <p:extLst>
      <p:ext uri="{BB962C8B-B14F-4D97-AF65-F5344CB8AC3E}">
        <p14:creationId xmlns:p14="http://schemas.microsoft.com/office/powerpoint/2010/main" val="11417015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610" y="805376"/>
            <a:ext cx="9692640" cy="1325562"/>
          </a:xfrm>
        </p:spPr>
        <p:txBody>
          <a:bodyPr>
            <a:normAutofit fontScale="90000"/>
          </a:bodyPr>
          <a:lstStyle/>
          <a:p>
            <a:r>
              <a:rPr lang="es-ES" dirty="0"/>
              <a:t>El cambio climático está impactando significativamente los recursos hídricos en Puerto Rico</a:t>
            </a:r>
            <a:endParaRPr lang="en-US" dirty="0"/>
          </a:p>
        </p:txBody>
      </p:sp>
      <p:sp>
        <p:nvSpPr>
          <p:cNvPr id="3" name="Content Placeholder 2"/>
          <p:cNvSpPr>
            <a:spLocks noGrp="1"/>
          </p:cNvSpPr>
          <p:nvPr>
            <p:ph idx="1"/>
          </p:nvPr>
        </p:nvSpPr>
        <p:spPr>
          <a:xfrm>
            <a:off x="1341003" y="2303584"/>
            <a:ext cx="8595360" cy="4351337"/>
          </a:xfrm>
        </p:spPr>
        <p:txBody>
          <a:bodyPr>
            <a:normAutofit fontScale="92500"/>
          </a:bodyPr>
          <a:lstStyle/>
          <a:p>
            <a:r>
              <a:rPr lang="es-ES" dirty="0" smtClean="0"/>
              <a:t>Según </a:t>
            </a:r>
            <a:r>
              <a:rPr lang="es-ES" dirty="0"/>
              <a:t>el Banco Mundial, Puerto Rico se encuentra entre las jurisdicciones </a:t>
            </a:r>
            <a:r>
              <a:rPr lang="es-ES" b="1" u="sng" dirty="0"/>
              <a:t>con menor disponibilidad de agua dulce por persona en América Latina. </a:t>
            </a:r>
          </a:p>
          <a:p>
            <a:r>
              <a:rPr lang="es-ES" dirty="0"/>
              <a:t>La Oficina de las Naciones Unidas para la Educación, Ciencia y Cultura (</a:t>
            </a:r>
            <a:r>
              <a:rPr lang="es-ES" dirty="0" smtClean="0"/>
              <a:t>UNESCO) </a:t>
            </a:r>
            <a:r>
              <a:rPr lang="es-ES" u="sng" dirty="0"/>
              <a:t>ha </a:t>
            </a:r>
            <a:r>
              <a:rPr lang="es-ES" u="sng" dirty="0" smtClean="0"/>
              <a:t>ubicado </a:t>
            </a:r>
            <a:r>
              <a:rPr lang="es-ES" u="sng" dirty="0"/>
              <a:t>a Puerto Rico en el puesto 135 de 182 jurisdicciones a nivel mundial en cuanto a disponibilidad de agua dulce por persona</a:t>
            </a:r>
            <a:r>
              <a:rPr lang="es-ES" dirty="0"/>
              <a:t>. </a:t>
            </a:r>
            <a:endParaRPr lang="en-US" dirty="0"/>
          </a:p>
          <a:p>
            <a:r>
              <a:rPr lang="es-ES" dirty="0" smtClean="0">
                <a:solidFill>
                  <a:srgbClr val="FF0000"/>
                </a:solidFill>
              </a:rPr>
              <a:t>Una mayor </a:t>
            </a:r>
            <a:r>
              <a:rPr lang="es-ES" dirty="0">
                <a:solidFill>
                  <a:srgbClr val="FF0000"/>
                </a:solidFill>
              </a:rPr>
              <a:t>evaporación, sequías más frecuentes e intensas, y la intrusión de agua salada en los </a:t>
            </a:r>
            <a:r>
              <a:rPr lang="es-ES" dirty="0" smtClean="0">
                <a:solidFill>
                  <a:srgbClr val="FF0000"/>
                </a:solidFill>
              </a:rPr>
              <a:t>acuíferos están reduciendo </a:t>
            </a:r>
            <a:r>
              <a:rPr lang="es-ES" dirty="0">
                <a:solidFill>
                  <a:srgbClr val="FF0000"/>
                </a:solidFill>
              </a:rPr>
              <a:t>la disponibilidad de agua dulce y afectando la infraestructura de agua potable, especialmente en áreas </a:t>
            </a:r>
            <a:r>
              <a:rPr lang="es-ES" dirty="0" smtClean="0">
                <a:solidFill>
                  <a:srgbClr val="FF0000"/>
                </a:solidFill>
              </a:rPr>
              <a:t>costera.</a:t>
            </a:r>
          </a:p>
          <a:p>
            <a:r>
              <a:rPr lang="es-ES" dirty="0" smtClean="0"/>
              <a:t>Puerto </a:t>
            </a:r>
            <a:r>
              <a:rPr lang="es-ES" dirty="0"/>
              <a:t>Rico ha enfrentado cada año al menos un evento extremo durante los últimos ocho años. </a:t>
            </a:r>
            <a:endParaRPr lang="es-ES" dirty="0" smtClean="0"/>
          </a:p>
          <a:p>
            <a:r>
              <a:rPr lang="es-ES" dirty="0" smtClean="0"/>
              <a:t>Huracanes</a:t>
            </a:r>
            <a:r>
              <a:rPr lang="es-ES" dirty="0"/>
              <a:t>, sequías e inundaciones han causado estragos multimillonarios a través de toda la isla, y </a:t>
            </a:r>
            <a:r>
              <a:rPr lang="es-ES" sz="3000" dirty="0"/>
              <a:t>el 92% de los municipios</a:t>
            </a:r>
            <a:r>
              <a:rPr lang="es-ES" dirty="0"/>
              <a:t> costeros han registrado pérdida de playas</a:t>
            </a:r>
            <a:r>
              <a:rPr lang="es-ES" dirty="0" smtClean="0"/>
              <a:t>.</a:t>
            </a:r>
          </a:p>
        </p:txBody>
      </p:sp>
    </p:spTree>
    <p:extLst>
      <p:ext uri="{BB962C8B-B14F-4D97-AF65-F5344CB8AC3E}">
        <p14:creationId xmlns:p14="http://schemas.microsoft.com/office/powerpoint/2010/main" val="10762877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608" y="158261"/>
            <a:ext cx="9692640" cy="750545"/>
          </a:xfrm>
        </p:spPr>
        <p:txBody>
          <a:bodyPr/>
          <a:lstStyle/>
          <a:p>
            <a:pPr algn="ctr"/>
            <a:r>
              <a:rPr lang="en-US" dirty="0" smtClean="0"/>
              <a:t>¿</a:t>
            </a:r>
            <a:r>
              <a:rPr lang="en-US" dirty="0" err="1" smtClean="0"/>
              <a:t>Vulnerables</a:t>
            </a:r>
            <a:r>
              <a:rPr lang="en-US" dirty="0" smtClean="0"/>
              <a:t>? ¿</a:t>
            </a:r>
            <a:r>
              <a:rPr lang="en-US" dirty="0" err="1" smtClean="0"/>
              <a:t>Resilientes</a:t>
            </a:r>
            <a:r>
              <a:rPr lang="en-US" dirty="0" smtClean="0"/>
              <a:t>?</a:t>
            </a:r>
            <a:endParaRPr lang="en-US" dirty="0"/>
          </a:p>
        </p:txBody>
      </p:sp>
      <p:sp>
        <p:nvSpPr>
          <p:cNvPr id="3" name="Content Placeholder 2"/>
          <p:cNvSpPr>
            <a:spLocks noGrp="1"/>
          </p:cNvSpPr>
          <p:nvPr>
            <p:ph idx="1"/>
          </p:nvPr>
        </p:nvSpPr>
        <p:spPr>
          <a:xfrm>
            <a:off x="1393755" y="3742217"/>
            <a:ext cx="8595360" cy="2127738"/>
          </a:xfrm>
        </p:spPr>
        <p:txBody>
          <a:bodyPr/>
          <a:lstStyle/>
          <a:p>
            <a:pPr fontAlgn="ctr"/>
            <a:r>
              <a:rPr lang="es-ES" dirty="0"/>
              <a:t>Los efectos del cambio climático son más fuertes cuanto más cerca del ecuador. </a:t>
            </a:r>
          </a:p>
          <a:p>
            <a:pPr fontAlgn="ctr"/>
            <a:r>
              <a:rPr lang="es-ES" dirty="0"/>
              <a:t>Los países más pobres y menos desarrollados son los más vulnerables al cambio </a:t>
            </a:r>
            <a:r>
              <a:rPr lang="es-ES" dirty="0" smtClean="0"/>
              <a:t>climático.</a:t>
            </a:r>
            <a:r>
              <a:rPr lang="es-ES" dirty="0"/>
              <a:t> </a:t>
            </a:r>
          </a:p>
          <a:p>
            <a:r>
              <a:rPr lang="es-ES" dirty="0"/>
              <a:t>En América Latina y el Caribe, los países son vulnerables a desastres naturales, aumento del nivel del mar, y cambios en las precipitaciones. </a:t>
            </a:r>
          </a:p>
        </p:txBody>
      </p:sp>
      <p:sp>
        <p:nvSpPr>
          <p:cNvPr id="5" name="Rectangle 4"/>
          <p:cNvSpPr/>
          <p:nvPr/>
        </p:nvSpPr>
        <p:spPr>
          <a:xfrm>
            <a:off x="897517" y="2929989"/>
            <a:ext cx="9376821" cy="369332"/>
          </a:xfrm>
          <a:prstGeom prst="rect">
            <a:avLst/>
          </a:prstGeom>
        </p:spPr>
        <p:txBody>
          <a:bodyPr wrap="square">
            <a:spAutoFit/>
          </a:bodyPr>
          <a:lstStyle/>
          <a:p>
            <a:r>
              <a:rPr lang="es-ES" dirty="0"/>
              <a:t>La pobreza y la desigualdad social aumentan la vulnerabilidad a la crisis climática.</a:t>
            </a:r>
            <a:endParaRPr lang="en-US" dirty="0"/>
          </a:p>
        </p:txBody>
      </p:sp>
      <p:sp>
        <p:nvSpPr>
          <p:cNvPr id="6" name="Rectangle 5"/>
          <p:cNvSpPr/>
          <p:nvPr/>
        </p:nvSpPr>
        <p:spPr>
          <a:xfrm>
            <a:off x="612822" y="1659351"/>
            <a:ext cx="4612448" cy="923330"/>
          </a:xfrm>
          <a:prstGeom prst="rect">
            <a:avLst/>
          </a:prstGeom>
          <a:solidFill>
            <a:schemeClr val="accent4">
              <a:lumMod val="40000"/>
              <a:lumOff val="60000"/>
            </a:schemeClr>
          </a:solidFill>
          <a:ln>
            <a:solidFill>
              <a:schemeClr val="tx1"/>
            </a:solidFill>
          </a:ln>
        </p:spPr>
        <p:txBody>
          <a:bodyPr wrap="square">
            <a:spAutoFit/>
          </a:bodyPr>
          <a:lstStyle/>
          <a:p>
            <a:r>
              <a:rPr lang="es-ES" dirty="0" smtClean="0"/>
              <a:t>es </a:t>
            </a:r>
            <a:r>
              <a:rPr lang="es-ES" dirty="0"/>
              <a:t>la susceptibilidad de un sistema a ser afectado negativamente por el cambio </a:t>
            </a:r>
            <a:r>
              <a:rPr lang="es-ES" dirty="0" smtClean="0"/>
              <a:t>climático.</a:t>
            </a:r>
            <a:endParaRPr lang="en-US" dirty="0"/>
          </a:p>
        </p:txBody>
      </p:sp>
      <p:cxnSp>
        <p:nvCxnSpPr>
          <p:cNvPr id="8" name="Straight Arrow Connector 7"/>
          <p:cNvCxnSpPr/>
          <p:nvPr/>
        </p:nvCxnSpPr>
        <p:spPr>
          <a:xfrm flipH="1">
            <a:off x="2919046" y="908806"/>
            <a:ext cx="879231" cy="5683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5840905" y="1659351"/>
            <a:ext cx="5290158" cy="923330"/>
          </a:xfrm>
          <a:prstGeom prst="rect">
            <a:avLst/>
          </a:prstGeom>
          <a:solidFill>
            <a:schemeClr val="accent4">
              <a:lumMod val="40000"/>
              <a:lumOff val="60000"/>
            </a:schemeClr>
          </a:solidFill>
          <a:ln>
            <a:solidFill>
              <a:schemeClr val="tx1"/>
            </a:solidFill>
          </a:ln>
        </p:spPr>
        <p:txBody>
          <a:bodyPr wrap="square">
            <a:spAutoFit/>
          </a:bodyPr>
          <a:lstStyle/>
          <a:p>
            <a:r>
              <a:rPr lang="es-ES" dirty="0"/>
              <a:t>capacidad de los sistemas, comunidades, y ecosistemas para adaptarse y recuperarse de los efectos adversos del cambio climático. </a:t>
            </a:r>
            <a:endParaRPr lang="en-US" dirty="0"/>
          </a:p>
        </p:txBody>
      </p:sp>
      <p:cxnSp>
        <p:nvCxnSpPr>
          <p:cNvPr id="11" name="Straight Arrow Connector 10"/>
          <p:cNvCxnSpPr/>
          <p:nvPr/>
        </p:nvCxnSpPr>
        <p:spPr>
          <a:xfrm>
            <a:off x="6937131" y="908806"/>
            <a:ext cx="861646" cy="6298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2"/>
          <a:stretch>
            <a:fillRect/>
          </a:stretch>
        </p:blipFill>
        <p:spPr>
          <a:xfrm>
            <a:off x="275779" y="158261"/>
            <a:ext cx="3522498" cy="6204903"/>
          </a:xfrm>
          <a:prstGeom prst="rect">
            <a:avLst/>
          </a:prstGeom>
        </p:spPr>
      </p:pic>
      <p:sp>
        <p:nvSpPr>
          <p:cNvPr id="13" name="Rectangle 12"/>
          <p:cNvSpPr/>
          <p:nvPr/>
        </p:nvSpPr>
        <p:spPr>
          <a:xfrm>
            <a:off x="3798277" y="1191436"/>
            <a:ext cx="7452419" cy="1569660"/>
          </a:xfrm>
          <a:prstGeom prst="rect">
            <a:avLst/>
          </a:prstGeom>
          <a:solidFill>
            <a:srgbClr val="92D050"/>
          </a:solidFill>
        </p:spPr>
        <p:txBody>
          <a:bodyPr wrap="square">
            <a:spAutoFit/>
          </a:bodyPr>
          <a:lstStyle/>
          <a:p>
            <a:r>
              <a:rPr lang="es-ES" sz="3200" b="1" dirty="0"/>
              <a:t>Unos 37 municipios tiene más de la mitad de su población bajo el nivel de </a:t>
            </a:r>
            <a:r>
              <a:rPr lang="es-ES" sz="3200" b="1" dirty="0" smtClean="0"/>
              <a:t>pobreza.</a:t>
            </a:r>
            <a:endParaRPr lang="en-US" sz="3200" b="1" dirty="0"/>
          </a:p>
        </p:txBody>
      </p:sp>
      <p:pic>
        <p:nvPicPr>
          <p:cNvPr id="14" name="Picture 13"/>
          <p:cNvPicPr>
            <a:picLocks noChangeAspect="1"/>
          </p:cNvPicPr>
          <p:nvPr/>
        </p:nvPicPr>
        <p:blipFill rotWithShape="1">
          <a:blip r:embed="rId3"/>
          <a:srcRect l="-718" t="10370" r="718" b="3232"/>
          <a:stretch/>
        </p:blipFill>
        <p:spPr>
          <a:xfrm>
            <a:off x="166499" y="130321"/>
            <a:ext cx="11049872" cy="6727679"/>
          </a:xfrm>
          <a:prstGeom prst="rect">
            <a:avLst/>
          </a:prstGeom>
        </p:spPr>
      </p:pic>
    </p:spTree>
    <p:extLst>
      <p:ext uri="{BB962C8B-B14F-4D97-AF65-F5344CB8AC3E}">
        <p14:creationId xmlns:p14="http://schemas.microsoft.com/office/powerpoint/2010/main" val="1811183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heel(1)">
                                      <p:cBhvr>
                                        <p:cTn id="12" dur="2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circle(in)">
                                      <p:cBhvr>
                                        <p:cTn id="1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1" y="250701"/>
            <a:ext cx="7539228" cy="838468"/>
          </a:xfrm>
        </p:spPr>
        <p:txBody>
          <a:bodyPr/>
          <a:lstStyle/>
          <a:p>
            <a:r>
              <a:rPr lang="en-US" dirty="0" err="1" smtClean="0"/>
              <a:t>Aumento</a:t>
            </a:r>
            <a:r>
              <a:rPr lang="en-US" dirty="0" smtClean="0"/>
              <a:t> </a:t>
            </a:r>
            <a:r>
              <a:rPr lang="en-US" dirty="0" err="1" smtClean="0"/>
              <a:t>en</a:t>
            </a:r>
            <a:r>
              <a:rPr lang="en-US" dirty="0" smtClean="0"/>
              <a:t> el </a:t>
            </a:r>
            <a:r>
              <a:rPr lang="en-US" dirty="0" err="1" smtClean="0"/>
              <a:t>nivel</a:t>
            </a:r>
            <a:r>
              <a:rPr lang="en-US" dirty="0" smtClean="0"/>
              <a:t> del mar</a:t>
            </a:r>
            <a:endParaRPr lang="en-US" dirty="0"/>
          </a:p>
        </p:txBody>
      </p:sp>
      <p:sp>
        <p:nvSpPr>
          <p:cNvPr id="3" name="Content Placeholder 2"/>
          <p:cNvSpPr>
            <a:spLocks noGrp="1"/>
          </p:cNvSpPr>
          <p:nvPr>
            <p:ph idx="1"/>
          </p:nvPr>
        </p:nvSpPr>
        <p:spPr>
          <a:xfrm>
            <a:off x="0" y="4506700"/>
            <a:ext cx="4839990" cy="395653"/>
          </a:xfrm>
        </p:spPr>
        <p:txBody>
          <a:bodyPr/>
          <a:lstStyle/>
          <a:p>
            <a:r>
              <a:rPr lang="en-US" dirty="0">
                <a:hlinkClick r:id="rId4"/>
              </a:rPr>
              <a:t>https://coastal.climatecentral.org/es/map/</a:t>
            </a:r>
            <a:endParaRPr lang="en-US" dirty="0"/>
          </a:p>
        </p:txBody>
      </p:sp>
      <p:pic>
        <p:nvPicPr>
          <p:cNvPr id="4" name="Picture 3"/>
          <p:cNvPicPr>
            <a:picLocks noChangeAspect="1"/>
          </p:cNvPicPr>
          <p:nvPr/>
        </p:nvPicPr>
        <p:blipFill rotWithShape="1">
          <a:blip r:embed="rId5"/>
          <a:srcRect l="33571" t="40038" r="26973" b="37265"/>
          <a:stretch/>
        </p:blipFill>
        <p:spPr>
          <a:xfrm>
            <a:off x="0" y="1283677"/>
            <a:ext cx="8651631" cy="3223023"/>
          </a:xfrm>
          <a:prstGeom prst="rect">
            <a:avLst/>
          </a:prstGeom>
        </p:spPr>
      </p:pic>
      <p:pic>
        <p:nvPicPr>
          <p:cNvPr id="6" name="🌊La NASA muestra en un video la subida del nivel del mar desde 1993 - trimme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651631" y="-2"/>
            <a:ext cx="3540369" cy="6858001"/>
          </a:xfrm>
          <a:prstGeom prst="rect">
            <a:avLst/>
          </a:prstGeom>
        </p:spPr>
      </p:pic>
      <p:sp>
        <p:nvSpPr>
          <p:cNvPr id="5" name="Oval 4"/>
          <p:cNvSpPr/>
          <p:nvPr/>
        </p:nvSpPr>
        <p:spPr>
          <a:xfrm>
            <a:off x="4881841" y="1502410"/>
            <a:ext cx="1863969" cy="870438"/>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8" name="Oval 7"/>
          <p:cNvSpPr/>
          <p:nvPr/>
        </p:nvSpPr>
        <p:spPr>
          <a:xfrm>
            <a:off x="2224454" y="3789485"/>
            <a:ext cx="2743200" cy="71721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56201" y="5073162"/>
            <a:ext cx="4283789" cy="1477328"/>
          </a:xfrm>
          <a:prstGeom prst="rect">
            <a:avLst/>
          </a:prstGeom>
          <a:noFill/>
        </p:spPr>
        <p:txBody>
          <a:bodyPr wrap="square" rtlCol="0">
            <a:spAutoFit/>
          </a:bodyPr>
          <a:lstStyle/>
          <a:p>
            <a:pPr marL="285750" indent="-285750">
              <a:buFont typeface="Arial" panose="020B0604020202020204" pitchFamily="34" charset="0"/>
              <a:buChar char="•"/>
            </a:pPr>
            <a:r>
              <a:rPr lang="en-US" dirty="0" err="1" smtClean="0"/>
              <a:t>Erosión</a:t>
            </a:r>
            <a:r>
              <a:rPr lang="en-US" dirty="0" smtClean="0"/>
              <a:t> </a:t>
            </a:r>
            <a:r>
              <a:rPr lang="en-US" dirty="0" err="1" smtClean="0"/>
              <a:t>costera</a:t>
            </a:r>
            <a:endParaRPr lang="en-US" dirty="0" smtClean="0"/>
          </a:p>
          <a:p>
            <a:pPr marL="285750" indent="-285750">
              <a:buFont typeface="Arial" panose="020B0604020202020204" pitchFamily="34" charset="0"/>
              <a:buChar char="•"/>
            </a:pPr>
            <a:r>
              <a:rPr lang="en-US" dirty="0" err="1" smtClean="0"/>
              <a:t>Intrusión</a:t>
            </a:r>
            <a:r>
              <a:rPr lang="en-US" dirty="0" smtClean="0"/>
              <a:t> </a:t>
            </a:r>
            <a:r>
              <a:rPr lang="en-US" dirty="0" err="1" smtClean="0"/>
              <a:t>salina</a:t>
            </a:r>
            <a:endParaRPr lang="en-US" dirty="0" smtClean="0"/>
          </a:p>
          <a:p>
            <a:pPr marL="285750" indent="-285750">
              <a:buFont typeface="Arial" panose="020B0604020202020204" pitchFamily="34" charset="0"/>
              <a:buChar char="•"/>
            </a:pPr>
            <a:r>
              <a:rPr lang="en-US" dirty="0" err="1" smtClean="0"/>
              <a:t>Infraestructura</a:t>
            </a:r>
            <a:r>
              <a:rPr lang="en-US" dirty="0" smtClean="0"/>
              <a:t>: </a:t>
            </a:r>
            <a:r>
              <a:rPr lang="en-US" dirty="0" err="1" smtClean="0"/>
              <a:t>efectos</a:t>
            </a:r>
            <a:r>
              <a:rPr lang="en-US" dirty="0" smtClean="0"/>
              <a:t> </a:t>
            </a:r>
            <a:r>
              <a:rPr lang="en-US" dirty="0" err="1" smtClean="0"/>
              <a:t>en</a:t>
            </a:r>
            <a:r>
              <a:rPr lang="en-US" dirty="0" smtClean="0"/>
              <a:t> </a:t>
            </a:r>
            <a:r>
              <a:rPr lang="en-US" dirty="0" err="1" smtClean="0"/>
              <a:t>viviendas</a:t>
            </a:r>
            <a:r>
              <a:rPr lang="en-US" dirty="0" smtClean="0"/>
              <a:t>, </a:t>
            </a:r>
            <a:r>
              <a:rPr lang="en-US" dirty="0" err="1" smtClean="0"/>
              <a:t>aeropuerto</a:t>
            </a:r>
            <a:r>
              <a:rPr lang="en-US" dirty="0" smtClean="0"/>
              <a:t>, </a:t>
            </a:r>
            <a:r>
              <a:rPr lang="en-US" dirty="0" err="1" smtClean="0"/>
              <a:t>plantas</a:t>
            </a:r>
            <a:r>
              <a:rPr lang="en-US" dirty="0" smtClean="0"/>
              <a:t> de </a:t>
            </a:r>
            <a:r>
              <a:rPr lang="en-US" dirty="0" err="1" smtClean="0"/>
              <a:t>tratamiento</a:t>
            </a:r>
            <a:r>
              <a:rPr lang="en-US" dirty="0" smtClean="0"/>
              <a:t>, </a:t>
            </a:r>
            <a:r>
              <a:rPr lang="en-US" dirty="0" err="1" smtClean="0"/>
              <a:t>plantas</a:t>
            </a:r>
            <a:r>
              <a:rPr lang="en-US" dirty="0" smtClean="0"/>
              <a:t> </a:t>
            </a:r>
            <a:r>
              <a:rPr lang="en-US" dirty="0" err="1" smtClean="0"/>
              <a:t>generatrices</a:t>
            </a:r>
            <a:r>
              <a:rPr lang="en-US" dirty="0" smtClean="0"/>
              <a:t>. </a:t>
            </a:r>
            <a:endParaRPr lang="en-US" dirty="0"/>
          </a:p>
        </p:txBody>
      </p:sp>
    </p:spTree>
    <p:extLst>
      <p:ext uri="{BB962C8B-B14F-4D97-AF65-F5344CB8AC3E}">
        <p14:creationId xmlns:p14="http://schemas.microsoft.com/office/powerpoint/2010/main" val="3557678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fill="hold" display="0">
                  <p:stCondLst>
                    <p:cond delay="indefinite"/>
                  </p:stCondLst>
                </p:cTn>
                <p:tgtEl>
                  <p:spTgt spid="6"/>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35546" y="159348"/>
            <a:ext cx="5421191" cy="6564569"/>
          </a:xfrm>
          <a:prstGeom prst="rect">
            <a:avLst/>
          </a:prstGeom>
        </p:spPr>
      </p:pic>
      <p:sp>
        <p:nvSpPr>
          <p:cNvPr id="3" name="Rectangle 2"/>
          <p:cNvSpPr/>
          <p:nvPr/>
        </p:nvSpPr>
        <p:spPr>
          <a:xfrm>
            <a:off x="5641730" y="254976"/>
            <a:ext cx="5577255" cy="2062103"/>
          </a:xfrm>
          <a:prstGeom prst="rect">
            <a:avLst/>
          </a:prstGeom>
        </p:spPr>
        <p:txBody>
          <a:bodyPr wrap="square">
            <a:spAutoFit/>
          </a:bodyPr>
          <a:lstStyle/>
          <a:p>
            <a:r>
              <a:rPr lang="es-ES" dirty="0"/>
              <a:t>Los acuíferos del sur, sistema del que a diario se extraen </a:t>
            </a:r>
            <a:r>
              <a:rPr lang="es-ES" sz="2000" b="1" dirty="0"/>
              <a:t>36.4 millones de galones de agua </a:t>
            </a:r>
            <a:r>
              <a:rPr lang="es-ES" dirty="0"/>
              <a:t>para abastecer </a:t>
            </a:r>
            <a:r>
              <a:rPr lang="es-ES" b="1" dirty="0">
                <a:solidFill>
                  <a:srgbClr val="FF0000"/>
                </a:solidFill>
              </a:rPr>
              <a:t>a unas 110,000 personas </a:t>
            </a:r>
            <a:r>
              <a:rPr lang="es-ES" dirty="0"/>
              <a:t>y para riego de los suelos agrícolas, </a:t>
            </a:r>
            <a:r>
              <a:rPr lang="es-ES" dirty="0" smtClean="0"/>
              <a:t>fueron</a:t>
            </a:r>
            <a:r>
              <a:rPr lang="es-ES" dirty="0" smtClean="0"/>
              <a:t> </a:t>
            </a:r>
            <a:r>
              <a:rPr lang="es-ES" dirty="0"/>
              <a:t>declarados en estado crítico debido a los problemas de sobreexplotación y contaminación que experimentan</a:t>
            </a:r>
            <a:endParaRPr lang="en-US" dirty="0"/>
          </a:p>
        </p:txBody>
      </p:sp>
      <p:pic>
        <p:nvPicPr>
          <p:cNvPr id="5" name="Picture 4"/>
          <p:cNvPicPr>
            <a:picLocks noChangeAspect="1"/>
          </p:cNvPicPr>
          <p:nvPr/>
        </p:nvPicPr>
        <p:blipFill>
          <a:blip r:embed="rId3"/>
          <a:stretch>
            <a:fillRect/>
          </a:stretch>
        </p:blipFill>
        <p:spPr>
          <a:xfrm>
            <a:off x="5596584" y="2604747"/>
            <a:ext cx="5667545" cy="3414464"/>
          </a:xfrm>
          <a:prstGeom prst="rect">
            <a:avLst/>
          </a:prstGeom>
        </p:spPr>
      </p:pic>
      <p:pic>
        <p:nvPicPr>
          <p:cNvPr id="7" name="Picture 6"/>
          <p:cNvPicPr>
            <a:picLocks noChangeAspect="1"/>
          </p:cNvPicPr>
          <p:nvPr/>
        </p:nvPicPr>
        <p:blipFill>
          <a:blip r:embed="rId4"/>
          <a:stretch>
            <a:fillRect/>
          </a:stretch>
        </p:blipFill>
        <p:spPr>
          <a:xfrm>
            <a:off x="0" y="1900040"/>
            <a:ext cx="5641730" cy="4823878"/>
          </a:xfrm>
          <a:prstGeom prst="rect">
            <a:avLst/>
          </a:prstGeom>
        </p:spPr>
      </p:pic>
    </p:spTree>
    <p:extLst>
      <p:ext uri="{BB962C8B-B14F-4D97-AF65-F5344CB8AC3E}">
        <p14:creationId xmlns:p14="http://schemas.microsoft.com/office/powerpoint/2010/main" val="28873129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AAD6C28-9286-4C6D-834F-DA10AE6FB130}"/>
              </a:ext>
            </a:extLst>
          </p:cNvPr>
          <p:cNvSpPr>
            <a:spLocks noGrp="1"/>
          </p:cNvSpPr>
          <p:nvPr>
            <p:ph type="title"/>
          </p:nvPr>
        </p:nvSpPr>
        <p:spPr>
          <a:xfrm>
            <a:off x="1137721" y="143958"/>
            <a:ext cx="9301096" cy="1230559"/>
          </a:xfrm>
        </p:spPr>
        <p:txBody>
          <a:bodyPr>
            <a:normAutofit fontScale="90000"/>
          </a:bodyPr>
          <a:lstStyle/>
          <a:p>
            <a:pPr marR="0" algn="ctr">
              <a:lnSpc>
                <a:spcPct val="107000"/>
              </a:lnSpc>
              <a:spcBef>
                <a:spcPts val="0"/>
              </a:spcBef>
              <a:spcAft>
                <a:spcPts val="800"/>
              </a:spcAft>
            </a:pPr>
            <a:r>
              <a:rPr lang="es-ES" sz="3600" dirty="0">
                <a:effectLst/>
                <a:latin typeface="Arial Black" panose="020B0A04020102020204" pitchFamily="34" charset="0"/>
                <a:ea typeface="Calibri" panose="020F0502020204030204" pitchFamily="34" charset="0"/>
                <a:cs typeface="Times New Roman" panose="02020603050405020304" pitchFamily="18" charset="0"/>
              </a:rPr>
              <a:t>AUMENTO DE FRECUENCIA E INTENSIDAD DE SEQUÍAS</a:t>
            </a:r>
            <a:endParaRPr lang="en-PR" dirty="0">
              <a:latin typeface="Arial Black" panose="020B0A04020102020204" pitchFamily="34" charset="0"/>
            </a:endParaRPr>
          </a:p>
        </p:txBody>
      </p:sp>
      <p:sp>
        <p:nvSpPr>
          <p:cNvPr id="4" name="TextBox 3">
            <a:extLst>
              <a:ext uri="{FF2B5EF4-FFF2-40B4-BE49-F238E27FC236}">
                <a16:creationId xmlns:a16="http://schemas.microsoft.com/office/drawing/2014/main" id="{EEB47D2D-CCF1-471D-8B10-04A035D76C72}"/>
              </a:ext>
            </a:extLst>
          </p:cNvPr>
          <p:cNvSpPr txBox="1"/>
          <p:nvPr/>
        </p:nvSpPr>
        <p:spPr>
          <a:xfrm>
            <a:off x="3048000" y="4208860"/>
            <a:ext cx="8143073" cy="954107"/>
          </a:xfrm>
          <a:prstGeom prst="rect">
            <a:avLst/>
          </a:prstGeom>
          <a:solidFill>
            <a:schemeClr val="bg1"/>
          </a:solidFill>
        </p:spPr>
        <p:txBody>
          <a:bodyPr wrap="square" rtlCol="0">
            <a:spAutoFit/>
          </a:bodyPr>
          <a:lstStyle/>
          <a:p>
            <a:pPr marL="285750" indent="-285750">
              <a:buFont typeface="Arial" panose="020B0604020202020204" pitchFamily="34" charset="0"/>
              <a:buChar char="•"/>
            </a:pPr>
            <a:r>
              <a:rPr lang="es-ES" sz="2800" dirty="0">
                <a:latin typeface="Arial Black" panose="020B0A04020102020204" pitchFamily="34" charset="0"/>
              </a:rPr>
              <a:t>Sequía extrema de 2015</a:t>
            </a:r>
          </a:p>
          <a:p>
            <a:pPr marL="285750" indent="-285750">
              <a:buFont typeface="Arial" panose="020B0604020202020204" pitchFamily="34" charset="0"/>
              <a:buChar char="•"/>
            </a:pPr>
            <a:r>
              <a:rPr lang="es-ES" sz="2800" dirty="0">
                <a:latin typeface="Arial Black" panose="020B0A04020102020204" pitchFamily="34" charset="0"/>
              </a:rPr>
              <a:t>Sequía severa en el 2020</a:t>
            </a:r>
          </a:p>
        </p:txBody>
      </p:sp>
      <p:sp>
        <p:nvSpPr>
          <p:cNvPr id="3" name="Rectangle 2"/>
          <p:cNvSpPr/>
          <p:nvPr/>
        </p:nvSpPr>
        <p:spPr>
          <a:xfrm>
            <a:off x="800100" y="5374180"/>
            <a:ext cx="10250296" cy="1200329"/>
          </a:xfrm>
          <a:prstGeom prst="rect">
            <a:avLst/>
          </a:prstGeom>
        </p:spPr>
        <p:txBody>
          <a:bodyPr wrap="square">
            <a:spAutoFit/>
          </a:bodyPr>
          <a:lstStyle/>
          <a:p>
            <a:r>
              <a:rPr lang="es-ES" dirty="0"/>
              <a:t>L</a:t>
            </a:r>
            <a:r>
              <a:rPr lang="es-ES" dirty="0" smtClean="0"/>
              <a:t>a </a:t>
            </a:r>
            <a:r>
              <a:rPr lang="es-ES" dirty="0"/>
              <a:t>Universidad de </a:t>
            </a:r>
            <a:r>
              <a:rPr lang="es-ES" dirty="0" err="1"/>
              <a:t>Cornell</a:t>
            </a:r>
            <a:r>
              <a:rPr lang="es-ES" dirty="0"/>
              <a:t> </a:t>
            </a:r>
            <a:r>
              <a:rPr lang="es-ES" dirty="0" smtClean="0"/>
              <a:t>estableció que </a:t>
            </a:r>
            <a:r>
              <a:rPr lang="es-ES" dirty="0"/>
              <a:t>la </a:t>
            </a:r>
            <a:r>
              <a:rPr lang="es-ES" dirty="0" smtClean="0"/>
              <a:t>sequía experimentada </a:t>
            </a:r>
            <a:r>
              <a:rPr lang="es-ES" dirty="0"/>
              <a:t>entre </a:t>
            </a:r>
            <a:r>
              <a:rPr lang="es-ES" b="1" dirty="0"/>
              <a:t>2014-2016</a:t>
            </a:r>
            <a:r>
              <a:rPr lang="es-ES" b="1" dirty="0">
                <a:hlinkClick r:id="rId2"/>
              </a:rPr>
              <a:t> fue la más severa registrada en 66 años</a:t>
            </a:r>
            <a:r>
              <a:rPr lang="es-ES" b="1" dirty="0"/>
              <a:t> en el Caribe. </a:t>
            </a:r>
            <a:endParaRPr lang="es-ES" b="1" dirty="0" smtClean="0"/>
          </a:p>
          <a:p>
            <a:r>
              <a:rPr lang="es-ES" dirty="0" smtClean="0"/>
              <a:t>En </a:t>
            </a:r>
            <a:r>
              <a:rPr lang="es-ES" dirty="0"/>
              <a:t>su punto más crítico, sobre </a:t>
            </a:r>
            <a:r>
              <a:rPr lang="es-ES" b="1" dirty="0">
                <a:solidFill>
                  <a:srgbClr val="FF0000"/>
                </a:solidFill>
              </a:rPr>
              <a:t>2.8 millones de personas </a:t>
            </a:r>
            <a:r>
              <a:rPr lang="es-ES" dirty="0"/>
              <a:t>se vieron afectadas por racionamientos de tres y cuatro días seguidos en el servicio de agua potable. </a:t>
            </a:r>
          </a:p>
        </p:txBody>
      </p:sp>
      <p:pic>
        <p:nvPicPr>
          <p:cNvPr id="5" name="Picture 4"/>
          <p:cNvPicPr>
            <a:picLocks noChangeAspect="1"/>
          </p:cNvPicPr>
          <p:nvPr/>
        </p:nvPicPr>
        <p:blipFill rotWithShape="1">
          <a:blip r:embed="rId3"/>
          <a:srcRect t="26842"/>
          <a:stretch/>
        </p:blipFill>
        <p:spPr>
          <a:xfrm>
            <a:off x="884498" y="1443494"/>
            <a:ext cx="8682128" cy="2195632"/>
          </a:xfrm>
          <a:prstGeom prst="rect">
            <a:avLst/>
          </a:prstGeom>
        </p:spPr>
      </p:pic>
      <p:sp>
        <p:nvSpPr>
          <p:cNvPr id="7" name="Rectangle 6"/>
          <p:cNvSpPr/>
          <p:nvPr/>
        </p:nvSpPr>
        <p:spPr>
          <a:xfrm>
            <a:off x="2052121" y="3483514"/>
            <a:ext cx="8006279" cy="646331"/>
          </a:xfrm>
          <a:prstGeom prst="rect">
            <a:avLst/>
          </a:prstGeom>
        </p:spPr>
        <p:txBody>
          <a:bodyPr wrap="square">
            <a:spAutoFit/>
          </a:bodyPr>
          <a:lstStyle/>
          <a:p>
            <a:r>
              <a:rPr lang="es-ES" dirty="0">
                <a:solidFill>
                  <a:srgbClr val="666666"/>
                </a:solidFill>
                <a:latin typeface="Inter"/>
              </a:rPr>
              <a:t>Mapa que muestra la distribución de áreas con condiciones de sequía en Puerto Rico, según el informe del 4 de abril de 2023. (USDM)</a:t>
            </a:r>
            <a:endParaRPr lang="en-US" dirty="0"/>
          </a:p>
        </p:txBody>
      </p:sp>
    </p:spTree>
    <p:extLst>
      <p:ext uri="{BB962C8B-B14F-4D97-AF65-F5344CB8AC3E}">
        <p14:creationId xmlns:p14="http://schemas.microsoft.com/office/powerpoint/2010/main" val="40003064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1AB2BB-D0B8-4012-A545-127C95797183}"/>
              </a:ext>
            </a:extLst>
          </p:cNvPr>
          <p:cNvSpPr txBox="1"/>
          <p:nvPr/>
        </p:nvSpPr>
        <p:spPr>
          <a:xfrm>
            <a:off x="587050" y="4919154"/>
            <a:ext cx="10250905" cy="1692771"/>
          </a:xfrm>
          <a:prstGeom prst="rect">
            <a:avLst/>
          </a:prstGeom>
          <a:solidFill>
            <a:schemeClr val="bg1"/>
          </a:solidFill>
        </p:spPr>
        <p:txBody>
          <a:bodyPr wrap="square" rtlCol="0">
            <a:spAutoFit/>
          </a:bodyPr>
          <a:lstStyle/>
          <a:p>
            <a:pPr algn="ctr"/>
            <a:r>
              <a:rPr lang="es-ES" sz="2400" dirty="0"/>
              <a:t>El informe más reciente del Grupo Intergubernamental de Expertos sobre el Cambio Climático de las Naciones Unidas (IPCC, por sus siglas en inglés) proyecta que la lluvia podría disminuir hasta en un </a:t>
            </a:r>
            <a:r>
              <a:rPr lang="es-ES" sz="3200" b="1" dirty="0">
                <a:solidFill>
                  <a:srgbClr val="FF0000"/>
                </a:solidFill>
              </a:rPr>
              <a:t>20%</a:t>
            </a:r>
            <a:r>
              <a:rPr lang="es-ES" sz="2400" dirty="0"/>
              <a:t> en la región del Caribe. </a:t>
            </a:r>
            <a:endParaRPr lang="en-PR" sz="2400" dirty="0">
              <a:solidFill>
                <a:srgbClr val="FF0000"/>
              </a:solidFill>
              <a:latin typeface="Arial Black" panose="020B0A04020102020204" pitchFamily="34" charset="0"/>
            </a:endParaRPr>
          </a:p>
        </p:txBody>
      </p:sp>
      <p:sp>
        <p:nvSpPr>
          <p:cNvPr id="7" name="Rectangle 6"/>
          <p:cNvSpPr/>
          <p:nvPr/>
        </p:nvSpPr>
        <p:spPr>
          <a:xfrm>
            <a:off x="894317" y="129079"/>
            <a:ext cx="9636369" cy="1200329"/>
          </a:xfrm>
          <a:prstGeom prst="rect">
            <a:avLst/>
          </a:prstGeom>
        </p:spPr>
        <p:txBody>
          <a:bodyPr wrap="square">
            <a:spAutoFit/>
          </a:bodyPr>
          <a:lstStyle/>
          <a:p>
            <a:r>
              <a:rPr lang="es-ES" dirty="0">
                <a:solidFill>
                  <a:srgbClr val="001D35"/>
                </a:solidFill>
                <a:latin typeface="Google Sans"/>
              </a:rPr>
              <a:t>El fenómeno de </a:t>
            </a:r>
            <a:r>
              <a:rPr lang="es-ES" b="1" dirty="0">
                <a:solidFill>
                  <a:srgbClr val="001D35"/>
                </a:solidFill>
                <a:latin typeface="Google Sans"/>
              </a:rPr>
              <a:t>El Niño </a:t>
            </a:r>
            <a:r>
              <a:rPr lang="es-ES" dirty="0">
                <a:solidFill>
                  <a:srgbClr val="001D35"/>
                </a:solidFill>
                <a:latin typeface="Google Sans"/>
              </a:rPr>
              <a:t>puede afectar significativamente los recursos hídricos en Puerto Rico, causando sequías, reducción de lluvias y disminución en los niveles de los embalses. </a:t>
            </a:r>
            <a:r>
              <a:rPr lang="es-ES" b="1" dirty="0">
                <a:solidFill>
                  <a:srgbClr val="001D35"/>
                </a:solidFill>
                <a:latin typeface="Google Sans"/>
              </a:rPr>
              <a:t>La Niña</a:t>
            </a:r>
            <a:r>
              <a:rPr lang="es-ES" dirty="0">
                <a:solidFill>
                  <a:srgbClr val="001D35"/>
                </a:solidFill>
                <a:latin typeface="Google Sans"/>
              </a:rPr>
              <a:t>, por otro lado, puede traer lluvias intensas y aumentar el riesgo de tormentas, lo que también afecta la disponibilidad de </a:t>
            </a:r>
            <a:r>
              <a:rPr lang="es-ES" dirty="0" smtClean="0">
                <a:solidFill>
                  <a:srgbClr val="001D35"/>
                </a:solidFill>
                <a:latin typeface="Google Sans"/>
              </a:rPr>
              <a:t>agua.</a:t>
            </a:r>
            <a:endParaRPr lang="en-US" dirty="0"/>
          </a:p>
        </p:txBody>
      </p:sp>
      <p:pic>
        <p:nvPicPr>
          <p:cNvPr id="9" name="Picture 8"/>
          <p:cNvPicPr>
            <a:picLocks noChangeAspect="1"/>
          </p:cNvPicPr>
          <p:nvPr/>
        </p:nvPicPr>
        <p:blipFill>
          <a:blip r:embed="rId2"/>
          <a:stretch>
            <a:fillRect/>
          </a:stretch>
        </p:blipFill>
        <p:spPr>
          <a:xfrm>
            <a:off x="2716823" y="1401494"/>
            <a:ext cx="5808052" cy="3484831"/>
          </a:xfrm>
          <a:prstGeom prst="rect">
            <a:avLst/>
          </a:prstGeom>
        </p:spPr>
      </p:pic>
    </p:spTree>
    <p:extLst>
      <p:ext uri="{BB962C8B-B14F-4D97-AF65-F5344CB8AC3E}">
        <p14:creationId xmlns:p14="http://schemas.microsoft.com/office/powerpoint/2010/main" val="23808640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AAD6C28-9286-4C6D-834F-DA10AE6FB130}"/>
              </a:ext>
            </a:extLst>
          </p:cNvPr>
          <p:cNvSpPr>
            <a:spLocks noGrp="1"/>
          </p:cNvSpPr>
          <p:nvPr>
            <p:ph type="title"/>
          </p:nvPr>
        </p:nvSpPr>
        <p:spPr>
          <a:xfrm>
            <a:off x="693126" y="0"/>
            <a:ext cx="10083939" cy="1230559"/>
          </a:xfrm>
        </p:spPr>
        <p:txBody>
          <a:bodyPr>
            <a:normAutofit fontScale="90000"/>
          </a:bodyPr>
          <a:lstStyle/>
          <a:p>
            <a:pPr marR="0" algn="ctr">
              <a:lnSpc>
                <a:spcPct val="107000"/>
              </a:lnSpc>
              <a:spcBef>
                <a:spcPts val="0"/>
              </a:spcBef>
              <a:spcAft>
                <a:spcPts val="800"/>
              </a:spcAft>
            </a:pPr>
            <a:r>
              <a:rPr lang="es-ES" sz="3600" dirty="0">
                <a:effectLst/>
                <a:latin typeface="Arial Black" panose="020B0A04020102020204" pitchFamily="34" charset="0"/>
                <a:ea typeface="Calibri" panose="020F0502020204030204" pitchFamily="34" charset="0"/>
                <a:cs typeface="Times New Roman" panose="02020603050405020304" pitchFamily="18" charset="0"/>
              </a:rPr>
              <a:t>AUMENTO DE FRECUENCIA E INTENSIDAD DE </a:t>
            </a:r>
            <a:r>
              <a:rPr lang="es-ES" sz="3600" dirty="0" smtClean="0">
                <a:effectLst/>
                <a:latin typeface="Arial Black" panose="020B0A04020102020204" pitchFamily="34" charset="0"/>
                <a:ea typeface="Calibri" panose="020F0502020204030204" pitchFamily="34" charset="0"/>
                <a:cs typeface="Times New Roman" panose="02020603050405020304" pitchFamily="18" charset="0"/>
              </a:rPr>
              <a:t>LLUVIAS </a:t>
            </a:r>
            <a:r>
              <a:rPr lang="es-ES" sz="3600" dirty="0">
                <a:effectLst/>
                <a:latin typeface="Arial Black" panose="020B0A04020102020204" pitchFamily="34" charset="0"/>
                <a:ea typeface="Calibri" panose="020F0502020204030204" pitchFamily="34" charset="0"/>
                <a:cs typeface="Times New Roman" panose="02020603050405020304" pitchFamily="18" charset="0"/>
              </a:rPr>
              <a:t>TORRENCIALES</a:t>
            </a:r>
            <a:endParaRPr lang="en-PR" dirty="0">
              <a:latin typeface="Arial Black" panose="020B0A04020102020204" pitchFamily="34" charset="0"/>
            </a:endParaRPr>
          </a:p>
        </p:txBody>
      </p:sp>
      <p:sp>
        <p:nvSpPr>
          <p:cNvPr id="4" name="TextBox 3">
            <a:extLst>
              <a:ext uri="{FF2B5EF4-FFF2-40B4-BE49-F238E27FC236}">
                <a16:creationId xmlns:a16="http://schemas.microsoft.com/office/drawing/2014/main" id="{EEB47D2D-CCF1-471D-8B10-04A035D76C72}"/>
              </a:ext>
            </a:extLst>
          </p:cNvPr>
          <p:cNvSpPr txBox="1"/>
          <p:nvPr/>
        </p:nvSpPr>
        <p:spPr>
          <a:xfrm>
            <a:off x="6341769" y="1122820"/>
            <a:ext cx="5082683" cy="2677656"/>
          </a:xfrm>
          <a:prstGeom prst="rect">
            <a:avLst/>
          </a:prstGeom>
          <a:noFill/>
        </p:spPr>
        <p:txBody>
          <a:bodyPr wrap="square" rtlCol="0">
            <a:spAutoFit/>
          </a:bodyPr>
          <a:lstStyle/>
          <a:p>
            <a:pPr marL="285750" indent="-285750">
              <a:buFont typeface="Arial" panose="020B0604020202020204" pitchFamily="34" charset="0"/>
              <a:buChar char="•"/>
            </a:pPr>
            <a:r>
              <a:rPr lang="es-ES" sz="2800" dirty="0">
                <a:latin typeface="Arial Black" panose="020B0A04020102020204" pitchFamily="34" charset="0"/>
              </a:rPr>
              <a:t>Inundaciones más frecuentes</a:t>
            </a:r>
          </a:p>
          <a:p>
            <a:pPr marL="285750" indent="-285750">
              <a:buFont typeface="Arial" panose="020B0604020202020204" pitchFamily="34" charset="0"/>
              <a:buChar char="•"/>
            </a:pPr>
            <a:r>
              <a:rPr lang="es-ES" sz="2800" dirty="0">
                <a:latin typeface="Arial Black" panose="020B0A04020102020204" pitchFamily="34" charset="0"/>
              </a:rPr>
              <a:t>Mayor sedimentación de embalses.</a:t>
            </a:r>
          </a:p>
          <a:p>
            <a:pPr marL="285750" indent="-285750">
              <a:buFont typeface="Arial" panose="020B0604020202020204" pitchFamily="34" charset="0"/>
              <a:buChar char="•"/>
            </a:pPr>
            <a:r>
              <a:rPr lang="es-ES" sz="2800" dirty="0">
                <a:latin typeface="Arial Black" panose="020B0A04020102020204" pitchFamily="34" charset="0"/>
              </a:rPr>
              <a:t>Aumentos vertiginosos de turbiedad.</a:t>
            </a:r>
          </a:p>
        </p:txBody>
      </p:sp>
      <p:pic>
        <p:nvPicPr>
          <p:cNvPr id="5" name="Picture 4"/>
          <p:cNvPicPr>
            <a:picLocks noChangeAspect="1"/>
          </p:cNvPicPr>
          <p:nvPr/>
        </p:nvPicPr>
        <p:blipFill>
          <a:blip r:embed="rId2"/>
          <a:stretch>
            <a:fillRect/>
          </a:stretch>
        </p:blipFill>
        <p:spPr>
          <a:xfrm>
            <a:off x="0" y="1717675"/>
            <a:ext cx="6341769" cy="4758186"/>
          </a:xfrm>
          <a:prstGeom prst="rect">
            <a:avLst/>
          </a:prstGeom>
        </p:spPr>
      </p:pic>
      <p:sp>
        <p:nvSpPr>
          <p:cNvPr id="7" name="TextBox 6"/>
          <p:cNvSpPr txBox="1"/>
          <p:nvPr/>
        </p:nvSpPr>
        <p:spPr>
          <a:xfrm>
            <a:off x="1740877" y="2948764"/>
            <a:ext cx="4600892" cy="1077218"/>
          </a:xfrm>
          <a:prstGeom prst="rect">
            <a:avLst/>
          </a:prstGeom>
          <a:noFill/>
        </p:spPr>
        <p:txBody>
          <a:bodyPr wrap="square" rtlCol="0">
            <a:spAutoFit/>
          </a:bodyPr>
          <a:lstStyle/>
          <a:p>
            <a:r>
              <a:rPr lang="en-US" sz="3200" b="1" dirty="0" smtClean="0"/>
              <a:t>¿Pero, y </a:t>
            </a:r>
            <a:r>
              <a:rPr lang="en-US" sz="3200" b="1" dirty="0" err="1" smtClean="0"/>
              <a:t>los</a:t>
            </a:r>
            <a:r>
              <a:rPr lang="en-US" sz="3200" b="1" dirty="0" smtClean="0"/>
              <a:t> </a:t>
            </a:r>
            <a:r>
              <a:rPr lang="en-US" sz="3200" b="1" dirty="0" err="1" smtClean="0"/>
              <a:t>próximos</a:t>
            </a:r>
            <a:r>
              <a:rPr lang="en-US" sz="3200" b="1" dirty="0" smtClean="0"/>
              <a:t> </a:t>
            </a:r>
            <a:r>
              <a:rPr lang="en-US" sz="3200" b="1" dirty="0" err="1" smtClean="0"/>
              <a:t>años</a:t>
            </a:r>
            <a:r>
              <a:rPr lang="en-US" sz="3200" b="1" dirty="0" smtClean="0"/>
              <a:t>?</a:t>
            </a:r>
            <a:endParaRPr lang="en-US" sz="3200" b="1" dirty="0"/>
          </a:p>
        </p:txBody>
      </p:sp>
      <p:pic>
        <p:nvPicPr>
          <p:cNvPr id="8" name="Picture 7"/>
          <p:cNvPicPr>
            <a:picLocks noChangeAspect="1"/>
          </p:cNvPicPr>
          <p:nvPr/>
        </p:nvPicPr>
        <p:blipFill>
          <a:blip r:embed="rId3"/>
          <a:stretch>
            <a:fillRect/>
          </a:stretch>
        </p:blipFill>
        <p:spPr>
          <a:xfrm>
            <a:off x="6934123" y="3800476"/>
            <a:ext cx="3842942" cy="2882207"/>
          </a:xfrm>
          <a:prstGeom prst="rect">
            <a:avLst/>
          </a:prstGeom>
        </p:spPr>
      </p:pic>
    </p:spTree>
    <p:extLst>
      <p:ext uri="{BB962C8B-B14F-4D97-AF65-F5344CB8AC3E}">
        <p14:creationId xmlns:p14="http://schemas.microsoft.com/office/powerpoint/2010/main" val="29869236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53F4E5A-C9EE-4859-B46B-F018F7D73A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29284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A6C60F3-3E58-CB45-B509-EF00400806FD}"/>
              </a:ext>
            </a:extLst>
          </p:cNvPr>
          <p:cNvPicPr>
            <a:picLocks noChangeAspect="1"/>
          </p:cNvPicPr>
          <p:nvPr/>
        </p:nvPicPr>
        <p:blipFill rotWithShape="1">
          <a:blip r:embed="rId2"/>
          <a:srcRect t="499" b="4458"/>
          <a:stretch/>
        </p:blipFill>
        <p:spPr>
          <a:xfrm>
            <a:off x="20" y="1"/>
            <a:ext cx="11292820" cy="4212708"/>
          </a:xfrm>
          <a:prstGeom prst="rect">
            <a:avLst/>
          </a:prstGeom>
        </p:spPr>
      </p:pic>
      <p:cxnSp>
        <p:nvCxnSpPr>
          <p:cNvPr id="19" name="Straight Connector 18">
            <a:extLst>
              <a:ext uri="{FF2B5EF4-FFF2-40B4-BE49-F238E27FC236}">
                <a16:creationId xmlns:a16="http://schemas.microsoft.com/office/drawing/2014/main" id="{041A955B-D579-48FD-A51C-51B0C0B69F9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53000" y="4813604"/>
            <a:ext cx="0" cy="11176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99F6527-02DF-22F2-2ECC-9FCF2B8E38C6}"/>
              </a:ext>
            </a:extLst>
          </p:cNvPr>
          <p:cNvSpPr txBox="1"/>
          <p:nvPr/>
        </p:nvSpPr>
        <p:spPr>
          <a:xfrm>
            <a:off x="5110316" y="4626558"/>
            <a:ext cx="6001511" cy="2111430"/>
          </a:xfrm>
          <a:prstGeom prst="rect">
            <a:avLst/>
          </a:prstGeom>
        </p:spPr>
        <p:txBody>
          <a:bodyPr vert="horz" lIns="91440" tIns="45720" rIns="91440" bIns="45720" rtlCol="0" anchor="ctr">
            <a:normAutofit fontScale="85000" lnSpcReduction="20000"/>
          </a:bodyPr>
          <a:lstStyle/>
          <a:p>
            <a:pPr indent="-182880" defTabSz="914400">
              <a:lnSpc>
                <a:spcPct val="90000"/>
              </a:lnSpc>
              <a:spcAft>
                <a:spcPts val="600"/>
              </a:spcAft>
              <a:buClr>
                <a:schemeClr val="accent1"/>
              </a:buClr>
            </a:pPr>
            <a:r>
              <a:rPr lang="en-US" sz="1300" dirty="0"/>
              <a:t> “</a:t>
            </a:r>
            <a:r>
              <a:rPr lang="en-US" sz="2800" i="1" dirty="0" err="1"/>
              <a:t>Teniendo</a:t>
            </a:r>
            <a:r>
              <a:rPr lang="en-US" sz="2800" i="1" dirty="0"/>
              <a:t> </a:t>
            </a:r>
            <a:r>
              <a:rPr lang="en-US" sz="2800" i="1" dirty="0" err="1"/>
              <a:t>en</a:t>
            </a:r>
            <a:r>
              <a:rPr lang="en-US" sz="2800" i="1" dirty="0"/>
              <a:t> </a:t>
            </a:r>
            <a:r>
              <a:rPr lang="en-US" sz="2800" i="1" dirty="0" err="1"/>
              <a:t>cuenta</a:t>
            </a:r>
            <a:r>
              <a:rPr lang="en-US" sz="2800" i="1" dirty="0"/>
              <a:t> que la población </a:t>
            </a:r>
            <a:r>
              <a:rPr lang="en-US" sz="2800" i="1" dirty="0" err="1"/>
              <a:t>mundial</a:t>
            </a:r>
            <a:r>
              <a:rPr lang="en-US" sz="2800" i="1" dirty="0"/>
              <a:t> </a:t>
            </a:r>
            <a:r>
              <a:rPr lang="en-US" sz="2800" i="1" dirty="0" err="1"/>
              <a:t>alcanzará</a:t>
            </a:r>
            <a:r>
              <a:rPr lang="en-US" sz="2800" i="1" dirty="0"/>
              <a:t> </a:t>
            </a:r>
            <a:r>
              <a:rPr lang="en-US" sz="2800" i="1" dirty="0" err="1"/>
              <a:t>los</a:t>
            </a:r>
            <a:r>
              <a:rPr lang="en-US" sz="2800" i="1" dirty="0"/>
              <a:t> 9000 </a:t>
            </a:r>
            <a:r>
              <a:rPr lang="en-US" sz="2800" i="1" dirty="0" err="1"/>
              <a:t>millones</a:t>
            </a:r>
            <a:r>
              <a:rPr lang="en-US" sz="2800" i="1" dirty="0"/>
              <a:t> </a:t>
            </a:r>
            <a:r>
              <a:rPr lang="en-US" sz="2800" i="1" dirty="0" err="1"/>
              <a:t>en</a:t>
            </a:r>
            <a:r>
              <a:rPr lang="en-US" sz="2800" i="1" dirty="0"/>
              <a:t> 2050, </a:t>
            </a:r>
            <a:r>
              <a:rPr lang="en-US" sz="2800" i="1" dirty="0" err="1"/>
              <a:t>está</a:t>
            </a:r>
            <a:r>
              <a:rPr lang="en-US" sz="2800" i="1" dirty="0"/>
              <a:t> claro que la </a:t>
            </a:r>
            <a:r>
              <a:rPr lang="en-US" sz="2800" i="1" dirty="0" err="1"/>
              <a:t>escasez</a:t>
            </a:r>
            <a:r>
              <a:rPr lang="en-US" sz="2800" i="1" dirty="0"/>
              <a:t> de </a:t>
            </a:r>
            <a:r>
              <a:rPr lang="en-US" sz="2800" i="1" dirty="0" err="1"/>
              <a:t>agua</a:t>
            </a:r>
            <a:r>
              <a:rPr lang="en-US" sz="2800" i="1" dirty="0"/>
              <a:t> es </a:t>
            </a:r>
            <a:r>
              <a:rPr lang="en-US" sz="2800" i="1" dirty="0" err="1"/>
              <a:t>una</a:t>
            </a:r>
            <a:r>
              <a:rPr lang="en-US" sz="2800" i="1" dirty="0"/>
              <a:t> </a:t>
            </a:r>
            <a:r>
              <a:rPr lang="en-US" sz="2800" i="1" dirty="0" err="1"/>
              <a:t>amenaza</a:t>
            </a:r>
            <a:r>
              <a:rPr lang="en-US" sz="2800" i="1" dirty="0"/>
              <a:t> real para la </a:t>
            </a:r>
            <a:r>
              <a:rPr lang="en-US" sz="2800" i="1" dirty="0" err="1"/>
              <a:t>seguridad</a:t>
            </a:r>
            <a:r>
              <a:rPr lang="en-US" sz="2800" i="1" dirty="0"/>
              <a:t> alimentaria”. </a:t>
            </a:r>
          </a:p>
          <a:p>
            <a:pPr indent="-182880" defTabSz="914400">
              <a:lnSpc>
                <a:spcPct val="90000"/>
              </a:lnSpc>
              <a:spcAft>
                <a:spcPts val="600"/>
              </a:spcAft>
              <a:buClr>
                <a:schemeClr val="accent1"/>
              </a:buClr>
            </a:pPr>
            <a:endParaRPr lang="en-US" sz="1400" dirty="0"/>
          </a:p>
          <a:p>
            <a:pPr indent="-182880" defTabSz="914400">
              <a:lnSpc>
                <a:spcPct val="90000"/>
              </a:lnSpc>
              <a:spcAft>
                <a:spcPts val="600"/>
              </a:spcAft>
              <a:buClr>
                <a:schemeClr val="accent1"/>
              </a:buClr>
            </a:pPr>
            <a:r>
              <a:rPr lang="en-US" sz="1400" dirty="0"/>
              <a:t>Li </a:t>
            </a:r>
            <a:r>
              <a:rPr lang="en-US" sz="1400" dirty="0" err="1"/>
              <a:t>Lifeng</a:t>
            </a:r>
            <a:r>
              <a:rPr lang="en-US" sz="1400" dirty="0"/>
              <a:t> , director de División de Tierras y </a:t>
            </a:r>
            <a:r>
              <a:rPr lang="en-US" sz="1400" dirty="0" err="1"/>
              <a:t>Aguas</a:t>
            </a:r>
            <a:r>
              <a:rPr lang="en-US" sz="1400" dirty="0"/>
              <a:t> de la </a:t>
            </a:r>
            <a:r>
              <a:rPr lang="en-US" sz="1400" dirty="0" err="1"/>
              <a:t>Organización</a:t>
            </a:r>
            <a:r>
              <a:rPr lang="en-US" sz="1400" dirty="0"/>
              <a:t> de las </a:t>
            </a:r>
            <a:r>
              <a:rPr lang="en-US" sz="1400" dirty="0" err="1"/>
              <a:t>Naciones</a:t>
            </a:r>
            <a:r>
              <a:rPr lang="en-US" sz="1400" dirty="0"/>
              <a:t> </a:t>
            </a:r>
            <a:r>
              <a:rPr lang="en-US" sz="1400" dirty="0" err="1"/>
              <a:t>Unidas</a:t>
            </a:r>
            <a:r>
              <a:rPr lang="en-US" sz="1400" dirty="0"/>
              <a:t> para la Agricultura y la </a:t>
            </a:r>
            <a:r>
              <a:rPr lang="en-US" sz="1400" dirty="0" err="1"/>
              <a:t>Alimentación</a:t>
            </a:r>
            <a:r>
              <a:rPr lang="en-US" sz="1400" dirty="0"/>
              <a:t>.</a:t>
            </a:r>
          </a:p>
        </p:txBody>
      </p:sp>
      <p:pic>
        <p:nvPicPr>
          <p:cNvPr id="13" name="Picture 12">
            <a:extLst>
              <a:ext uri="{FF2B5EF4-FFF2-40B4-BE49-F238E27FC236}">
                <a16:creationId xmlns:a16="http://schemas.microsoft.com/office/drawing/2014/main" id="{58363C2F-12BB-0D94-B196-AA1E211DADDF}"/>
              </a:ext>
            </a:extLst>
          </p:cNvPr>
          <p:cNvPicPr>
            <a:picLocks noChangeAspect="1"/>
          </p:cNvPicPr>
          <p:nvPr/>
        </p:nvPicPr>
        <p:blipFill>
          <a:blip r:embed="rId3"/>
          <a:stretch>
            <a:fillRect/>
          </a:stretch>
        </p:blipFill>
        <p:spPr>
          <a:xfrm>
            <a:off x="183127" y="4449840"/>
            <a:ext cx="4691216" cy="2171028"/>
          </a:xfrm>
          <a:prstGeom prst="rect">
            <a:avLst/>
          </a:prstGeom>
        </p:spPr>
      </p:pic>
      <p:pic>
        <p:nvPicPr>
          <p:cNvPr id="7" name="Picture 6"/>
          <p:cNvPicPr>
            <a:picLocks noChangeAspect="1"/>
          </p:cNvPicPr>
          <p:nvPr/>
        </p:nvPicPr>
        <p:blipFill>
          <a:blip r:embed="rId4"/>
          <a:stretch>
            <a:fillRect/>
          </a:stretch>
        </p:blipFill>
        <p:spPr>
          <a:xfrm>
            <a:off x="0" y="24878"/>
            <a:ext cx="6351636" cy="4475407"/>
          </a:xfrm>
          <a:prstGeom prst="rect">
            <a:avLst/>
          </a:prstGeom>
        </p:spPr>
      </p:pic>
      <p:pic>
        <p:nvPicPr>
          <p:cNvPr id="2" name="Picture 1"/>
          <p:cNvPicPr>
            <a:picLocks noChangeAspect="1"/>
          </p:cNvPicPr>
          <p:nvPr/>
        </p:nvPicPr>
        <p:blipFill>
          <a:blip r:embed="rId5"/>
          <a:stretch>
            <a:fillRect/>
          </a:stretch>
        </p:blipFill>
        <p:spPr>
          <a:xfrm>
            <a:off x="6022731" y="0"/>
            <a:ext cx="6169269" cy="4525162"/>
          </a:xfrm>
          <a:prstGeom prst="rect">
            <a:avLst/>
          </a:prstGeom>
        </p:spPr>
      </p:pic>
      <p:sp>
        <p:nvSpPr>
          <p:cNvPr id="3" name="Oval 2"/>
          <p:cNvSpPr/>
          <p:nvPr/>
        </p:nvSpPr>
        <p:spPr>
          <a:xfrm>
            <a:off x="8994531" y="729762"/>
            <a:ext cx="1855177" cy="372007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5112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heel(1)">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BE550-2E1C-2091-B333-29B4DDF906C8}"/>
              </a:ext>
            </a:extLst>
          </p:cNvPr>
          <p:cNvSpPr>
            <a:spLocks noGrp="1"/>
          </p:cNvSpPr>
          <p:nvPr>
            <p:ph type="title"/>
          </p:nvPr>
        </p:nvSpPr>
        <p:spPr>
          <a:xfrm>
            <a:off x="713232" y="595391"/>
            <a:ext cx="9692640" cy="707253"/>
          </a:xfrm>
        </p:spPr>
        <p:txBody>
          <a:bodyPr>
            <a:noAutofit/>
          </a:bodyPr>
          <a:lstStyle/>
          <a:p>
            <a:pPr algn="ctr"/>
            <a:r>
              <a:rPr lang="en-US" sz="3600" b="1" dirty="0"/>
              <a:t>¿</a:t>
            </a:r>
            <a:r>
              <a:rPr lang="en-US" sz="3600" b="1" dirty="0" err="1"/>
              <a:t>Cuáles</a:t>
            </a:r>
            <a:r>
              <a:rPr lang="en-US" sz="3600" b="1" dirty="0"/>
              <a:t> son </a:t>
            </a:r>
            <a:r>
              <a:rPr lang="en-US" sz="3600" b="1" dirty="0" err="1"/>
              <a:t>los</a:t>
            </a:r>
            <a:r>
              <a:rPr lang="en-US" sz="3600" b="1" dirty="0"/>
              <a:t> </a:t>
            </a:r>
            <a:r>
              <a:rPr lang="en-US" sz="3600" b="1" dirty="0" err="1" smtClean="0"/>
              <a:t>retos</a:t>
            </a:r>
            <a:r>
              <a:rPr lang="en-US" sz="3600" b="1" dirty="0" smtClean="0"/>
              <a:t> </a:t>
            </a:r>
            <a:r>
              <a:rPr lang="en-US" sz="3600" b="1" dirty="0" err="1" smtClean="0"/>
              <a:t>principales</a:t>
            </a:r>
            <a:r>
              <a:rPr lang="en-US" sz="3600" b="1" dirty="0" smtClean="0"/>
              <a:t> </a:t>
            </a:r>
            <a:r>
              <a:rPr lang="en-US" sz="3600" b="1" dirty="0" err="1"/>
              <a:t>en</a:t>
            </a:r>
            <a:r>
              <a:rPr lang="en-US" sz="3600" b="1" dirty="0"/>
              <a:t> Puerto Rico?</a:t>
            </a:r>
          </a:p>
        </p:txBody>
      </p:sp>
      <p:graphicFrame>
        <p:nvGraphicFramePr>
          <p:cNvPr id="5" name="Content Placeholder 2">
            <a:extLst>
              <a:ext uri="{FF2B5EF4-FFF2-40B4-BE49-F238E27FC236}">
                <a16:creationId xmlns:a16="http://schemas.microsoft.com/office/drawing/2014/main" id="{FA186747-B0B6-7886-54D3-76ACFFF11857}"/>
              </a:ext>
            </a:extLst>
          </p:cNvPr>
          <p:cNvGraphicFramePr>
            <a:graphicFrameLocks noGrp="1"/>
          </p:cNvGraphicFramePr>
          <p:nvPr>
            <p:ph idx="1"/>
            <p:extLst>
              <p:ext uri="{D42A27DB-BD31-4B8C-83A1-F6EECF244321}">
                <p14:modId xmlns:p14="http://schemas.microsoft.com/office/powerpoint/2010/main" val="4228861983"/>
              </p:ext>
            </p:extLst>
          </p:nvPr>
        </p:nvGraphicFramePr>
        <p:xfrm>
          <a:off x="808892" y="1456761"/>
          <a:ext cx="9864634" cy="44956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34341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7922" y="-17585"/>
            <a:ext cx="8994532" cy="6543522"/>
          </a:xfrm>
          <a:prstGeom prst="rect">
            <a:avLst/>
          </a:prstGeom>
        </p:spPr>
      </p:pic>
      <p:sp>
        <p:nvSpPr>
          <p:cNvPr id="5" name="TextBox 4"/>
          <p:cNvSpPr txBox="1"/>
          <p:nvPr/>
        </p:nvSpPr>
        <p:spPr>
          <a:xfrm>
            <a:off x="7646378" y="1403690"/>
            <a:ext cx="4545622" cy="4154984"/>
          </a:xfrm>
          <a:prstGeom prst="rect">
            <a:avLst/>
          </a:prstGeom>
          <a:solidFill>
            <a:schemeClr val="bg1"/>
          </a:solidFill>
        </p:spPr>
        <p:txBody>
          <a:bodyPr wrap="square" rtlCol="0">
            <a:spAutoFit/>
          </a:bodyPr>
          <a:lstStyle/>
          <a:p>
            <a:r>
              <a:rPr lang="es-ES" sz="2400" dirty="0" smtClean="0"/>
              <a:t>Cuando tenemos </a:t>
            </a:r>
            <a:r>
              <a:rPr lang="es-ES" sz="2400" dirty="0"/>
              <a:t>índices de calor de 120, 110, </a:t>
            </a:r>
            <a:r>
              <a:rPr lang="es-ES" sz="2400" dirty="0" smtClean="0"/>
              <a:t>113 (°F) </a:t>
            </a:r>
            <a:r>
              <a:rPr lang="es-ES" sz="2400" dirty="0"/>
              <a:t>y una población con alta prevalencia de obesidad mórbida, una pirámide demográfica en la cual Puerto Rico se está envejeciendo, tenemos alta prevalencia de condiciones cardiovasculares, cáncer,  hipertensión y diabetes</a:t>
            </a:r>
            <a:r>
              <a:rPr lang="es-ES" dirty="0"/>
              <a:t>. </a:t>
            </a:r>
            <a:endParaRPr lang="en-US" dirty="0"/>
          </a:p>
        </p:txBody>
      </p:sp>
    </p:spTree>
    <p:extLst>
      <p:ext uri="{BB962C8B-B14F-4D97-AF65-F5344CB8AC3E}">
        <p14:creationId xmlns:p14="http://schemas.microsoft.com/office/powerpoint/2010/main" val="30088035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AAD6C28-9286-4C6D-834F-DA10AE6FB130}"/>
              </a:ext>
            </a:extLst>
          </p:cNvPr>
          <p:cNvSpPr>
            <a:spLocks noGrp="1"/>
          </p:cNvSpPr>
          <p:nvPr>
            <p:ph type="title"/>
          </p:nvPr>
        </p:nvSpPr>
        <p:spPr>
          <a:xfrm>
            <a:off x="426000" y="595449"/>
            <a:ext cx="11340000" cy="767686"/>
          </a:xfrm>
        </p:spPr>
        <p:txBody>
          <a:bodyPr>
            <a:normAutofit fontScale="90000"/>
          </a:bodyPr>
          <a:lstStyle/>
          <a:p>
            <a:pPr algn="ctr"/>
            <a:r>
              <a:rPr lang="es-ES" sz="4400" dirty="0">
                <a:solidFill>
                  <a:schemeClr val="bg1"/>
                </a:solidFill>
                <a:latin typeface="Arial Black" panose="020B0A04020102020204" pitchFamily="34" charset="0"/>
              </a:rPr>
              <a:t>OLAS DE CALOR</a:t>
            </a:r>
            <a:r>
              <a:rPr lang="en-US" dirty="0">
                <a:solidFill>
                  <a:schemeClr val="bg1"/>
                </a:solidFill>
                <a:latin typeface="Arial Black" panose="020B0A04020102020204" pitchFamily="34" charset="0"/>
              </a:rPr>
              <a:t/>
            </a:r>
            <a:br>
              <a:rPr lang="en-US" dirty="0">
                <a:solidFill>
                  <a:schemeClr val="bg1"/>
                </a:solidFill>
                <a:latin typeface="Arial Black" panose="020B0A04020102020204" pitchFamily="34" charset="0"/>
              </a:rPr>
            </a:br>
            <a:endParaRPr lang="en-PR" dirty="0">
              <a:solidFill>
                <a:schemeClr val="bg1"/>
              </a:solidFill>
              <a:latin typeface="Arial Black" panose="020B0A04020102020204" pitchFamily="34" charset="0"/>
            </a:endParaRPr>
          </a:p>
        </p:txBody>
      </p:sp>
      <p:sp>
        <p:nvSpPr>
          <p:cNvPr id="2" name="TextBox 1">
            <a:extLst>
              <a:ext uri="{FF2B5EF4-FFF2-40B4-BE49-F238E27FC236}">
                <a16:creationId xmlns:a16="http://schemas.microsoft.com/office/drawing/2014/main" id="{4458DE71-2EDC-4132-B3B5-A1358FBD4B1E}"/>
              </a:ext>
            </a:extLst>
          </p:cNvPr>
          <p:cNvSpPr txBox="1"/>
          <p:nvPr/>
        </p:nvSpPr>
        <p:spPr>
          <a:xfrm>
            <a:off x="4620544" y="3095340"/>
            <a:ext cx="6580168" cy="2246769"/>
          </a:xfrm>
          <a:prstGeom prst="rect">
            <a:avLst/>
          </a:prstGeom>
          <a:noFill/>
        </p:spPr>
        <p:txBody>
          <a:bodyPr wrap="square" rtlCol="0">
            <a:spAutoFit/>
          </a:bodyPr>
          <a:lstStyle/>
          <a:p>
            <a:pPr marL="457200" indent="-457200">
              <a:buFont typeface="Arial" panose="020B0604020202020204" pitchFamily="34" charset="0"/>
              <a:buChar char="•"/>
            </a:pPr>
            <a:r>
              <a:rPr lang="es-ES" sz="2800" dirty="0">
                <a:solidFill>
                  <a:srgbClr val="FF0000"/>
                </a:solidFill>
                <a:latin typeface="Arial Black" panose="020B0A04020102020204" pitchFamily="34" charset="0"/>
              </a:rPr>
              <a:t>Olas de calor entre el 2010 y el 2020.</a:t>
            </a:r>
          </a:p>
          <a:p>
            <a:pPr marL="457200" indent="-457200">
              <a:buFont typeface="Arial" panose="020B0604020202020204" pitchFamily="34" charset="0"/>
              <a:buChar char="•"/>
            </a:pPr>
            <a:r>
              <a:rPr lang="es-ES" sz="2800" dirty="0" smtClean="0">
                <a:solidFill>
                  <a:srgbClr val="FF0000"/>
                </a:solidFill>
                <a:latin typeface="Arial Black" panose="020B0A04020102020204" pitchFamily="34" charset="0"/>
              </a:rPr>
              <a:t>Después </a:t>
            </a:r>
            <a:r>
              <a:rPr lang="es-ES" sz="2800" dirty="0">
                <a:solidFill>
                  <a:srgbClr val="FF0000"/>
                </a:solidFill>
                <a:latin typeface="Arial Black" panose="020B0A04020102020204" pitchFamily="34" charset="0"/>
              </a:rPr>
              <a:t>del Huracán </a:t>
            </a:r>
            <a:r>
              <a:rPr lang="es-ES" sz="2800" dirty="0" smtClean="0">
                <a:solidFill>
                  <a:srgbClr val="FF0000"/>
                </a:solidFill>
                <a:latin typeface="Arial Black" panose="020B0A04020102020204" pitchFamily="34" charset="0"/>
              </a:rPr>
              <a:t>María 2017, </a:t>
            </a:r>
            <a:r>
              <a:rPr lang="es-ES" sz="2800" dirty="0">
                <a:solidFill>
                  <a:srgbClr val="FF0000"/>
                </a:solidFill>
                <a:latin typeface="Arial Black" panose="020B0A04020102020204" pitchFamily="34" charset="0"/>
              </a:rPr>
              <a:t>ocurrió una ola de calor que duró 11 días</a:t>
            </a:r>
            <a:r>
              <a:rPr lang="es-ES" sz="2800" dirty="0" smtClean="0">
                <a:solidFill>
                  <a:srgbClr val="FF0000"/>
                </a:solidFill>
                <a:latin typeface="Arial Black" panose="020B0A04020102020204" pitchFamily="34" charset="0"/>
              </a:rPr>
              <a:t>.</a:t>
            </a:r>
            <a:endParaRPr lang="es-ES" sz="2800" dirty="0">
              <a:solidFill>
                <a:srgbClr val="FF0000"/>
              </a:solidFill>
              <a:latin typeface="Arial Black" panose="020B0A04020102020204" pitchFamily="34" charset="0"/>
            </a:endParaRPr>
          </a:p>
        </p:txBody>
      </p:sp>
      <p:pic>
        <p:nvPicPr>
          <p:cNvPr id="3" name="Picture 2">
            <a:extLst>
              <a:ext uri="{FF2B5EF4-FFF2-40B4-BE49-F238E27FC236}">
                <a16:creationId xmlns:a16="http://schemas.microsoft.com/office/drawing/2014/main" id="{3A09D26D-1132-495E-A388-B34B67A45E0C}"/>
              </a:ext>
            </a:extLst>
          </p:cNvPr>
          <p:cNvPicPr>
            <a:picLocks noChangeAspect="1"/>
          </p:cNvPicPr>
          <p:nvPr/>
        </p:nvPicPr>
        <p:blipFill>
          <a:blip r:embed="rId4"/>
          <a:stretch>
            <a:fillRect/>
          </a:stretch>
        </p:blipFill>
        <p:spPr>
          <a:xfrm>
            <a:off x="5984672" y="163514"/>
            <a:ext cx="4897821" cy="27550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Rectangle 4"/>
          <p:cNvSpPr/>
          <p:nvPr/>
        </p:nvSpPr>
        <p:spPr>
          <a:xfrm>
            <a:off x="300445" y="6396335"/>
            <a:ext cx="11289323" cy="461665"/>
          </a:xfrm>
          <a:prstGeom prst="rect">
            <a:avLst/>
          </a:prstGeom>
          <a:solidFill>
            <a:schemeClr val="bg1"/>
          </a:solidFill>
        </p:spPr>
        <p:txBody>
          <a:bodyPr wrap="square">
            <a:spAutoFit/>
          </a:bodyPr>
          <a:lstStyle/>
          <a:p>
            <a:pPr algn="ctr"/>
            <a:r>
              <a:rPr lang="es-ES" sz="2400" dirty="0"/>
              <a:t>El índice de calor es una combinación entre la humedad y la temperatura</a:t>
            </a:r>
            <a:r>
              <a:rPr lang="es-ES" dirty="0"/>
              <a:t>.</a:t>
            </a:r>
            <a:endParaRPr lang="en-US" dirty="0"/>
          </a:p>
        </p:txBody>
      </p:sp>
      <p:sp>
        <p:nvSpPr>
          <p:cNvPr id="7" name="TextBox 6"/>
          <p:cNvSpPr txBox="1"/>
          <p:nvPr/>
        </p:nvSpPr>
        <p:spPr>
          <a:xfrm>
            <a:off x="4639863" y="3134396"/>
            <a:ext cx="6335359" cy="2954655"/>
          </a:xfrm>
          <a:prstGeom prst="rect">
            <a:avLst/>
          </a:prstGeom>
          <a:solidFill>
            <a:schemeClr val="bg1"/>
          </a:solidFill>
        </p:spPr>
        <p:txBody>
          <a:bodyPr wrap="square" rtlCol="0">
            <a:spAutoFit/>
          </a:bodyPr>
          <a:lstStyle/>
          <a:p>
            <a:pPr fontAlgn="ctr"/>
            <a:r>
              <a:rPr lang="es-ES" dirty="0"/>
              <a:t>En </a:t>
            </a:r>
            <a:r>
              <a:rPr lang="es-ES" sz="2400" b="1" dirty="0">
                <a:solidFill>
                  <a:srgbClr val="FF0000"/>
                </a:solidFill>
              </a:rPr>
              <a:t>octubre de 2024 </a:t>
            </a:r>
            <a:r>
              <a:rPr lang="es-ES" dirty="0"/>
              <a:t>se rompieron récords de calor en San Juan. </a:t>
            </a:r>
          </a:p>
          <a:p>
            <a:pPr fontAlgn="ctr"/>
            <a:r>
              <a:rPr lang="es-ES" dirty="0"/>
              <a:t>En </a:t>
            </a:r>
            <a:r>
              <a:rPr lang="es-ES" sz="2400" b="1" dirty="0">
                <a:solidFill>
                  <a:srgbClr val="FF0000"/>
                </a:solidFill>
              </a:rPr>
              <a:t>noviembre de 2024 </a:t>
            </a:r>
            <a:r>
              <a:rPr lang="es-ES" dirty="0"/>
              <a:t>se estableció un récord de calor en San Juan. </a:t>
            </a:r>
          </a:p>
          <a:p>
            <a:pPr fontAlgn="ctr"/>
            <a:r>
              <a:rPr lang="es-ES" dirty="0"/>
              <a:t>En </a:t>
            </a:r>
            <a:r>
              <a:rPr lang="es-ES" sz="2400" b="1" dirty="0">
                <a:solidFill>
                  <a:srgbClr val="FF0000"/>
                </a:solidFill>
              </a:rPr>
              <a:t>marzo de 2025</a:t>
            </a:r>
            <a:r>
              <a:rPr lang="es-ES" dirty="0"/>
              <a:t>, San Juan fue la sexta ciudad más calurosa del mundo. </a:t>
            </a:r>
          </a:p>
          <a:p>
            <a:r>
              <a:rPr lang="es-ES" dirty="0"/>
              <a:t>En </a:t>
            </a:r>
            <a:r>
              <a:rPr lang="es-ES" sz="2400" b="1" dirty="0">
                <a:solidFill>
                  <a:srgbClr val="FF0000"/>
                </a:solidFill>
              </a:rPr>
              <a:t>marzo de 2025, </a:t>
            </a:r>
            <a:r>
              <a:rPr lang="es-ES" dirty="0"/>
              <a:t>se estableció un récord de calor en San Juan por tercera vez en el mes. </a:t>
            </a:r>
          </a:p>
          <a:p>
            <a:endParaRPr lang="en-US" dirty="0"/>
          </a:p>
        </p:txBody>
      </p:sp>
      <p:pic>
        <p:nvPicPr>
          <p:cNvPr id="8" name="Picture 7"/>
          <p:cNvPicPr>
            <a:picLocks noChangeAspect="1"/>
          </p:cNvPicPr>
          <p:nvPr/>
        </p:nvPicPr>
        <p:blipFill>
          <a:blip r:embed="rId5"/>
          <a:stretch>
            <a:fillRect/>
          </a:stretch>
        </p:blipFill>
        <p:spPr>
          <a:xfrm>
            <a:off x="852895" y="134518"/>
            <a:ext cx="4352151" cy="2211516"/>
          </a:xfrm>
          <a:prstGeom prst="rect">
            <a:avLst/>
          </a:prstGeom>
        </p:spPr>
      </p:pic>
      <p:pic>
        <p:nvPicPr>
          <p:cNvPr id="10" name="GISTEMP_Spiral_60sec_F (1)">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6"/>
          <a:stretch>
            <a:fillRect/>
          </a:stretch>
        </p:blipFill>
        <p:spPr>
          <a:xfrm>
            <a:off x="1784838" y="2428374"/>
            <a:ext cx="2620109" cy="3695399"/>
          </a:xfrm>
        </p:spPr>
      </p:pic>
      <p:sp>
        <p:nvSpPr>
          <p:cNvPr id="4" name="Up Arrow 3"/>
          <p:cNvSpPr/>
          <p:nvPr/>
        </p:nvSpPr>
        <p:spPr>
          <a:xfrm>
            <a:off x="5470266" y="2651259"/>
            <a:ext cx="4114800" cy="347251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smtClean="0"/>
              <a:t>Aumenta</a:t>
            </a:r>
            <a:r>
              <a:rPr lang="en-US" sz="2000" dirty="0" smtClean="0"/>
              <a:t> el </a:t>
            </a:r>
            <a:r>
              <a:rPr lang="en-US" sz="2000" dirty="0" err="1" smtClean="0"/>
              <a:t>consumo</a:t>
            </a:r>
            <a:r>
              <a:rPr lang="en-US" sz="2000" dirty="0" smtClean="0"/>
              <a:t> de </a:t>
            </a:r>
            <a:r>
              <a:rPr lang="en-US" sz="2000" dirty="0" err="1" smtClean="0"/>
              <a:t>agua</a:t>
            </a:r>
            <a:endParaRPr lang="en-US" sz="2000" dirty="0"/>
          </a:p>
        </p:txBody>
      </p:sp>
    </p:spTree>
    <p:extLst>
      <p:ext uri="{BB962C8B-B14F-4D97-AF65-F5344CB8AC3E}">
        <p14:creationId xmlns:p14="http://schemas.microsoft.com/office/powerpoint/2010/main" val="11124262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00"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20" fill="hold" display="0">
                  <p:stCondLst>
                    <p:cond delay="indefinite"/>
                  </p:stCondLst>
                </p:cTn>
                <p:tgtEl>
                  <p:spTgt spid="10"/>
                </p:tgtEl>
              </p:cMediaNode>
            </p:video>
          </p:childTnLst>
        </p:cTn>
      </p:par>
    </p:tnLst>
    <p:bldLst>
      <p:bldP spid="7"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BE550-2E1C-2091-B333-29B4DDF906C8}"/>
              </a:ext>
            </a:extLst>
          </p:cNvPr>
          <p:cNvSpPr>
            <a:spLocks noGrp="1"/>
          </p:cNvSpPr>
          <p:nvPr>
            <p:ph type="title"/>
          </p:nvPr>
        </p:nvSpPr>
        <p:spPr>
          <a:xfrm>
            <a:off x="918754" y="604492"/>
            <a:ext cx="9692640" cy="707253"/>
          </a:xfrm>
        </p:spPr>
        <p:txBody>
          <a:bodyPr>
            <a:noAutofit/>
          </a:bodyPr>
          <a:lstStyle/>
          <a:p>
            <a:pPr algn="ctr"/>
            <a:r>
              <a:rPr lang="en-US" sz="3600" b="1" dirty="0" smtClean="0"/>
              <a:t>¿</a:t>
            </a:r>
            <a:r>
              <a:rPr lang="en-US" sz="3600" b="1" dirty="0" err="1" smtClean="0"/>
              <a:t>Qué</a:t>
            </a:r>
            <a:r>
              <a:rPr lang="en-US" sz="3600" b="1" dirty="0" smtClean="0"/>
              <a:t> </a:t>
            </a:r>
            <a:r>
              <a:rPr lang="en-US" sz="3600" b="1" dirty="0" err="1" smtClean="0"/>
              <a:t>otros</a:t>
            </a:r>
            <a:r>
              <a:rPr lang="en-US" sz="3600" b="1" dirty="0" smtClean="0"/>
              <a:t> </a:t>
            </a:r>
            <a:r>
              <a:rPr lang="en-US" sz="3600" b="1" dirty="0" err="1" smtClean="0"/>
              <a:t>retos</a:t>
            </a:r>
            <a:r>
              <a:rPr lang="en-US" sz="3600" b="1" dirty="0" smtClean="0"/>
              <a:t> </a:t>
            </a:r>
            <a:r>
              <a:rPr lang="en-US" sz="3600" b="1" dirty="0" err="1" smtClean="0"/>
              <a:t>tenemos</a:t>
            </a:r>
            <a:r>
              <a:rPr lang="en-US" sz="3600" b="1" dirty="0" smtClean="0"/>
              <a:t> </a:t>
            </a:r>
            <a:r>
              <a:rPr lang="en-US" sz="3600" b="1" dirty="0" err="1" smtClean="0"/>
              <a:t>en</a:t>
            </a:r>
            <a:r>
              <a:rPr lang="en-US" sz="3600" b="1" dirty="0" smtClean="0"/>
              <a:t> </a:t>
            </a:r>
            <a:r>
              <a:rPr lang="en-US" sz="3600" b="1" dirty="0"/>
              <a:t>Puerto Rico?</a:t>
            </a:r>
          </a:p>
        </p:txBody>
      </p:sp>
      <p:graphicFrame>
        <p:nvGraphicFramePr>
          <p:cNvPr id="5" name="Content Placeholder 2">
            <a:extLst>
              <a:ext uri="{FF2B5EF4-FFF2-40B4-BE49-F238E27FC236}">
                <a16:creationId xmlns:a16="http://schemas.microsoft.com/office/drawing/2014/main" id="{FA186747-B0B6-7886-54D3-76ACFFF11857}"/>
              </a:ext>
            </a:extLst>
          </p:cNvPr>
          <p:cNvGraphicFramePr>
            <a:graphicFrameLocks noGrp="1"/>
          </p:cNvGraphicFramePr>
          <p:nvPr>
            <p:ph idx="1"/>
            <p:extLst>
              <p:ext uri="{D42A27DB-BD31-4B8C-83A1-F6EECF244321}">
                <p14:modId xmlns:p14="http://schemas.microsoft.com/office/powerpoint/2010/main" val="4000687523"/>
              </p:ext>
            </p:extLst>
          </p:nvPr>
        </p:nvGraphicFramePr>
        <p:xfrm>
          <a:off x="522514" y="1201784"/>
          <a:ext cx="10485120" cy="53122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09120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CCE69-3F70-44CD-A08B-A75AEE779224}"/>
              </a:ext>
            </a:extLst>
          </p:cNvPr>
          <p:cNvSpPr>
            <a:spLocks noGrp="1"/>
          </p:cNvSpPr>
          <p:nvPr>
            <p:ph type="title"/>
          </p:nvPr>
        </p:nvSpPr>
        <p:spPr>
          <a:xfrm>
            <a:off x="245807" y="349097"/>
            <a:ext cx="5709132" cy="657532"/>
          </a:xfrm>
        </p:spPr>
        <p:txBody>
          <a:bodyPr vert="horz" lIns="91440" tIns="45720" rIns="91440" bIns="45720" rtlCol="0" anchor="b">
            <a:normAutofit/>
          </a:bodyPr>
          <a:lstStyle/>
          <a:p>
            <a:r>
              <a:rPr lang="en-US" sz="4000" dirty="0" err="1"/>
              <a:t>Estudios</a:t>
            </a:r>
            <a:r>
              <a:rPr lang="en-US" sz="4000" dirty="0"/>
              <a:t> </a:t>
            </a:r>
            <a:r>
              <a:rPr lang="en-US" sz="4000" dirty="0" err="1"/>
              <a:t>en</a:t>
            </a:r>
            <a:r>
              <a:rPr lang="en-US" sz="4000" dirty="0"/>
              <a:t> Puerto Rico</a:t>
            </a:r>
          </a:p>
        </p:txBody>
      </p:sp>
      <p:sp>
        <p:nvSpPr>
          <p:cNvPr id="5" name="TextBox 4">
            <a:extLst>
              <a:ext uri="{FF2B5EF4-FFF2-40B4-BE49-F238E27FC236}">
                <a16:creationId xmlns:a16="http://schemas.microsoft.com/office/drawing/2014/main" id="{0ECA7685-EA3F-E567-D5CB-ED4DB93DAADA}"/>
              </a:ext>
            </a:extLst>
          </p:cNvPr>
          <p:cNvSpPr txBox="1"/>
          <p:nvPr/>
        </p:nvSpPr>
        <p:spPr>
          <a:xfrm>
            <a:off x="167148" y="1465006"/>
            <a:ext cx="5723697" cy="4715131"/>
          </a:xfrm>
          <a:prstGeom prst="rect">
            <a:avLst/>
          </a:prstGeom>
        </p:spPr>
        <p:txBody>
          <a:bodyPr vert="horz" lIns="91440" tIns="45720" rIns="91440" bIns="45720" rtlCol="0">
            <a:normAutofit/>
          </a:bodyPr>
          <a:lstStyle/>
          <a:p>
            <a:pPr marL="457200" indent="-182880" defTabSz="914400">
              <a:lnSpc>
                <a:spcPct val="90000"/>
              </a:lnSpc>
              <a:spcAft>
                <a:spcPts val="600"/>
              </a:spcAft>
              <a:buClr>
                <a:schemeClr val="accent1"/>
              </a:buClr>
              <a:buFont typeface="Arial" panose="020B0604020202020204" pitchFamily="34" charset="0"/>
              <a:buChar char="•"/>
            </a:pPr>
            <a:r>
              <a:rPr lang="en-US" sz="2000" b="0" i="0" dirty="0">
                <a:effectLst/>
              </a:rPr>
              <a:t>La evaluación, realizada como parte de la Ley de Agua Limpia federal, establece además que en el </a:t>
            </a:r>
            <a:r>
              <a:rPr lang="en-US" sz="2000" b="1" i="0" dirty="0">
                <a:solidFill>
                  <a:srgbClr val="FF0000"/>
                </a:solidFill>
                <a:effectLst/>
              </a:rPr>
              <a:t>80% de 14 ríos analizados</a:t>
            </a:r>
            <a:r>
              <a:rPr lang="en-US" sz="2000" b="0" i="0" dirty="0">
                <a:effectLst/>
              </a:rPr>
              <a:t> se pueden encontrar diversos tipos de productos farmacéuticos, hormonas y otros contaminantes en concentraciones de menos de una parte por billón (ppb</a:t>
            </a:r>
            <a:r>
              <a:rPr lang="en-US" sz="2000" b="0" i="0" dirty="0" smtClean="0">
                <a:effectLst/>
              </a:rPr>
              <a:t>).</a:t>
            </a:r>
            <a:endParaRPr lang="en-US" sz="2000" b="0" i="0" dirty="0">
              <a:effectLst/>
            </a:endParaRPr>
          </a:p>
          <a:p>
            <a:pPr marL="457200" indent="-182880" defTabSz="914400">
              <a:lnSpc>
                <a:spcPct val="90000"/>
              </a:lnSpc>
              <a:spcAft>
                <a:spcPts val="600"/>
              </a:spcAft>
              <a:buClr>
                <a:schemeClr val="accent1"/>
              </a:buClr>
              <a:buFont typeface="Arial" panose="020B0604020202020204" pitchFamily="34" charset="0"/>
              <a:buChar char="•"/>
            </a:pPr>
            <a:r>
              <a:rPr lang="en-US" sz="2000" b="0" i="0" dirty="0">
                <a:effectLst/>
              </a:rPr>
              <a:t>Estudios sugieren que estos contaminantes son responsables de posibles aumentos en diversos desórdenes genéticos, enfermedades congénitas y algunos tipos de cáncer.</a:t>
            </a:r>
            <a:endParaRPr lang="en-US" sz="2000" dirty="0"/>
          </a:p>
        </p:txBody>
      </p:sp>
      <p:pic>
        <p:nvPicPr>
          <p:cNvPr id="3" name="Picture 2">
            <a:extLst>
              <a:ext uri="{FF2B5EF4-FFF2-40B4-BE49-F238E27FC236}">
                <a16:creationId xmlns:a16="http://schemas.microsoft.com/office/drawing/2014/main" id="{A973F21F-55D3-E5F1-976A-3D9F604AACEC}"/>
              </a:ext>
            </a:extLst>
          </p:cNvPr>
          <p:cNvPicPr>
            <a:picLocks noChangeAspect="1"/>
          </p:cNvPicPr>
          <p:nvPr/>
        </p:nvPicPr>
        <p:blipFill rotWithShape="1">
          <a:blip r:embed="rId2"/>
          <a:srcRect l="12068" r="3244" b="1"/>
          <a:stretch/>
        </p:blipFill>
        <p:spPr>
          <a:xfrm>
            <a:off x="6095999" y="10"/>
            <a:ext cx="5075239" cy="3355932"/>
          </a:xfrm>
          <a:prstGeom prst="rect">
            <a:avLst/>
          </a:prstGeom>
        </p:spPr>
      </p:pic>
      <p:pic>
        <p:nvPicPr>
          <p:cNvPr id="4" name="Picture 3">
            <a:extLst>
              <a:ext uri="{FF2B5EF4-FFF2-40B4-BE49-F238E27FC236}">
                <a16:creationId xmlns:a16="http://schemas.microsoft.com/office/drawing/2014/main" id="{A046004F-A96D-096C-25C0-C5540E4355EC}"/>
              </a:ext>
            </a:extLst>
          </p:cNvPr>
          <p:cNvPicPr>
            <a:picLocks noChangeAspect="1"/>
          </p:cNvPicPr>
          <p:nvPr/>
        </p:nvPicPr>
        <p:blipFill rotWithShape="1">
          <a:blip r:embed="rId3"/>
          <a:srcRect r="564" b="1"/>
          <a:stretch/>
        </p:blipFill>
        <p:spPr>
          <a:xfrm>
            <a:off x="6095999" y="3476625"/>
            <a:ext cx="5075238" cy="3381375"/>
          </a:xfrm>
          <a:prstGeom prst="rect">
            <a:avLst/>
          </a:prstGeom>
        </p:spPr>
      </p:pic>
    </p:spTree>
    <p:extLst>
      <p:ext uri="{BB962C8B-B14F-4D97-AF65-F5344CB8AC3E}">
        <p14:creationId xmlns:p14="http://schemas.microsoft.com/office/powerpoint/2010/main" val="19802211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565" y="0"/>
            <a:ext cx="9692640" cy="1325562"/>
          </a:xfrm>
        </p:spPr>
        <p:txBody>
          <a:bodyPr>
            <a:normAutofit/>
          </a:bodyPr>
          <a:lstStyle/>
          <a:p>
            <a:r>
              <a:rPr lang="en-US" b="1" dirty="0" err="1" smtClean="0"/>
              <a:t>Acciones</a:t>
            </a:r>
            <a:r>
              <a:rPr lang="en-US" b="1" dirty="0" smtClean="0"/>
              <a:t> </a:t>
            </a:r>
            <a:r>
              <a:rPr lang="en-US" b="1" dirty="0" err="1" smtClean="0"/>
              <a:t>urgentes</a:t>
            </a:r>
            <a:r>
              <a:rPr lang="en-US" b="1" dirty="0" smtClean="0"/>
              <a:t>:</a:t>
            </a:r>
            <a:endParaRPr lang="en-US" b="1" dirty="0"/>
          </a:p>
        </p:txBody>
      </p:sp>
      <p:sp>
        <p:nvSpPr>
          <p:cNvPr id="3" name="Content Placeholder 2"/>
          <p:cNvSpPr>
            <a:spLocks noGrp="1"/>
          </p:cNvSpPr>
          <p:nvPr>
            <p:ph idx="1"/>
          </p:nvPr>
        </p:nvSpPr>
        <p:spPr>
          <a:xfrm>
            <a:off x="1279456" y="1585814"/>
            <a:ext cx="8595360" cy="4351337"/>
          </a:xfrm>
        </p:spPr>
        <p:txBody>
          <a:bodyPr>
            <a:noAutofit/>
          </a:bodyPr>
          <a:lstStyle/>
          <a:p>
            <a:r>
              <a:rPr lang="es-ES" sz="2400" b="1" dirty="0"/>
              <a:t>Reducir pérdidas en sistemas de distribución mediante detección, reparación y modernización de infraestructura</a:t>
            </a:r>
            <a:r>
              <a:rPr lang="es-ES" sz="2400" b="1" dirty="0" smtClean="0"/>
              <a:t>.</a:t>
            </a:r>
          </a:p>
          <a:p>
            <a:r>
              <a:rPr lang="es-ES" sz="2400" b="1" dirty="0" smtClean="0"/>
              <a:t>Proteger </a:t>
            </a:r>
            <a:r>
              <a:rPr lang="es-ES" sz="2400" b="1" dirty="0"/>
              <a:t>y restaurar acuíferos críticos con medidas regulatorias y conservación de zonas de recarga</a:t>
            </a:r>
            <a:r>
              <a:rPr lang="es-ES" sz="2400" b="1" dirty="0" smtClean="0"/>
              <a:t>.</a:t>
            </a:r>
          </a:p>
          <a:p>
            <a:r>
              <a:rPr lang="es-ES" sz="2400" b="1" dirty="0" smtClean="0"/>
              <a:t>Controlar </a:t>
            </a:r>
            <a:r>
              <a:rPr lang="es-ES" sz="2400" b="1" dirty="0"/>
              <a:t>la sedimentación en embalses a través de reforestación y manejo de cuencas</a:t>
            </a:r>
            <a:r>
              <a:rPr lang="es-ES" sz="2400" b="1" dirty="0" smtClean="0"/>
              <a:t>.</a:t>
            </a:r>
          </a:p>
          <a:p>
            <a:r>
              <a:rPr lang="es-ES" sz="2400" b="1" dirty="0" smtClean="0"/>
              <a:t>Adaptar </a:t>
            </a:r>
            <a:r>
              <a:rPr lang="es-ES" sz="2400" b="1" dirty="0"/>
              <a:t>el manejo del recurso hídrico ante la intrusión salina y el aumento del nivel del mar</a:t>
            </a:r>
            <a:r>
              <a:rPr lang="es-ES" sz="2400" b="1" dirty="0" smtClean="0"/>
              <a:t>.</a:t>
            </a:r>
          </a:p>
          <a:p>
            <a:r>
              <a:rPr lang="es-ES" sz="2400" b="1" dirty="0" smtClean="0"/>
              <a:t>Fortalecer </a:t>
            </a:r>
            <a:r>
              <a:rPr lang="es-ES" sz="2400" b="1" dirty="0"/>
              <a:t>la educación y concienciación pública sobre el uso eficiente del agua.</a:t>
            </a:r>
            <a:endParaRPr lang="en-US" sz="2400" b="1" dirty="0" smtClean="0"/>
          </a:p>
        </p:txBody>
      </p:sp>
    </p:spTree>
    <p:extLst>
      <p:ext uri="{BB962C8B-B14F-4D97-AF65-F5344CB8AC3E}">
        <p14:creationId xmlns:p14="http://schemas.microsoft.com/office/powerpoint/2010/main" val="4930835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5D5E0904-721C-4D68-9EB8-1C9752E329A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23">
            <a:extLst>
              <a:ext uri="{FF2B5EF4-FFF2-40B4-BE49-F238E27FC236}">
                <a16:creationId xmlns:a16="http://schemas.microsoft.com/office/drawing/2014/main" id="{7466C88B-B170-4C69-85D3-FD6AD975F9A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44"/>
            <a:ext cx="457200" cy="6858000"/>
          </a:xfrm>
          <a:prstGeom prst="rect">
            <a:avLst/>
          </a:prstGeom>
          <a:solidFill>
            <a:srgbClr val="6F6F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80FE256-DF37-4639-8CB7-2E2F1897AD0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0"/>
            <a:ext cx="10835640" cy="6858000"/>
          </a:xfrm>
          <a:prstGeom prst="rect">
            <a:avLst/>
          </a:prstGeom>
          <a:solidFill>
            <a:srgbClr val="353537"/>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37F275BF-A6D6-83ED-A3A9-DE06C93FC41A}"/>
              </a:ext>
            </a:extLst>
          </p:cNvPr>
          <p:cNvSpPr>
            <a:spLocks noGrp="1"/>
          </p:cNvSpPr>
          <p:nvPr>
            <p:ph type="title"/>
          </p:nvPr>
        </p:nvSpPr>
        <p:spPr>
          <a:xfrm>
            <a:off x="5072252" y="2473452"/>
            <a:ext cx="6884377" cy="1711686"/>
          </a:xfrm>
        </p:spPr>
        <p:txBody>
          <a:bodyPr vert="horz" lIns="91440" tIns="45720" rIns="91440" bIns="45720" rtlCol="0" anchor="b">
            <a:normAutofit/>
          </a:bodyPr>
          <a:lstStyle/>
          <a:p>
            <a:pPr>
              <a:lnSpc>
                <a:spcPct val="85000"/>
              </a:lnSpc>
            </a:pPr>
            <a:r>
              <a:rPr lang="en-US" sz="6600" dirty="0" err="1">
                <a:solidFill>
                  <a:srgbClr val="FFFFFF"/>
                </a:solidFill>
              </a:rPr>
              <a:t>Muchas</a:t>
            </a:r>
            <a:r>
              <a:rPr lang="en-US" sz="6600" dirty="0">
                <a:solidFill>
                  <a:srgbClr val="FFFFFF"/>
                </a:solidFill>
              </a:rPr>
              <a:t> </a:t>
            </a:r>
            <a:r>
              <a:rPr lang="en-US" sz="6600" dirty="0" smtClean="0">
                <a:solidFill>
                  <a:srgbClr val="FFFFFF"/>
                </a:solidFill>
              </a:rPr>
              <a:t>gracias</a:t>
            </a:r>
            <a:endParaRPr lang="en-US" sz="6600" dirty="0">
              <a:solidFill>
                <a:srgbClr val="FFFFFF"/>
              </a:solidFill>
            </a:endParaRPr>
          </a:p>
        </p:txBody>
      </p:sp>
      <p:sp useBgFill="1">
        <p:nvSpPr>
          <p:cNvPr id="28" name="Rectangle 27">
            <a:extLst>
              <a:ext uri="{FF2B5EF4-FFF2-40B4-BE49-F238E27FC236}">
                <a16:creationId xmlns:a16="http://schemas.microsoft.com/office/drawing/2014/main" id="{FDD1039A-772C-4213-A092-0D8A9EF4AC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2284" y="0"/>
            <a:ext cx="461996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0B39728D-66CA-4175-956D-FE26F322567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899160" cy="6858000"/>
          </a:xfrm>
          <a:prstGeom prst="rect">
            <a:avLst/>
          </a:prstGeom>
          <a:solidFill>
            <a:srgbClr val="353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50631" y="1644162"/>
            <a:ext cx="4176346" cy="1200329"/>
          </a:xfrm>
          <a:prstGeom prst="rect">
            <a:avLst/>
          </a:prstGeom>
          <a:noFill/>
        </p:spPr>
        <p:txBody>
          <a:bodyPr wrap="square" rtlCol="0">
            <a:spAutoFit/>
          </a:bodyPr>
          <a:lstStyle/>
          <a:p>
            <a:r>
              <a:rPr lang="en-US" dirty="0" err="1" smtClean="0"/>
              <a:t>Contacto</a:t>
            </a:r>
            <a:r>
              <a:rPr lang="en-US" dirty="0" smtClean="0"/>
              <a:t>:</a:t>
            </a:r>
          </a:p>
          <a:p>
            <a:r>
              <a:rPr lang="en-US" dirty="0" smtClean="0"/>
              <a:t>787-764-0000</a:t>
            </a:r>
          </a:p>
          <a:p>
            <a:r>
              <a:rPr lang="en-US" dirty="0" smtClean="0"/>
              <a:t>Ext.88707</a:t>
            </a:r>
          </a:p>
          <a:p>
            <a:r>
              <a:rPr lang="en-US" dirty="0"/>
              <a:t>k</a:t>
            </a:r>
            <a:r>
              <a:rPr lang="en-US" dirty="0" smtClean="0"/>
              <a:t>eyla.soto@upr.edu</a:t>
            </a:r>
            <a:endParaRPr lang="en-US" dirty="0"/>
          </a:p>
        </p:txBody>
      </p:sp>
    </p:spTree>
    <p:extLst>
      <p:ext uri="{BB962C8B-B14F-4D97-AF65-F5344CB8AC3E}">
        <p14:creationId xmlns:p14="http://schemas.microsoft.com/office/powerpoint/2010/main" val="1784844678"/>
      </p:ext>
    </p:extLst>
  </p:cSld>
  <p:clrMapOvr>
    <a:masterClrMapping/>
  </p:clrMapOvr>
  <p:timing>
    <p:tnLst>
      <p:par>
        <p:cTn id="1" dur="indefinite" restart="never" nodeType="tmRoot"/>
      </p:par>
    </p:tnLst>
  </p:timing>
</p:sld>
</file>

<file path=ppt/theme/theme1.xml><?xml version="1.0" encoding="utf-8"?>
<a:theme xmlns:a="http://schemas.openxmlformats.org/drawingml/2006/main" name="View">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View</Template>
  <TotalTime>4202</TotalTime>
  <Words>842</Words>
  <Application>Microsoft Office PowerPoint</Application>
  <PresentationFormat>Widescreen</PresentationFormat>
  <Paragraphs>70</Paragraphs>
  <Slides>17</Slides>
  <Notes>0</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Arial Black</vt:lpstr>
      <vt:lpstr>Calibri</vt:lpstr>
      <vt:lpstr>Century Schoolbook</vt:lpstr>
      <vt:lpstr>Google Sans</vt:lpstr>
      <vt:lpstr>Inter</vt:lpstr>
      <vt:lpstr>Times New Roman</vt:lpstr>
      <vt:lpstr>Wingdings 2</vt:lpstr>
      <vt:lpstr>View</vt:lpstr>
      <vt:lpstr>Cambio Climático: El reto de la conservación y el manejo del recurso agua</vt:lpstr>
      <vt:lpstr>PowerPoint Presentation</vt:lpstr>
      <vt:lpstr>El cambio climático está impactando significativamente los recursos hídricos en Puerto Rico</vt:lpstr>
      <vt:lpstr>¿Vulnerables? ¿Resilientes?</vt:lpstr>
      <vt:lpstr>Aumento en el nivel del mar</vt:lpstr>
      <vt:lpstr>PowerPoint Presentation</vt:lpstr>
      <vt:lpstr>AUMENTO DE FRECUENCIA E INTENSIDAD DE SEQUÍAS</vt:lpstr>
      <vt:lpstr>PowerPoint Presentation</vt:lpstr>
      <vt:lpstr>AUMENTO DE FRECUENCIA E INTENSIDAD DE LLUVIAS TORRENCIALES</vt:lpstr>
      <vt:lpstr>PowerPoint Presentation</vt:lpstr>
      <vt:lpstr>¿Cuáles son los retos principales en Puerto Rico?</vt:lpstr>
      <vt:lpstr>PowerPoint Presentation</vt:lpstr>
      <vt:lpstr>OLAS DE CALOR </vt:lpstr>
      <vt:lpstr>¿Qué otros retos tenemos en Puerto Rico?</vt:lpstr>
      <vt:lpstr>Estudios en Puerto Rico</vt:lpstr>
      <vt:lpstr>Acciones urgentes:</vt:lpstr>
      <vt:lpstr>Muchas 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Responsabilidades de las entidades gubernamentales asociadas a la Ley Núm. 33-2019</dc:title>
  <dc:creator>KEYLA T SOTO HIDALGO</dc:creator>
  <cp:lastModifiedBy>KEYLA T SOTO HIDALGO</cp:lastModifiedBy>
  <cp:revision>57</cp:revision>
  <dcterms:created xsi:type="dcterms:W3CDTF">2022-05-27T22:43:32Z</dcterms:created>
  <dcterms:modified xsi:type="dcterms:W3CDTF">2025-04-24T05:07:40Z</dcterms:modified>
</cp:coreProperties>
</file>