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61" r:id="rId2"/>
    <p:sldId id="262" r:id="rId3"/>
    <p:sldId id="263" r:id="rId4"/>
    <p:sldId id="266" r:id="rId5"/>
    <p:sldId id="268" r:id="rId6"/>
    <p:sldId id="280" r:id="rId7"/>
    <p:sldId id="272" r:id="rId8"/>
    <p:sldId id="269" r:id="rId9"/>
    <p:sldId id="270" r:id="rId10"/>
    <p:sldId id="271" r:id="rId11"/>
    <p:sldId id="267" r:id="rId12"/>
    <p:sldId id="273" r:id="rId13"/>
    <p:sldId id="284" r:id="rId14"/>
    <p:sldId id="281" r:id="rId15"/>
    <p:sldId id="276" r:id="rId16"/>
    <p:sldId id="283" r:id="rId17"/>
    <p:sldId id="282" r:id="rId18"/>
    <p:sldId id="277" r:id="rId19"/>
    <p:sldId id="278" r:id="rId20"/>
    <p:sldId id="279" r:id="rId21"/>
    <p:sldId id="275" r:id="rId22"/>
    <p:sldId id="274" r:id="rId23"/>
    <p:sldId id="26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35" autoAdjust="0"/>
  </p:normalViewPr>
  <p:slideViewPr>
    <p:cSldViewPr snapToGrid="0">
      <p:cViewPr varScale="1">
        <p:scale>
          <a:sx n="58" d="100"/>
          <a:sy n="58" d="100"/>
        </p:scale>
        <p:origin x="67" y="365"/>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1973"/>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CD385-8A96-44A5-9789-7CCBE4EDFABF}" type="datetimeFigureOut">
              <a:rPr lang="en-US" smtClean="0"/>
              <a:t>4/24/2025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AE757D-EF3B-4E23-A1B0-FFA04CED27AC}" type="slidenum">
              <a:rPr lang="en-US" smtClean="0"/>
              <a:t>‹#›</a:t>
            </a:fld>
            <a:endParaRPr lang="en-US"/>
          </a:p>
        </p:txBody>
      </p:sp>
    </p:spTree>
    <p:extLst>
      <p:ext uri="{BB962C8B-B14F-4D97-AF65-F5344CB8AC3E}">
        <p14:creationId xmlns:p14="http://schemas.microsoft.com/office/powerpoint/2010/main" val="2641848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AE757D-EF3B-4E23-A1B0-FFA04CED27AC}" type="slidenum">
              <a:rPr lang="en-US" smtClean="0"/>
              <a:t>12</a:t>
            </a:fld>
            <a:endParaRPr lang="en-US"/>
          </a:p>
        </p:txBody>
      </p:sp>
    </p:spTree>
    <p:extLst>
      <p:ext uri="{BB962C8B-B14F-4D97-AF65-F5344CB8AC3E}">
        <p14:creationId xmlns:p14="http://schemas.microsoft.com/office/powerpoint/2010/main" val="3685004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D44ED-C24D-C307-6ECA-F89297E20D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1323E8-FFA6-C274-CED3-9523C97B02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050D11-C5B4-CE69-1260-DBF3232422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501043-A6EC-CE1C-3D9F-09688A609293}"/>
              </a:ext>
            </a:extLst>
          </p:cNvPr>
          <p:cNvSpPr>
            <a:spLocks noGrp="1"/>
          </p:cNvSpPr>
          <p:nvPr>
            <p:ph type="sldNum" sz="quarter" idx="5"/>
          </p:nvPr>
        </p:nvSpPr>
        <p:spPr/>
        <p:txBody>
          <a:bodyPr/>
          <a:lstStyle/>
          <a:p>
            <a:fld id="{48AE757D-EF3B-4E23-A1B0-FFA04CED27AC}" type="slidenum">
              <a:rPr lang="en-US" smtClean="0"/>
              <a:t>13</a:t>
            </a:fld>
            <a:endParaRPr lang="en-US"/>
          </a:p>
        </p:txBody>
      </p:sp>
    </p:spTree>
    <p:extLst>
      <p:ext uri="{BB962C8B-B14F-4D97-AF65-F5344CB8AC3E}">
        <p14:creationId xmlns:p14="http://schemas.microsoft.com/office/powerpoint/2010/main" val="781996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30FAF-F003-4ADB-8886-E5C8BC602C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72EFA73-4214-4D17-8466-2C52374E15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1EC980-212F-4502-9A97-9B6DB2BB63F8}"/>
              </a:ext>
            </a:extLst>
          </p:cNvPr>
          <p:cNvSpPr>
            <a:spLocks noGrp="1"/>
          </p:cNvSpPr>
          <p:nvPr>
            <p:ph type="dt" sz="half" idx="10"/>
          </p:nvPr>
        </p:nvSpPr>
        <p:spPr/>
        <p:txBody>
          <a:bodyPr/>
          <a:lstStyle/>
          <a:p>
            <a:fld id="{59C6CC39-E378-497D-AB2A-7195ECAFC8D0}" type="datetimeFigureOut">
              <a:rPr lang="en-US" smtClean="0"/>
              <a:t>4/24/2025</a:t>
            </a:fld>
            <a:endParaRPr lang="en-US"/>
          </a:p>
        </p:txBody>
      </p:sp>
      <p:sp>
        <p:nvSpPr>
          <p:cNvPr id="5" name="Footer Placeholder 4">
            <a:extLst>
              <a:ext uri="{FF2B5EF4-FFF2-40B4-BE49-F238E27FC236}">
                <a16:creationId xmlns:a16="http://schemas.microsoft.com/office/drawing/2014/main" id="{1C11B7DC-821F-467B-9A15-CD370EAD58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93B742-CDCE-4B7C-A0D2-7806B1AF9FEE}"/>
              </a:ext>
            </a:extLst>
          </p:cNvPr>
          <p:cNvSpPr>
            <a:spLocks noGrp="1"/>
          </p:cNvSpPr>
          <p:nvPr>
            <p:ph type="sldNum" sz="quarter" idx="12"/>
          </p:nvPr>
        </p:nvSpPr>
        <p:spPr/>
        <p:txBody>
          <a:bodyPr/>
          <a:lstStyle/>
          <a:p>
            <a:fld id="{FD95E92E-917B-4844-9465-3E4F69AAD5AB}" type="slidenum">
              <a:rPr lang="en-US" smtClean="0"/>
              <a:t>‹#›</a:t>
            </a:fld>
            <a:endParaRPr lang="en-US"/>
          </a:p>
        </p:txBody>
      </p:sp>
    </p:spTree>
    <p:extLst>
      <p:ext uri="{BB962C8B-B14F-4D97-AF65-F5344CB8AC3E}">
        <p14:creationId xmlns:p14="http://schemas.microsoft.com/office/powerpoint/2010/main" val="2040365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A4B8D-ECC3-456B-B410-46A96AAF52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FD0307-8B21-40A9-A220-798D80D435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94F8BB-9B94-4EFE-98F6-E495AF6E19BB}"/>
              </a:ext>
            </a:extLst>
          </p:cNvPr>
          <p:cNvSpPr>
            <a:spLocks noGrp="1"/>
          </p:cNvSpPr>
          <p:nvPr>
            <p:ph type="dt" sz="half" idx="10"/>
          </p:nvPr>
        </p:nvSpPr>
        <p:spPr/>
        <p:txBody>
          <a:bodyPr/>
          <a:lstStyle/>
          <a:p>
            <a:fld id="{59C6CC39-E378-497D-AB2A-7195ECAFC8D0}" type="datetimeFigureOut">
              <a:rPr lang="en-US" smtClean="0"/>
              <a:t>4/24/2025</a:t>
            </a:fld>
            <a:endParaRPr lang="en-US"/>
          </a:p>
        </p:txBody>
      </p:sp>
      <p:sp>
        <p:nvSpPr>
          <p:cNvPr id="5" name="Footer Placeholder 4">
            <a:extLst>
              <a:ext uri="{FF2B5EF4-FFF2-40B4-BE49-F238E27FC236}">
                <a16:creationId xmlns:a16="http://schemas.microsoft.com/office/drawing/2014/main" id="{1A834389-83E9-4D83-A0DE-847A2DDCF6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ECB0F4-D84B-4C67-B324-114AB23FF61D}"/>
              </a:ext>
            </a:extLst>
          </p:cNvPr>
          <p:cNvSpPr>
            <a:spLocks noGrp="1"/>
          </p:cNvSpPr>
          <p:nvPr>
            <p:ph type="sldNum" sz="quarter" idx="12"/>
          </p:nvPr>
        </p:nvSpPr>
        <p:spPr/>
        <p:txBody>
          <a:bodyPr/>
          <a:lstStyle/>
          <a:p>
            <a:fld id="{FD95E92E-917B-4844-9465-3E4F69AAD5AB}" type="slidenum">
              <a:rPr lang="en-US" smtClean="0"/>
              <a:t>‹#›</a:t>
            </a:fld>
            <a:endParaRPr lang="en-US"/>
          </a:p>
        </p:txBody>
      </p:sp>
    </p:spTree>
    <p:extLst>
      <p:ext uri="{BB962C8B-B14F-4D97-AF65-F5344CB8AC3E}">
        <p14:creationId xmlns:p14="http://schemas.microsoft.com/office/powerpoint/2010/main" val="168437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3FB0E-E6E9-4641-90FC-E257FF27F3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35BCB01-3059-4C34-AAC0-1988CDD94E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5D6423-8B1F-486E-ABD7-E304C2505B4C}"/>
              </a:ext>
            </a:extLst>
          </p:cNvPr>
          <p:cNvSpPr>
            <a:spLocks noGrp="1"/>
          </p:cNvSpPr>
          <p:nvPr>
            <p:ph type="dt" sz="half" idx="10"/>
          </p:nvPr>
        </p:nvSpPr>
        <p:spPr/>
        <p:txBody>
          <a:bodyPr/>
          <a:lstStyle/>
          <a:p>
            <a:fld id="{59C6CC39-E378-497D-AB2A-7195ECAFC8D0}" type="datetimeFigureOut">
              <a:rPr lang="en-US" smtClean="0"/>
              <a:t>4/24/2025</a:t>
            </a:fld>
            <a:endParaRPr lang="en-US"/>
          </a:p>
        </p:txBody>
      </p:sp>
      <p:sp>
        <p:nvSpPr>
          <p:cNvPr id="5" name="Footer Placeholder 4">
            <a:extLst>
              <a:ext uri="{FF2B5EF4-FFF2-40B4-BE49-F238E27FC236}">
                <a16:creationId xmlns:a16="http://schemas.microsoft.com/office/drawing/2014/main" id="{163DDD2B-0D4C-48EA-B28B-FBBA9255A3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0BC0EC-3B38-4A94-8DB5-95BF2124E017}"/>
              </a:ext>
            </a:extLst>
          </p:cNvPr>
          <p:cNvSpPr>
            <a:spLocks noGrp="1"/>
          </p:cNvSpPr>
          <p:nvPr>
            <p:ph type="sldNum" sz="quarter" idx="12"/>
          </p:nvPr>
        </p:nvSpPr>
        <p:spPr/>
        <p:txBody>
          <a:bodyPr/>
          <a:lstStyle/>
          <a:p>
            <a:fld id="{FD95E92E-917B-4844-9465-3E4F69AAD5AB}" type="slidenum">
              <a:rPr lang="en-US" smtClean="0"/>
              <a:t>‹#›</a:t>
            </a:fld>
            <a:endParaRPr lang="en-US"/>
          </a:p>
        </p:txBody>
      </p:sp>
    </p:spTree>
    <p:extLst>
      <p:ext uri="{BB962C8B-B14F-4D97-AF65-F5344CB8AC3E}">
        <p14:creationId xmlns:p14="http://schemas.microsoft.com/office/powerpoint/2010/main" val="3888050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78488-5009-4CD9-A5A8-6F0B09E94F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BE2621-182C-47FD-A17E-34AE63DC8B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EE1D74-AA8D-48A4-AAEC-2102430985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D9EEB7-7054-4517-85A5-38FEA666782B}"/>
              </a:ext>
            </a:extLst>
          </p:cNvPr>
          <p:cNvSpPr>
            <a:spLocks noGrp="1"/>
          </p:cNvSpPr>
          <p:nvPr>
            <p:ph type="dt" sz="half" idx="10"/>
          </p:nvPr>
        </p:nvSpPr>
        <p:spPr/>
        <p:txBody>
          <a:bodyPr/>
          <a:lstStyle/>
          <a:p>
            <a:fld id="{59C6CC39-E378-497D-AB2A-7195ECAFC8D0}" type="datetimeFigureOut">
              <a:rPr lang="en-US" smtClean="0"/>
              <a:t>4/24/2025</a:t>
            </a:fld>
            <a:endParaRPr lang="en-US"/>
          </a:p>
        </p:txBody>
      </p:sp>
      <p:sp>
        <p:nvSpPr>
          <p:cNvPr id="6" name="Footer Placeholder 5">
            <a:extLst>
              <a:ext uri="{FF2B5EF4-FFF2-40B4-BE49-F238E27FC236}">
                <a16:creationId xmlns:a16="http://schemas.microsoft.com/office/drawing/2014/main" id="{679B89C3-D3B4-4807-8944-3492476902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CF99F4-930D-4691-A879-4F9DC53A0732}"/>
              </a:ext>
            </a:extLst>
          </p:cNvPr>
          <p:cNvSpPr>
            <a:spLocks noGrp="1"/>
          </p:cNvSpPr>
          <p:nvPr>
            <p:ph type="sldNum" sz="quarter" idx="12"/>
          </p:nvPr>
        </p:nvSpPr>
        <p:spPr/>
        <p:txBody>
          <a:bodyPr/>
          <a:lstStyle/>
          <a:p>
            <a:fld id="{FD95E92E-917B-4844-9465-3E4F69AAD5AB}" type="slidenum">
              <a:rPr lang="en-US" smtClean="0"/>
              <a:t>‹#›</a:t>
            </a:fld>
            <a:endParaRPr lang="en-US"/>
          </a:p>
        </p:txBody>
      </p:sp>
    </p:spTree>
    <p:extLst>
      <p:ext uri="{BB962C8B-B14F-4D97-AF65-F5344CB8AC3E}">
        <p14:creationId xmlns:p14="http://schemas.microsoft.com/office/powerpoint/2010/main" val="4269000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6DF70-4C84-4EF2-AA42-7F129D5BF01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7D43D1-E5ED-43BB-A322-B89E2819B5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132001-129E-4CE0-92E0-B74C355C36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B3FA48-E073-4FB9-9D88-E9AC77D113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FF1605-FBD7-4C07-9BEE-73CE1D8DCA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9392A3-3312-42B9-BBBF-3CF149A84CD8}"/>
              </a:ext>
            </a:extLst>
          </p:cNvPr>
          <p:cNvSpPr>
            <a:spLocks noGrp="1"/>
          </p:cNvSpPr>
          <p:nvPr>
            <p:ph type="dt" sz="half" idx="10"/>
          </p:nvPr>
        </p:nvSpPr>
        <p:spPr/>
        <p:txBody>
          <a:bodyPr/>
          <a:lstStyle/>
          <a:p>
            <a:fld id="{59C6CC39-E378-497D-AB2A-7195ECAFC8D0}" type="datetimeFigureOut">
              <a:rPr lang="en-US" smtClean="0"/>
              <a:t>4/24/2025</a:t>
            </a:fld>
            <a:endParaRPr lang="en-US"/>
          </a:p>
        </p:txBody>
      </p:sp>
      <p:sp>
        <p:nvSpPr>
          <p:cNvPr id="8" name="Footer Placeholder 7">
            <a:extLst>
              <a:ext uri="{FF2B5EF4-FFF2-40B4-BE49-F238E27FC236}">
                <a16:creationId xmlns:a16="http://schemas.microsoft.com/office/drawing/2014/main" id="{4A9B9480-2431-4AAB-8BBA-B39F0F2E0C4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8FB653-9982-4648-A18F-A51A81393B1E}"/>
              </a:ext>
            </a:extLst>
          </p:cNvPr>
          <p:cNvSpPr>
            <a:spLocks noGrp="1"/>
          </p:cNvSpPr>
          <p:nvPr>
            <p:ph type="sldNum" sz="quarter" idx="12"/>
          </p:nvPr>
        </p:nvSpPr>
        <p:spPr/>
        <p:txBody>
          <a:bodyPr/>
          <a:lstStyle/>
          <a:p>
            <a:fld id="{FD95E92E-917B-4844-9465-3E4F69AAD5AB}" type="slidenum">
              <a:rPr lang="en-US" smtClean="0"/>
              <a:t>‹#›</a:t>
            </a:fld>
            <a:endParaRPr lang="en-US"/>
          </a:p>
        </p:txBody>
      </p:sp>
    </p:spTree>
    <p:extLst>
      <p:ext uri="{BB962C8B-B14F-4D97-AF65-F5344CB8AC3E}">
        <p14:creationId xmlns:p14="http://schemas.microsoft.com/office/powerpoint/2010/main" val="238801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B8836-4F0C-4CDE-B7FC-11B6E4B3CF6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5F66135-001D-402B-808D-787B0866F553}"/>
              </a:ext>
            </a:extLst>
          </p:cNvPr>
          <p:cNvSpPr>
            <a:spLocks noGrp="1"/>
          </p:cNvSpPr>
          <p:nvPr>
            <p:ph type="dt" sz="half" idx="10"/>
          </p:nvPr>
        </p:nvSpPr>
        <p:spPr/>
        <p:txBody>
          <a:bodyPr/>
          <a:lstStyle/>
          <a:p>
            <a:fld id="{59C6CC39-E378-497D-AB2A-7195ECAFC8D0}" type="datetimeFigureOut">
              <a:rPr lang="en-US" smtClean="0"/>
              <a:t>4/24/2025</a:t>
            </a:fld>
            <a:endParaRPr lang="en-US"/>
          </a:p>
        </p:txBody>
      </p:sp>
      <p:sp>
        <p:nvSpPr>
          <p:cNvPr id="4" name="Footer Placeholder 3">
            <a:extLst>
              <a:ext uri="{FF2B5EF4-FFF2-40B4-BE49-F238E27FC236}">
                <a16:creationId xmlns:a16="http://schemas.microsoft.com/office/drawing/2014/main" id="{6600024E-4522-4343-B44A-FB6CC31AC08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B8E406-01AE-4639-A52F-4D99559A8EF4}"/>
              </a:ext>
            </a:extLst>
          </p:cNvPr>
          <p:cNvSpPr>
            <a:spLocks noGrp="1"/>
          </p:cNvSpPr>
          <p:nvPr>
            <p:ph type="sldNum" sz="quarter" idx="12"/>
          </p:nvPr>
        </p:nvSpPr>
        <p:spPr/>
        <p:txBody>
          <a:bodyPr/>
          <a:lstStyle/>
          <a:p>
            <a:fld id="{FD95E92E-917B-4844-9465-3E4F69AAD5AB}" type="slidenum">
              <a:rPr lang="en-US" smtClean="0"/>
              <a:t>‹#›</a:t>
            </a:fld>
            <a:endParaRPr lang="en-US"/>
          </a:p>
        </p:txBody>
      </p:sp>
    </p:spTree>
    <p:extLst>
      <p:ext uri="{BB962C8B-B14F-4D97-AF65-F5344CB8AC3E}">
        <p14:creationId xmlns:p14="http://schemas.microsoft.com/office/powerpoint/2010/main" val="2306290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147AF7-A2D0-43AD-A28E-E283BAE089CE}"/>
              </a:ext>
            </a:extLst>
          </p:cNvPr>
          <p:cNvSpPr>
            <a:spLocks noGrp="1"/>
          </p:cNvSpPr>
          <p:nvPr>
            <p:ph type="dt" sz="half" idx="10"/>
          </p:nvPr>
        </p:nvSpPr>
        <p:spPr/>
        <p:txBody>
          <a:bodyPr/>
          <a:lstStyle/>
          <a:p>
            <a:fld id="{59C6CC39-E378-497D-AB2A-7195ECAFC8D0}" type="datetimeFigureOut">
              <a:rPr lang="en-US" smtClean="0"/>
              <a:t>4/24/2025</a:t>
            </a:fld>
            <a:endParaRPr lang="en-US"/>
          </a:p>
        </p:txBody>
      </p:sp>
      <p:sp>
        <p:nvSpPr>
          <p:cNvPr id="3" name="Footer Placeholder 2">
            <a:extLst>
              <a:ext uri="{FF2B5EF4-FFF2-40B4-BE49-F238E27FC236}">
                <a16:creationId xmlns:a16="http://schemas.microsoft.com/office/drawing/2014/main" id="{C5634D8C-3D18-43F7-A6A1-FA41966390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C0BA46B-6B0B-4F4A-8B16-2A70B949B2C2}"/>
              </a:ext>
            </a:extLst>
          </p:cNvPr>
          <p:cNvSpPr>
            <a:spLocks noGrp="1"/>
          </p:cNvSpPr>
          <p:nvPr>
            <p:ph type="sldNum" sz="quarter" idx="12"/>
          </p:nvPr>
        </p:nvSpPr>
        <p:spPr/>
        <p:txBody>
          <a:bodyPr/>
          <a:lstStyle/>
          <a:p>
            <a:fld id="{FD95E92E-917B-4844-9465-3E4F69AAD5AB}" type="slidenum">
              <a:rPr lang="en-US" smtClean="0"/>
              <a:t>‹#›</a:t>
            </a:fld>
            <a:endParaRPr lang="en-US"/>
          </a:p>
        </p:txBody>
      </p:sp>
    </p:spTree>
    <p:extLst>
      <p:ext uri="{BB962C8B-B14F-4D97-AF65-F5344CB8AC3E}">
        <p14:creationId xmlns:p14="http://schemas.microsoft.com/office/powerpoint/2010/main" val="4103651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FC9FC-1870-4408-ADE5-A94359233E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95A2AE-9BDA-4028-88FF-B1E4A78C79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E287CB-AFB9-4B61-A9B2-2EBBD568A2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B9B80B-8B8B-48F7-9E24-3EF8C3BA2104}"/>
              </a:ext>
            </a:extLst>
          </p:cNvPr>
          <p:cNvSpPr>
            <a:spLocks noGrp="1"/>
          </p:cNvSpPr>
          <p:nvPr>
            <p:ph type="dt" sz="half" idx="10"/>
          </p:nvPr>
        </p:nvSpPr>
        <p:spPr/>
        <p:txBody>
          <a:bodyPr/>
          <a:lstStyle/>
          <a:p>
            <a:fld id="{59C6CC39-E378-497D-AB2A-7195ECAFC8D0}" type="datetimeFigureOut">
              <a:rPr lang="en-US" smtClean="0"/>
              <a:t>4/24/2025</a:t>
            </a:fld>
            <a:endParaRPr lang="en-US"/>
          </a:p>
        </p:txBody>
      </p:sp>
      <p:sp>
        <p:nvSpPr>
          <p:cNvPr id="6" name="Footer Placeholder 5">
            <a:extLst>
              <a:ext uri="{FF2B5EF4-FFF2-40B4-BE49-F238E27FC236}">
                <a16:creationId xmlns:a16="http://schemas.microsoft.com/office/drawing/2014/main" id="{696EA648-D105-4CE5-9ECE-89862423D7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C71B00-2E13-4641-917F-60C773AE6377}"/>
              </a:ext>
            </a:extLst>
          </p:cNvPr>
          <p:cNvSpPr>
            <a:spLocks noGrp="1"/>
          </p:cNvSpPr>
          <p:nvPr>
            <p:ph type="sldNum" sz="quarter" idx="12"/>
          </p:nvPr>
        </p:nvSpPr>
        <p:spPr/>
        <p:txBody>
          <a:bodyPr/>
          <a:lstStyle/>
          <a:p>
            <a:fld id="{FD95E92E-917B-4844-9465-3E4F69AAD5AB}" type="slidenum">
              <a:rPr lang="en-US" smtClean="0"/>
              <a:t>‹#›</a:t>
            </a:fld>
            <a:endParaRPr lang="en-US"/>
          </a:p>
        </p:txBody>
      </p:sp>
    </p:spTree>
    <p:extLst>
      <p:ext uri="{BB962C8B-B14F-4D97-AF65-F5344CB8AC3E}">
        <p14:creationId xmlns:p14="http://schemas.microsoft.com/office/powerpoint/2010/main" val="1410759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77184-B516-4D9A-B9CB-509C17F987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407581-7C02-4313-91C7-E443164061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583CCA-DC09-4E97-8E67-877AA6C924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5B3650-018E-46DB-BEBE-66CA41CD96B5}"/>
              </a:ext>
            </a:extLst>
          </p:cNvPr>
          <p:cNvSpPr>
            <a:spLocks noGrp="1"/>
          </p:cNvSpPr>
          <p:nvPr>
            <p:ph type="dt" sz="half" idx="10"/>
          </p:nvPr>
        </p:nvSpPr>
        <p:spPr/>
        <p:txBody>
          <a:bodyPr/>
          <a:lstStyle/>
          <a:p>
            <a:fld id="{59C6CC39-E378-497D-AB2A-7195ECAFC8D0}" type="datetimeFigureOut">
              <a:rPr lang="en-US" smtClean="0"/>
              <a:t>4/24/2025</a:t>
            </a:fld>
            <a:endParaRPr lang="en-US"/>
          </a:p>
        </p:txBody>
      </p:sp>
      <p:sp>
        <p:nvSpPr>
          <p:cNvPr id="6" name="Footer Placeholder 5">
            <a:extLst>
              <a:ext uri="{FF2B5EF4-FFF2-40B4-BE49-F238E27FC236}">
                <a16:creationId xmlns:a16="http://schemas.microsoft.com/office/drawing/2014/main" id="{ABB7F8CD-BEF1-4638-81DC-4C416B23D6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21D278-A2F0-4E7A-81AD-7533CC68438D}"/>
              </a:ext>
            </a:extLst>
          </p:cNvPr>
          <p:cNvSpPr>
            <a:spLocks noGrp="1"/>
          </p:cNvSpPr>
          <p:nvPr>
            <p:ph type="sldNum" sz="quarter" idx="12"/>
          </p:nvPr>
        </p:nvSpPr>
        <p:spPr/>
        <p:txBody>
          <a:bodyPr/>
          <a:lstStyle/>
          <a:p>
            <a:fld id="{FD95E92E-917B-4844-9465-3E4F69AAD5AB}" type="slidenum">
              <a:rPr lang="en-US" smtClean="0"/>
              <a:t>‹#›</a:t>
            </a:fld>
            <a:endParaRPr lang="en-US"/>
          </a:p>
        </p:txBody>
      </p:sp>
    </p:spTree>
    <p:extLst>
      <p:ext uri="{BB962C8B-B14F-4D97-AF65-F5344CB8AC3E}">
        <p14:creationId xmlns:p14="http://schemas.microsoft.com/office/powerpoint/2010/main" val="1813250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DE5CC-BBE9-40A5-AE70-9758397CB3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1C5D317-E98F-49A1-98DA-CBC72BDA94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3B5D87-41A4-4E58-A873-39BF261A3985}"/>
              </a:ext>
            </a:extLst>
          </p:cNvPr>
          <p:cNvSpPr>
            <a:spLocks noGrp="1"/>
          </p:cNvSpPr>
          <p:nvPr>
            <p:ph type="dt" sz="half" idx="10"/>
          </p:nvPr>
        </p:nvSpPr>
        <p:spPr/>
        <p:txBody>
          <a:bodyPr/>
          <a:lstStyle/>
          <a:p>
            <a:fld id="{59C6CC39-E378-497D-AB2A-7195ECAFC8D0}" type="datetimeFigureOut">
              <a:rPr lang="en-US" smtClean="0"/>
              <a:t>4/24/2025</a:t>
            </a:fld>
            <a:endParaRPr lang="en-US"/>
          </a:p>
        </p:txBody>
      </p:sp>
      <p:sp>
        <p:nvSpPr>
          <p:cNvPr id="5" name="Footer Placeholder 4">
            <a:extLst>
              <a:ext uri="{FF2B5EF4-FFF2-40B4-BE49-F238E27FC236}">
                <a16:creationId xmlns:a16="http://schemas.microsoft.com/office/drawing/2014/main" id="{93005BB2-4D69-4DE9-ABB4-407C9263F1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CC95DB-44CF-4A7D-9D13-DF283DC81918}"/>
              </a:ext>
            </a:extLst>
          </p:cNvPr>
          <p:cNvSpPr>
            <a:spLocks noGrp="1"/>
          </p:cNvSpPr>
          <p:nvPr>
            <p:ph type="sldNum" sz="quarter" idx="12"/>
          </p:nvPr>
        </p:nvSpPr>
        <p:spPr/>
        <p:txBody>
          <a:bodyPr/>
          <a:lstStyle/>
          <a:p>
            <a:fld id="{FD95E92E-917B-4844-9465-3E4F69AAD5AB}" type="slidenum">
              <a:rPr lang="en-US" smtClean="0"/>
              <a:t>‹#›</a:t>
            </a:fld>
            <a:endParaRPr lang="en-US"/>
          </a:p>
        </p:txBody>
      </p:sp>
    </p:spTree>
    <p:extLst>
      <p:ext uri="{BB962C8B-B14F-4D97-AF65-F5344CB8AC3E}">
        <p14:creationId xmlns:p14="http://schemas.microsoft.com/office/powerpoint/2010/main" val="3698351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BE2DEC-A512-4BBC-9866-8818587189D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98D3094-780F-4C87-A35A-F6A9FC5F62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FD616F-4EA5-4D7F-A8A1-2E611D582177}"/>
              </a:ext>
            </a:extLst>
          </p:cNvPr>
          <p:cNvSpPr>
            <a:spLocks noGrp="1"/>
          </p:cNvSpPr>
          <p:nvPr>
            <p:ph type="dt" sz="half" idx="10"/>
          </p:nvPr>
        </p:nvSpPr>
        <p:spPr/>
        <p:txBody>
          <a:bodyPr/>
          <a:lstStyle/>
          <a:p>
            <a:fld id="{59C6CC39-E378-497D-AB2A-7195ECAFC8D0}" type="datetimeFigureOut">
              <a:rPr lang="en-US" smtClean="0"/>
              <a:t>4/24/2025</a:t>
            </a:fld>
            <a:endParaRPr lang="en-US"/>
          </a:p>
        </p:txBody>
      </p:sp>
      <p:sp>
        <p:nvSpPr>
          <p:cNvPr id="5" name="Footer Placeholder 4">
            <a:extLst>
              <a:ext uri="{FF2B5EF4-FFF2-40B4-BE49-F238E27FC236}">
                <a16:creationId xmlns:a16="http://schemas.microsoft.com/office/drawing/2014/main" id="{CBC42256-D352-4C85-B4B5-234BC0FA44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D13B4D-2846-48B6-9EB7-C3900B2D6793}"/>
              </a:ext>
            </a:extLst>
          </p:cNvPr>
          <p:cNvSpPr>
            <a:spLocks noGrp="1"/>
          </p:cNvSpPr>
          <p:nvPr>
            <p:ph type="sldNum" sz="quarter" idx="12"/>
          </p:nvPr>
        </p:nvSpPr>
        <p:spPr/>
        <p:txBody>
          <a:bodyPr/>
          <a:lstStyle/>
          <a:p>
            <a:fld id="{FD95E92E-917B-4844-9465-3E4F69AAD5AB}" type="slidenum">
              <a:rPr lang="en-US" smtClean="0"/>
              <a:t>‹#›</a:t>
            </a:fld>
            <a:endParaRPr lang="en-US"/>
          </a:p>
        </p:txBody>
      </p:sp>
    </p:spTree>
    <p:extLst>
      <p:ext uri="{BB962C8B-B14F-4D97-AF65-F5344CB8AC3E}">
        <p14:creationId xmlns:p14="http://schemas.microsoft.com/office/powerpoint/2010/main" val="3662560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1A8DEE-F0FC-4DD8-90DA-D27B3FD59D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4043AB-A5D3-4B22-8D17-3E36CB19B2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0E71B7-715B-4231-8F90-ED8784BF6C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C6CC39-E378-497D-AB2A-7195ECAFC8D0}" type="datetimeFigureOut">
              <a:rPr lang="en-US" smtClean="0"/>
              <a:t>4/24/2025</a:t>
            </a:fld>
            <a:endParaRPr lang="en-US"/>
          </a:p>
        </p:txBody>
      </p:sp>
      <p:sp>
        <p:nvSpPr>
          <p:cNvPr id="5" name="Footer Placeholder 4">
            <a:extLst>
              <a:ext uri="{FF2B5EF4-FFF2-40B4-BE49-F238E27FC236}">
                <a16:creationId xmlns:a16="http://schemas.microsoft.com/office/drawing/2014/main" id="{F9F32167-789E-4E91-A52B-E3EDCAD2BC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170DE14-8B95-4669-8AAE-BE27A8CECD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95E92E-917B-4844-9465-3E4F69AAD5AB}" type="slidenum">
              <a:rPr lang="en-US" smtClean="0"/>
              <a:t>‹#›</a:t>
            </a:fld>
            <a:endParaRPr lang="en-US"/>
          </a:p>
        </p:txBody>
      </p:sp>
    </p:spTree>
    <p:extLst>
      <p:ext uri="{BB962C8B-B14F-4D97-AF65-F5344CB8AC3E}">
        <p14:creationId xmlns:p14="http://schemas.microsoft.com/office/powerpoint/2010/main" val="2222984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hyperlink" Target="mailto:maria.santos19@upr.edu" TargetMode="External"/><Relationship Id="rId2" Type="http://schemas.openxmlformats.org/officeDocument/2006/relationships/image" Target="../media/image12.png"/><Relationship Id="rId1" Type="http://schemas.openxmlformats.org/officeDocument/2006/relationships/slideLayout" Target="../slideLayouts/slideLayout9.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43308-CF84-F21E-7874-B05C2128351A}"/>
              </a:ext>
            </a:extLst>
          </p:cNvPr>
          <p:cNvSpPr>
            <a:spLocks noGrp="1"/>
          </p:cNvSpPr>
          <p:nvPr>
            <p:ph type="ctrTitle"/>
          </p:nvPr>
        </p:nvSpPr>
        <p:spPr/>
        <p:txBody>
          <a:bodyPr>
            <a:normAutofit fontScale="90000"/>
          </a:bodyPr>
          <a:lstStyle/>
          <a:p>
            <a:r>
              <a:rPr lang="es-PR" dirty="0"/>
              <a:t>Aspectos Económicos del Cambio Climático en Puerto Rico</a:t>
            </a:r>
          </a:p>
        </p:txBody>
      </p:sp>
      <p:sp>
        <p:nvSpPr>
          <p:cNvPr id="3" name="Subtitle 2">
            <a:extLst>
              <a:ext uri="{FF2B5EF4-FFF2-40B4-BE49-F238E27FC236}">
                <a16:creationId xmlns:a16="http://schemas.microsoft.com/office/drawing/2014/main" id="{296C2D50-7EFF-ACF8-784C-DF25A37600DF}"/>
              </a:ext>
            </a:extLst>
          </p:cNvPr>
          <p:cNvSpPr>
            <a:spLocks noGrp="1"/>
          </p:cNvSpPr>
          <p:nvPr>
            <p:ph type="subTitle" idx="1"/>
          </p:nvPr>
        </p:nvSpPr>
        <p:spPr/>
        <p:txBody>
          <a:bodyPr/>
          <a:lstStyle/>
          <a:p>
            <a:r>
              <a:rPr lang="en-US" dirty="0"/>
              <a:t>María de</a:t>
            </a:r>
            <a:r>
              <a:rPr lang="es-PR" dirty="0"/>
              <a:t> los </a:t>
            </a:r>
            <a:r>
              <a:rPr lang="en-US" dirty="0"/>
              <a:t>M. Santos-Corrada, Ph.D.</a:t>
            </a:r>
          </a:p>
          <a:p>
            <a:r>
              <a:rPr lang="en-US" dirty="0"/>
              <a:t>Universidad de P.R. </a:t>
            </a:r>
          </a:p>
        </p:txBody>
      </p:sp>
      <p:pic>
        <p:nvPicPr>
          <p:cNvPr id="4" name="Picture 3">
            <a:extLst>
              <a:ext uri="{FF2B5EF4-FFF2-40B4-BE49-F238E27FC236}">
                <a16:creationId xmlns:a16="http://schemas.microsoft.com/office/drawing/2014/main" id="{82DE62C0-E8CF-C3EE-F69E-2924CBDEE9B5}"/>
              </a:ext>
            </a:extLst>
          </p:cNvPr>
          <p:cNvPicPr>
            <a:picLocks noChangeAspect="1"/>
          </p:cNvPicPr>
          <p:nvPr/>
        </p:nvPicPr>
        <p:blipFill>
          <a:blip r:embed="rId2"/>
          <a:stretch>
            <a:fillRect/>
          </a:stretch>
        </p:blipFill>
        <p:spPr>
          <a:xfrm>
            <a:off x="8475749" y="5648176"/>
            <a:ext cx="3401863" cy="938865"/>
          </a:xfrm>
          <a:prstGeom prst="rect">
            <a:avLst/>
          </a:prstGeom>
        </p:spPr>
      </p:pic>
      <p:pic>
        <p:nvPicPr>
          <p:cNvPr id="6" name="Picture 5">
            <a:extLst>
              <a:ext uri="{FF2B5EF4-FFF2-40B4-BE49-F238E27FC236}">
                <a16:creationId xmlns:a16="http://schemas.microsoft.com/office/drawing/2014/main" id="{24811C8A-ACC5-F146-2551-DC543D6082B1}"/>
              </a:ext>
            </a:extLst>
          </p:cNvPr>
          <p:cNvPicPr>
            <a:picLocks noChangeAspect="1"/>
          </p:cNvPicPr>
          <p:nvPr/>
        </p:nvPicPr>
        <p:blipFill>
          <a:blip r:embed="rId3"/>
          <a:stretch>
            <a:fillRect/>
          </a:stretch>
        </p:blipFill>
        <p:spPr>
          <a:xfrm>
            <a:off x="0" y="5388737"/>
            <a:ext cx="1524132" cy="1469263"/>
          </a:xfrm>
          <a:prstGeom prst="rect">
            <a:avLst/>
          </a:prstGeom>
        </p:spPr>
      </p:pic>
    </p:spTree>
    <p:extLst>
      <p:ext uri="{BB962C8B-B14F-4D97-AF65-F5344CB8AC3E}">
        <p14:creationId xmlns:p14="http://schemas.microsoft.com/office/powerpoint/2010/main" val="459150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814CF-E965-448B-BD0B-6F4BA0702D63}"/>
              </a:ext>
            </a:extLst>
          </p:cNvPr>
          <p:cNvSpPr>
            <a:spLocks noGrp="1"/>
          </p:cNvSpPr>
          <p:nvPr>
            <p:ph type="title"/>
          </p:nvPr>
        </p:nvSpPr>
        <p:spPr/>
        <p:txBody>
          <a:bodyPr/>
          <a:lstStyle/>
          <a:p>
            <a:r>
              <a:rPr lang="en-US" dirty="0"/>
              <a:t>Agenda</a:t>
            </a:r>
          </a:p>
        </p:txBody>
      </p:sp>
      <p:pic>
        <p:nvPicPr>
          <p:cNvPr id="4" name="Content Placeholder 3">
            <a:extLst>
              <a:ext uri="{FF2B5EF4-FFF2-40B4-BE49-F238E27FC236}">
                <a16:creationId xmlns:a16="http://schemas.microsoft.com/office/drawing/2014/main" id="{F6662230-44B7-4DD6-8F19-B6B815F795F4}"/>
              </a:ext>
            </a:extLst>
          </p:cNvPr>
          <p:cNvPicPr>
            <a:picLocks noGrp="1" noChangeAspect="1"/>
          </p:cNvPicPr>
          <p:nvPr>
            <p:ph idx="1"/>
          </p:nvPr>
        </p:nvPicPr>
        <p:blipFill>
          <a:blip r:embed="rId2"/>
          <a:stretch>
            <a:fillRect/>
          </a:stretch>
        </p:blipFill>
        <p:spPr>
          <a:xfrm>
            <a:off x="1" y="5906942"/>
            <a:ext cx="12192000" cy="951058"/>
          </a:xfrm>
          <a:prstGeom prst="rect">
            <a:avLst/>
          </a:prstGeom>
        </p:spPr>
      </p:pic>
      <p:sp>
        <p:nvSpPr>
          <p:cNvPr id="6" name="TextBox 5">
            <a:extLst>
              <a:ext uri="{FF2B5EF4-FFF2-40B4-BE49-F238E27FC236}">
                <a16:creationId xmlns:a16="http://schemas.microsoft.com/office/drawing/2014/main" id="{2F934EF1-13F2-42EC-8AD2-5CE1C26F460B}"/>
              </a:ext>
            </a:extLst>
          </p:cNvPr>
          <p:cNvSpPr txBox="1"/>
          <p:nvPr/>
        </p:nvSpPr>
        <p:spPr>
          <a:xfrm>
            <a:off x="838200" y="1616044"/>
            <a:ext cx="7192992" cy="3416320"/>
          </a:xfrm>
          <a:prstGeom prst="rect">
            <a:avLst/>
          </a:prstGeom>
          <a:noFill/>
        </p:spPr>
        <p:txBody>
          <a:bodyPr wrap="square">
            <a:spAutoFit/>
          </a:bodyPr>
          <a:lstStyle/>
          <a:p>
            <a:pPr marL="571500" indent="-571500">
              <a:buFont typeface="Arial" panose="020B0604020202020204" pitchFamily="34" charset="0"/>
              <a:buChar char="•"/>
            </a:pPr>
            <a:r>
              <a:rPr lang="es-PR" sz="3600" dirty="0">
                <a:latin typeface="Calibri" panose="020F0502020204030204" pitchFamily="34" charset="0"/>
                <a:ea typeface="Calibri" panose="020F0502020204030204" pitchFamily="34" charset="0"/>
                <a:cs typeface="Times New Roman" panose="02020603050405020304" pitchFamily="18" charset="0"/>
              </a:rPr>
              <a:t>Datos Generales de Puerto Rico</a:t>
            </a:r>
          </a:p>
          <a:p>
            <a:pPr marL="571500" indent="-571500">
              <a:buFont typeface="Arial" panose="020B0604020202020204" pitchFamily="34" charset="0"/>
              <a:buChar char="•"/>
            </a:pPr>
            <a:r>
              <a:rPr lang="es-PR" sz="3600" dirty="0">
                <a:latin typeface="Calibri" panose="020F0502020204030204" pitchFamily="34" charset="0"/>
                <a:ea typeface="Calibri" panose="020F0502020204030204" pitchFamily="34" charset="0"/>
                <a:cs typeface="Times New Roman" panose="02020603050405020304" pitchFamily="18" charset="0"/>
              </a:rPr>
              <a:t>Datos Económicos de Puerto Rico</a:t>
            </a:r>
          </a:p>
          <a:p>
            <a:pPr marL="571500" indent="-571500">
              <a:buFont typeface="Arial" panose="020B0604020202020204" pitchFamily="34" charset="0"/>
              <a:buChar char="•"/>
            </a:pPr>
            <a:r>
              <a:rPr lang="es-PR" sz="3600" dirty="0" err="1">
                <a:latin typeface="Calibri" panose="020F0502020204030204" pitchFamily="34" charset="0"/>
                <a:ea typeface="Calibri" panose="020F0502020204030204" pitchFamily="34" charset="0"/>
                <a:cs typeface="Times New Roman" panose="02020603050405020304" pitchFamily="18" charset="0"/>
              </a:rPr>
              <a:t>PyMEs</a:t>
            </a:r>
            <a:r>
              <a:rPr lang="es-PR" sz="3600" dirty="0">
                <a:latin typeface="Calibri" panose="020F0502020204030204" pitchFamily="34" charset="0"/>
                <a:ea typeface="Calibri" panose="020F0502020204030204" pitchFamily="34" charset="0"/>
                <a:cs typeface="Times New Roman" panose="02020603050405020304" pitchFamily="18" charset="0"/>
              </a:rPr>
              <a:t> en Puerto Rico</a:t>
            </a:r>
          </a:p>
          <a:p>
            <a:pPr marL="571500" indent="-571500">
              <a:buFont typeface="Arial" panose="020B0604020202020204" pitchFamily="34" charset="0"/>
              <a:buChar char="•"/>
            </a:pPr>
            <a:r>
              <a:rPr lang="es-PR" sz="3600" dirty="0">
                <a:latin typeface="Calibri" panose="020F0502020204030204" pitchFamily="34" charset="0"/>
                <a:ea typeface="Calibri" panose="020F0502020204030204" pitchFamily="34" charset="0"/>
                <a:cs typeface="Times New Roman" panose="02020603050405020304" pitchFamily="18" charset="0"/>
              </a:rPr>
              <a:t>Cambio Climático y las </a:t>
            </a:r>
            <a:r>
              <a:rPr lang="es-PR" sz="3600" dirty="0" err="1">
                <a:latin typeface="Calibri" panose="020F0502020204030204" pitchFamily="34" charset="0"/>
                <a:ea typeface="Calibri" panose="020F0502020204030204" pitchFamily="34" charset="0"/>
                <a:cs typeface="Times New Roman" panose="02020603050405020304" pitchFamily="18" charset="0"/>
              </a:rPr>
              <a:t>PyMEs</a:t>
            </a:r>
            <a:endParaRPr lang="es-PR" sz="3600" dirty="0">
              <a:latin typeface="Calibri" panose="020F0502020204030204" pitchFamily="34" charset="0"/>
              <a:ea typeface="Calibri" panose="020F0502020204030204" pitchFamily="34" charset="0"/>
              <a:cs typeface="Times New Roman" panose="02020603050405020304" pitchFamily="18" charset="0"/>
            </a:endParaRPr>
          </a:p>
          <a:p>
            <a:pPr marL="571500" indent="-571500">
              <a:buFont typeface="Arial" panose="020B0604020202020204" pitchFamily="34" charset="0"/>
              <a:buChar char="•"/>
            </a:pPr>
            <a:r>
              <a:rPr lang="es-PR" sz="3600" dirty="0">
                <a:latin typeface="Calibri" panose="020F0502020204030204" pitchFamily="34" charset="0"/>
                <a:ea typeface="Calibri" panose="020F0502020204030204" pitchFamily="34" charset="0"/>
                <a:cs typeface="Times New Roman" panose="02020603050405020304" pitchFamily="18" charset="0"/>
              </a:rPr>
              <a:t>Coste de la inacción</a:t>
            </a:r>
          </a:p>
          <a:p>
            <a:pPr marL="571500" indent="-571500">
              <a:buFont typeface="Arial" panose="020B0604020202020204" pitchFamily="34" charset="0"/>
              <a:buChar char="•"/>
            </a:pPr>
            <a:r>
              <a:rPr lang="es-PR" sz="3600" dirty="0">
                <a:latin typeface="Calibri" panose="020F0502020204030204" pitchFamily="34" charset="0"/>
                <a:ea typeface="Calibri" panose="020F0502020204030204" pitchFamily="34" charset="0"/>
                <a:cs typeface="Times New Roman" panose="02020603050405020304" pitchFamily="18" charset="0"/>
              </a:rPr>
              <a:t>Conclusión</a:t>
            </a:r>
            <a:endParaRPr lang="en-US" sz="5400" dirty="0"/>
          </a:p>
        </p:txBody>
      </p:sp>
    </p:spTree>
    <p:extLst>
      <p:ext uri="{BB962C8B-B14F-4D97-AF65-F5344CB8AC3E}">
        <p14:creationId xmlns:p14="http://schemas.microsoft.com/office/powerpoint/2010/main" val="2809568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814CF-E965-448B-BD0B-6F4BA0702D63}"/>
              </a:ext>
            </a:extLst>
          </p:cNvPr>
          <p:cNvSpPr>
            <a:spLocks noGrp="1"/>
          </p:cNvSpPr>
          <p:nvPr>
            <p:ph type="title"/>
          </p:nvPr>
        </p:nvSpPr>
        <p:spPr>
          <a:xfrm>
            <a:off x="838200" y="365125"/>
            <a:ext cx="10515600" cy="882489"/>
          </a:xfrm>
        </p:spPr>
        <p:txBody>
          <a:bodyPr/>
          <a:lstStyle/>
          <a:p>
            <a:pPr algn="ctr"/>
            <a:r>
              <a:rPr lang="en-US" dirty="0"/>
              <a:t>Puerto Rico</a:t>
            </a:r>
          </a:p>
        </p:txBody>
      </p:sp>
      <p:pic>
        <p:nvPicPr>
          <p:cNvPr id="4" name="Content Placeholder 3">
            <a:extLst>
              <a:ext uri="{FF2B5EF4-FFF2-40B4-BE49-F238E27FC236}">
                <a16:creationId xmlns:a16="http://schemas.microsoft.com/office/drawing/2014/main" id="{F6662230-44B7-4DD6-8F19-B6B815F795F4}"/>
              </a:ext>
            </a:extLst>
          </p:cNvPr>
          <p:cNvPicPr>
            <a:picLocks noGrp="1" noChangeAspect="1"/>
          </p:cNvPicPr>
          <p:nvPr>
            <p:ph idx="1"/>
          </p:nvPr>
        </p:nvPicPr>
        <p:blipFill>
          <a:blip r:embed="rId2"/>
          <a:stretch>
            <a:fillRect/>
          </a:stretch>
        </p:blipFill>
        <p:spPr>
          <a:xfrm>
            <a:off x="1" y="5906942"/>
            <a:ext cx="12192000" cy="951058"/>
          </a:xfrm>
          <a:prstGeom prst="rect">
            <a:avLst/>
          </a:prstGeom>
        </p:spPr>
      </p:pic>
      <p:sp>
        <p:nvSpPr>
          <p:cNvPr id="5" name="TextBox 4">
            <a:extLst>
              <a:ext uri="{FF2B5EF4-FFF2-40B4-BE49-F238E27FC236}">
                <a16:creationId xmlns:a16="http://schemas.microsoft.com/office/drawing/2014/main" id="{FD5F7BF4-F9C7-4CA1-AEBE-850F6D01FBDE}"/>
              </a:ext>
            </a:extLst>
          </p:cNvPr>
          <p:cNvSpPr txBox="1"/>
          <p:nvPr/>
        </p:nvSpPr>
        <p:spPr>
          <a:xfrm>
            <a:off x="322041" y="1399502"/>
            <a:ext cx="5156610" cy="4355551"/>
          </a:xfrm>
          <a:prstGeom prst="rect">
            <a:avLst/>
          </a:prstGeom>
          <a:noFill/>
        </p:spPr>
        <p:txBody>
          <a:bodyPr wrap="square">
            <a:spAutoFit/>
          </a:bodyPr>
          <a:lstStyle/>
          <a:p>
            <a:pPr>
              <a:lnSpc>
                <a:spcPct val="107000"/>
              </a:lnSpc>
              <a:spcAft>
                <a:spcPts val="800"/>
              </a:spcAft>
            </a:pPr>
            <a:r>
              <a:rPr lang="es-PR" sz="1800" dirty="0">
                <a:effectLst/>
                <a:latin typeface="Calibri" panose="020F0502020204030204" pitchFamily="34" charset="0"/>
                <a:ea typeface="Calibri" panose="020F0502020204030204" pitchFamily="34" charset="0"/>
                <a:cs typeface="Times New Roman" panose="02020603050405020304" pitchFamily="18" charset="0"/>
              </a:rPr>
              <a:t>NOMBRE DEL PAÍS: </a:t>
            </a:r>
            <a:r>
              <a:rPr lang="es-PR" sz="1800" b="1" dirty="0">
                <a:effectLst/>
                <a:latin typeface="Calibri" panose="020F0502020204030204" pitchFamily="34" charset="0"/>
                <a:ea typeface="Calibri" panose="020F0502020204030204" pitchFamily="34" charset="0"/>
                <a:cs typeface="Times New Roman" panose="02020603050405020304" pitchFamily="18" charset="0"/>
              </a:rPr>
              <a:t>Estado Libre Asociado de Puerto </a:t>
            </a:r>
            <a:r>
              <a:rPr lang="es-PR" b="1" dirty="0">
                <a:latin typeface="Calibri" panose="020F0502020204030204" pitchFamily="34" charset="0"/>
                <a:ea typeface="Calibri" panose="020F0502020204030204" pitchFamily="34" charset="0"/>
                <a:cs typeface="Times New Roman" panose="02020603050405020304" pitchFamily="18" charset="0"/>
              </a:rPr>
              <a:t>Rico (Commonwealth </a:t>
            </a:r>
            <a:r>
              <a:rPr lang="es-PR" b="1" dirty="0" err="1">
                <a:latin typeface="Calibri" panose="020F0502020204030204" pitchFamily="34" charset="0"/>
                <a:ea typeface="Calibri" panose="020F0502020204030204" pitchFamily="34" charset="0"/>
                <a:cs typeface="Times New Roman" panose="02020603050405020304" pitchFamily="18" charset="0"/>
              </a:rPr>
              <a:t>of</a:t>
            </a:r>
            <a:r>
              <a:rPr lang="es-PR" b="1" dirty="0">
                <a:latin typeface="Calibri" panose="020F0502020204030204" pitchFamily="34" charset="0"/>
                <a:ea typeface="Calibri" panose="020F0502020204030204" pitchFamily="34" charset="0"/>
                <a:cs typeface="Times New Roman" panose="02020603050405020304" pitchFamily="18" charset="0"/>
              </a:rPr>
              <a:t> Puerto Rico) </a:t>
            </a:r>
          </a:p>
          <a:p>
            <a:pPr>
              <a:lnSpc>
                <a:spcPct val="107000"/>
              </a:lnSpc>
              <a:spcAft>
                <a:spcPts val="800"/>
              </a:spcAft>
            </a:pPr>
            <a:r>
              <a:rPr lang="es-PR" sz="1800" dirty="0">
                <a:effectLst/>
                <a:latin typeface="Calibri" panose="020F0502020204030204" pitchFamily="34" charset="0"/>
                <a:ea typeface="Calibri" panose="020F0502020204030204" pitchFamily="34" charset="0"/>
                <a:cs typeface="Times New Roman" panose="02020603050405020304" pitchFamily="18" charset="0"/>
              </a:rPr>
              <a:t>Forma corta convencional: </a:t>
            </a:r>
            <a:r>
              <a:rPr lang="es-PR" sz="1800" b="1" dirty="0">
                <a:effectLst/>
                <a:latin typeface="Calibri" panose="020F0502020204030204" pitchFamily="34" charset="0"/>
                <a:ea typeface="Calibri" panose="020F0502020204030204" pitchFamily="34" charset="0"/>
                <a:cs typeface="Times New Roman" panose="02020603050405020304" pitchFamily="18" charset="0"/>
              </a:rPr>
              <a:t>Puerto Rico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PR" sz="1800" dirty="0">
                <a:effectLst/>
                <a:latin typeface="Calibri" panose="020F0502020204030204" pitchFamily="34" charset="0"/>
                <a:ea typeface="Calibri" panose="020F0502020204030204" pitchFamily="34" charset="0"/>
                <a:cs typeface="Times New Roman" panose="02020603050405020304" pitchFamily="18" charset="0"/>
              </a:rPr>
              <a:t>ESTATUTO POLÍTICO: </a:t>
            </a:r>
            <a:r>
              <a:rPr lang="es-PR" sz="1800" b="1" dirty="0">
                <a:effectLst/>
                <a:latin typeface="Calibri" panose="020F0502020204030204" pitchFamily="34" charset="0"/>
                <a:ea typeface="Calibri" panose="020F0502020204030204" pitchFamily="34" charset="0"/>
                <a:cs typeface="Times New Roman" panose="02020603050405020304" pitchFamily="18" charset="0"/>
              </a:rPr>
              <a:t>Territorio organizado no incorporado de los Estados Unidos </a:t>
            </a:r>
          </a:p>
          <a:p>
            <a:pPr marL="0" marR="0">
              <a:lnSpc>
                <a:spcPct val="107000"/>
              </a:lnSpc>
              <a:spcBef>
                <a:spcPts val="0"/>
              </a:spcBef>
              <a:spcAft>
                <a:spcPts val="800"/>
              </a:spcAft>
            </a:pPr>
            <a:r>
              <a:rPr lang="es-PR" sz="1800" dirty="0">
                <a:effectLst/>
                <a:latin typeface="Calibri" panose="020F0502020204030204" pitchFamily="34" charset="0"/>
                <a:ea typeface="Calibri" panose="020F0502020204030204" pitchFamily="34" charset="0"/>
                <a:cs typeface="Times New Roman" panose="02020603050405020304" pitchFamily="18" charset="0"/>
              </a:rPr>
              <a:t>CAPITAL: </a:t>
            </a:r>
            <a:r>
              <a:rPr lang="es-PR" sz="1800" b="1" dirty="0">
                <a:effectLst/>
                <a:latin typeface="Calibri" panose="020F0502020204030204" pitchFamily="34" charset="0"/>
                <a:ea typeface="Calibri" panose="020F0502020204030204" pitchFamily="34" charset="0"/>
                <a:cs typeface="Times New Roman" panose="02020603050405020304" pitchFamily="18" charset="0"/>
              </a:rPr>
              <a:t>San Juan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PR" sz="1800" dirty="0">
                <a:effectLst/>
                <a:latin typeface="Calibri" panose="020F0502020204030204" pitchFamily="34" charset="0"/>
                <a:ea typeface="Calibri" panose="020F0502020204030204" pitchFamily="34" charset="0"/>
                <a:cs typeface="Times New Roman" panose="02020603050405020304" pitchFamily="18" charset="0"/>
              </a:rPr>
              <a:t>SISTEMA JURÍDICO: </a:t>
            </a:r>
            <a:r>
              <a:rPr lang="es-PR" sz="1800" b="1" dirty="0">
                <a:effectLst/>
                <a:latin typeface="Calibri" panose="020F0502020204030204" pitchFamily="34" charset="0"/>
                <a:ea typeface="Calibri" panose="020F0502020204030204" pitchFamily="34" charset="0"/>
                <a:cs typeface="Times New Roman" panose="02020603050405020304" pitchFamily="18" charset="0"/>
              </a:rPr>
              <a:t>Basado en el derecho civil y dentro del sistema judicial federal de los Estados Unidos </a:t>
            </a:r>
          </a:p>
          <a:p>
            <a:r>
              <a:rPr lang="es-PR" dirty="0">
                <a:latin typeface="Calibri" panose="020F0502020204030204" pitchFamily="34" charset="0"/>
                <a:ea typeface="Calibri" panose="020F0502020204030204" pitchFamily="34" charset="0"/>
                <a:cs typeface="Times New Roman" panose="02020603050405020304" pitchFamily="18" charset="0"/>
              </a:rPr>
              <a:t>POBLACI</a:t>
            </a:r>
            <a:r>
              <a:rPr lang="es-PR" dirty="0">
                <a:latin typeface="Calibri" panose="020F0502020204030204" pitchFamily="34" charset="0"/>
                <a:ea typeface="Calibri" panose="020F0502020204030204" pitchFamily="34" charset="0"/>
                <a:cs typeface="Calibri" panose="020F0502020204030204" pitchFamily="34" charset="0"/>
              </a:rPr>
              <a:t>ÓN: </a:t>
            </a:r>
            <a:r>
              <a:rPr lang="es-PR" b="1" dirty="0">
                <a:latin typeface="Calibri" panose="020F0502020204030204" pitchFamily="34" charset="0"/>
                <a:ea typeface="Calibri" panose="020F0502020204030204" pitchFamily="34" charset="0"/>
                <a:cs typeface="Calibri" panose="020F0502020204030204" pitchFamily="34" charset="0"/>
              </a:rPr>
              <a:t>3,203,295</a:t>
            </a:r>
          </a:p>
          <a:p>
            <a:r>
              <a:rPr lang="es-PR" dirty="0">
                <a:latin typeface="Calibri" panose="020F0502020204030204" pitchFamily="34" charset="0"/>
                <a:ea typeface="Calibri" panose="020F0502020204030204" pitchFamily="34" charset="0"/>
                <a:cs typeface="Calibri" panose="020F0502020204030204" pitchFamily="34" charset="0"/>
              </a:rPr>
              <a:t>ORGANIZACIÓN TERRITORIAL: </a:t>
            </a:r>
            <a:r>
              <a:rPr lang="es-PR" b="1" dirty="0">
                <a:latin typeface="Calibri" panose="020F0502020204030204" pitchFamily="34" charset="0"/>
                <a:ea typeface="Calibri" panose="020F0502020204030204" pitchFamily="34" charset="0"/>
                <a:cs typeface="Calibri" panose="020F0502020204030204" pitchFamily="34" charset="0"/>
              </a:rPr>
              <a:t>8 Distritos Senatoriales, 40 Distritos Representativos y 78 Municipios que a su vez se dividen en barrios y sectores  </a:t>
            </a:r>
            <a:endParaRPr lang="en-US" b="1" dirty="0"/>
          </a:p>
        </p:txBody>
      </p:sp>
      <p:pic>
        <p:nvPicPr>
          <p:cNvPr id="8" name="Picture 7">
            <a:extLst>
              <a:ext uri="{FF2B5EF4-FFF2-40B4-BE49-F238E27FC236}">
                <a16:creationId xmlns:a16="http://schemas.microsoft.com/office/drawing/2014/main" id="{A1DED653-E955-4624-B91E-F79B1048CA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2061" y="1118750"/>
            <a:ext cx="6098156" cy="4462541"/>
          </a:xfrm>
          <a:prstGeom prst="rect">
            <a:avLst/>
          </a:prstGeom>
        </p:spPr>
      </p:pic>
    </p:spTree>
    <p:extLst>
      <p:ext uri="{BB962C8B-B14F-4D97-AF65-F5344CB8AC3E}">
        <p14:creationId xmlns:p14="http://schemas.microsoft.com/office/powerpoint/2010/main" val="2939258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p:txBody>
          <a:bodyPr/>
          <a:lstStyle/>
          <a:p>
            <a:r>
              <a:rPr lang="es-PR" dirty="0"/>
              <a:t>Datos Económicos</a:t>
            </a:r>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2"/>
          <a:stretch>
            <a:fillRect/>
          </a:stretch>
        </p:blipFill>
        <p:spPr>
          <a:xfrm>
            <a:off x="0" y="6037784"/>
            <a:ext cx="12192000" cy="820216"/>
          </a:xfrm>
          <a:prstGeom prst="rect">
            <a:avLst/>
          </a:prstGeom>
        </p:spPr>
      </p:pic>
      <p:sp>
        <p:nvSpPr>
          <p:cNvPr id="5" name="TextBox 4">
            <a:extLst>
              <a:ext uri="{FF2B5EF4-FFF2-40B4-BE49-F238E27FC236}">
                <a16:creationId xmlns:a16="http://schemas.microsoft.com/office/drawing/2014/main" id="{47480C71-E5D0-43E0-B4AB-8080F223106F}"/>
              </a:ext>
            </a:extLst>
          </p:cNvPr>
          <p:cNvSpPr txBox="1"/>
          <p:nvPr/>
        </p:nvSpPr>
        <p:spPr>
          <a:xfrm>
            <a:off x="255722" y="1821446"/>
            <a:ext cx="11631478" cy="1096519"/>
          </a:xfrm>
          <a:prstGeom prst="rect">
            <a:avLst/>
          </a:prstGeom>
          <a:noFill/>
        </p:spPr>
        <p:txBody>
          <a:bodyPr wrap="square">
            <a:spAutoFit/>
          </a:bodyPr>
          <a:lstStyle/>
          <a:p>
            <a:pPr marL="457200" marR="0" indent="-457200">
              <a:lnSpc>
                <a:spcPct val="107000"/>
              </a:lnSpc>
              <a:spcBef>
                <a:spcPts val="0"/>
              </a:spcBef>
              <a:spcAft>
                <a:spcPts val="800"/>
              </a:spcAft>
              <a:buFont typeface="Arial" panose="020B0604020202020204" pitchFamily="34" charset="0"/>
              <a:buChar char="•"/>
            </a:pPr>
            <a:r>
              <a:rPr lang="es-PR" sz="2800" dirty="0">
                <a:effectLst/>
                <a:latin typeface="Calibri" panose="020F0502020204030204" pitchFamily="34" charset="0"/>
                <a:ea typeface="Calibri" panose="020F0502020204030204" pitchFamily="34" charset="0"/>
                <a:cs typeface="Times New Roman" panose="02020603050405020304" pitchFamily="18" charset="0"/>
              </a:rPr>
              <a:t>PNB: 78 000 millones de dólares (2022)</a:t>
            </a:r>
          </a:p>
          <a:p>
            <a:pPr marL="457200" indent="-457200">
              <a:lnSpc>
                <a:spcPct val="107000"/>
              </a:lnSpc>
              <a:spcAft>
                <a:spcPts val="800"/>
              </a:spcAft>
              <a:buFont typeface="Arial" panose="020B0604020202020204" pitchFamily="34" charset="0"/>
              <a:buChar char="•"/>
            </a:pPr>
            <a:r>
              <a:rPr lang="es-PR" sz="2800" dirty="0">
                <a:effectLst/>
                <a:latin typeface="Calibri" panose="020F0502020204030204" pitchFamily="34" charset="0"/>
                <a:ea typeface="Calibri" panose="020F0502020204030204" pitchFamily="34" charset="0"/>
                <a:cs typeface="Times New Roman" panose="02020603050405020304" pitchFamily="18" charset="0"/>
              </a:rPr>
              <a:t>PIB: 113 400 millones de dólares (2022)</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9034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a:xfrm>
            <a:off x="838200" y="365125"/>
            <a:ext cx="10515600" cy="955675"/>
          </a:xfrm>
        </p:spPr>
        <p:txBody>
          <a:bodyPr/>
          <a:lstStyle/>
          <a:p>
            <a:r>
              <a:rPr lang="es-PR" dirty="0"/>
              <a:t>Cambio climático y </a:t>
            </a:r>
            <a:r>
              <a:rPr lang="es-PR" dirty="0" err="1"/>
              <a:t>PyMEs</a:t>
            </a:r>
            <a:endParaRPr lang="es-PR" dirty="0"/>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2"/>
          <a:stretch>
            <a:fillRect/>
          </a:stretch>
        </p:blipFill>
        <p:spPr>
          <a:xfrm>
            <a:off x="0" y="6037784"/>
            <a:ext cx="12192000" cy="820216"/>
          </a:xfrm>
          <a:prstGeom prst="rect">
            <a:avLst/>
          </a:prstGeom>
        </p:spPr>
      </p:pic>
      <p:pic>
        <p:nvPicPr>
          <p:cNvPr id="3" name="Picture 2">
            <a:extLst>
              <a:ext uri="{FF2B5EF4-FFF2-40B4-BE49-F238E27FC236}">
                <a16:creationId xmlns:a16="http://schemas.microsoft.com/office/drawing/2014/main" id="{041779F4-65D5-4584-8AD5-B35C12655530}"/>
              </a:ext>
            </a:extLst>
          </p:cNvPr>
          <p:cNvPicPr>
            <a:picLocks noChangeAspect="1"/>
          </p:cNvPicPr>
          <p:nvPr/>
        </p:nvPicPr>
        <p:blipFill>
          <a:blip r:embed="rId3"/>
          <a:stretch>
            <a:fillRect/>
          </a:stretch>
        </p:blipFill>
        <p:spPr>
          <a:xfrm>
            <a:off x="2811779" y="1544320"/>
            <a:ext cx="6568441" cy="4378960"/>
          </a:xfrm>
          <a:prstGeom prst="rect">
            <a:avLst/>
          </a:prstGeom>
        </p:spPr>
      </p:pic>
    </p:spTree>
    <p:extLst>
      <p:ext uri="{BB962C8B-B14F-4D97-AF65-F5344CB8AC3E}">
        <p14:creationId xmlns:p14="http://schemas.microsoft.com/office/powerpoint/2010/main" val="2569624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p:txBody>
          <a:bodyPr/>
          <a:lstStyle/>
          <a:p>
            <a:r>
              <a:rPr lang="es-PR" dirty="0"/>
              <a:t>Cambio climático y </a:t>
            </a:r>
            <a:r>
              <a:rPr lang="es-PR" dirty="0" err="1"/>
              <a:t>PyMEs</a:t>
            </a:r>
            <a:endParaRPr lang="es-PR" dirty="0"/>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2"/>
          <a:stretch>
            <a:fillRect/>
          </a:stretch>
        </p:blipFill>
        <p:spPr>
          <a:xfrm>
            <a:off x="0" y="6037784"/>
            <a:ext cx="12192000" cy="820216"/>
          </a:xfrm>
          <a:prstGeom prst="rect">
            <a:avLst/>
          </a:prstGeom>
        </p:spPr>
      </p:pic>
      <p:sp>
        <p:nvSpPr>
          <p:cNvPr id="5" name="TextBox 4">
            <a:extLst>
              <a:ext uri="{FF2B5EF4-FFF2-40B4-BE49-F238E27FC236}">
                <a16:creationId xmlns:a16="http://schemas.microsoft.com/office/drawing/2014/main" id="{47480C71-E5D0-43E0-B4AB-8080F223106F}"/>
              </a:ext>
            </a:extLst>
          </p:cNvPr>
          <p:cNvSpPr txBox="1"/>
          <p:nvPr/>
        </p:nvSpPr>
        <p:spPr>
          <a:xfrm>
            <a:off x="1288224" y="2705725"/>
            <a:ext cx="7747288" cy="1569660"/>
          </a:xfrm>
          <a:prstGeom prst="rect">
            <a:avLst/>
          </a:prstGeom>
          <a:noFill/>
        </p:spPr>
        <p:txBody>
          <a:bodyPr wrap="square">
            <a:spAutoFit/>
          </a:bodyPr>
          <a:lstStyle/>
          <a:p>
            <a:pPr marL="685800" indent="-685800">
              <a:buFont typeface="Arial" panose="020B0604020202020204" pitchFamily="34" charset="0"/>
              <a:buChar char="•"/>
            </a:pPr>
            <a:r>
              <a:rPr lang="es-ES" sz="4800" dirty="0"/>
              <a:t>48, 645 </a:t>
            </a:r>
            <a:r>
              <a:rPr lang="es-ES" sz="4800" dirty="0" err="1"/>
              <a:t>PyMEs</a:t>
            </a:r>
            <a:r>
              <a:rPr lang="es-ES" sz="4800" dirty="0"/>
              <a:t> </a:t>
            </a:r>
          </a:p>
          <a:p>
            <a:pPr marL="685800" indent="-685800">
              <a:buFont typeface="Arial" panose="020B0604020202020204" pitchFamily="34" charset="0"/>
              <a:buChar char="•"/>
            </a:pPr>
            <a:r>
              <a:rPr lang="es-ES" sz="4800" dirty="0"/>
              <a:t>22% en zonas inundables </a:t>
            </a:r>
            <a:endParaRPr lang="en-US" sz="4800" dirty="0"/>
          </a:p>
        </p:txBody>
      </p:sp>
    </p:spTree>
    <p:extLst>
      <p:ext uri="{BB962C8B-B14F-4D97-AF65-F5344CB8AC3E}">
        <p14:creationId xmlns:p14="http://schemas.microsoft.com/office/powerpoint/2010/main" val="4023951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p:txBody>
          <a:bodyPr/>
          <a:lstStyle/>
          <a:p>
            <a:r>
              <a:rPr lang="es-PR" dirty="0"/>
              <a:t>Cambio climático y </a:t>
            </a:r>
            <a:r>
              <a:rPr lang="es-PR" dirty="0" err="1"/>
              <a:t>PyMEs</a:t>
            </a:r>
            <a:endParaRPr lang="es-PR" dirty="0"/>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2"/>
          <a:stretch>
            <a:fillRect/>
          </a:stretch>
        </p:blipFill>
        <p:spPr>
          <a:xfrm>
            <a:off x="0" y="6037784"/>
            <a:ext cx="12192000" cy="820216"/>
          </a:xfrm>
          <a:prstGeom prst="rect">
            <a:avLst/>
          </a:prstGeom>
        </p:spPr>
      </p:pic>
      <p:sp>
        <p:nvSpPr>
          <p:cNvPr id="5" name="TextBox 4">
            <a:extLst>
              <a:ext uri="{FF2B5EF4-FFF2-40B4-BE49-F238E27FC236}">
                <a16:creationId xmlns:a16="http://schemas.microsoft.com/office/drawing/2014/main" id="{47480C71-E5D0-43E0-B4AB-8080F223106F}"/>
              </a:ext>
            </a:extLst>
          </p:cNvPr>
          <p:cNvSpPr txBox="1"/>
          <p:nvPr/>
        </p:nvSpPr>
        <p:spPr>
          <a:xfrm>
            <a:off x="838199" y="1690688"/>
            <a:ext cx="10328329" cy="3046988"/>
          </a:xfrm>
          <a:prstGeom prst="rect">
            <a:avLst/>
          </a:prstGeom>
          <a:noFill/>
        </p:spPr>
        <p:txBody>
          <a:bodyPr wrap="square">
            <a:spAutoFit/>
          </a:bodyPr>
          <a:lstStyle/>
          <a:p>
            <a:pPr marL="685800" indent="-685800">
              <a:buFont typeface="Arial" panose="020B0604020202020204" pitchFamily="34" charset="0"/>
              <a:buChar char="•"/>
            </a:pPr>
            <a:r>
              <a:rPr lang="es-ES" sz="4800" dirty="0"/>
              <a:t>Por cada dólar invertido en el Plan MARCC se protegen $58 de actividad económica a futuro, de ellos, $10 son de las </a:t>
            </a:r>
            <a:r>
              <a:rPr lang="es-ES" sz="4800" dirty="0" err="1"/>
              <a:t>PyMEs</a:t>
            </a:r>
            <a:r>
              <a:rPr lang="es-ES" sz="4800" dirty="0"/>
              <a:t>.</a:t>
            </a:r>
            <a:endParaRPr lang="en-US" sz="4800" dirty="0"/>
          </a:p>
        </p:txBody>
      </p:sp>
    </p:spTree>
    <p:extLst>
      <p:ext uri="{BB962C8B-B14F-4D97-AF65-F5344CB8AC3E}">
        <p14:creationId xmlns:p14="http://schemas.microsoft.com/office/powerpoint/2010/main" val="1716835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p:txBody>
          <a:bodyPr/>
          <a:lstStyle/>
          <a:p>
            <a:r>
              <a:rPr lang="es-PR" dirty="0"/>
              <a:t>Cambio climático y </a:t>
            </a:r>
            <a:r>
              <a:rPr lang="es-PR" dirty="0" err="1"/>
              <a:t>PyMEs</a:t>
            </a:r>
            <a:endParaRPr lang="es-PR" dirty="0"/>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2"/>
          <a:stretch>
            <a:fillRect/>
          </a:stretch>
        </p:blipFill>
        <p:spPr>
          <a:xfrm>
            <a:off x="0" y="6037784"/>
            <a:ext cx="12192000" cy="820216"/>
          </a:xfrm>
          <a:prstGeom prst="rect">
            <a:avLst/>
          </a:prstGeom>
        </p:spPr>
      </p:pic>
      <p:sp>
        <p:nvSpPr>
          <p:cNvPr id="5" name="TextBox 4">
            <a:extLst>
              <a:ext uri="{FF2B5EF4-FFF2-40B4-BE49-F238E27FC236}">
                <a16:creationId xmlns:a16="http://schemas.microsoft.com/office/drawing/2014/main" id="{47480C71-E5D0-43E0-B4AB-8080F223106F}"/>
              </a:ext>
            </a:extLst>
          </p:cNvPr>
          <p:cNvSpPr txBox="1"/>
          <p:nvPr/>
        </p:nvSpPr>
        <p:spPr>
          <a:xfrm>
            <a:off x="505559" y="2619609"/>
            <a:ext cx="4337661" cy="2031325"/>
          </a:xfrm>
          <a:prstGeom prst="rect">
            <a:avLst/>
          </a:prstGeom>
          <a:noFill/>
        </p:spPr>
        <p:txBody>
          <a:bodyPr wrap="square">
            <a:spAutoFit/>
          </a:bodyPr>
          <a:lstStyle/>
          <a:p>
            <a:pPr algn="just"/>
            <a:r>
              <a:rPr lang="es-ES" dirty="0"/>
              <a:t>Según el informe presentado por la oficina de presupuestaria de la legislatura de Puerto Rico (OPAL) detallando los costes de los distintos cursos de acción (COA) del Plan de Mitigación, Adaptación y Resiliencia al cambio climático de Puerto Rico (Plan MARCC).</a:t>
            </a:r>
            <a:endParaRPr lang="en-US" dirty="0"/>
          </a:p>
        </p:txBody>
      </p:sp>
      <p:graphicFrame>
        <p:nvGraphicFramePr>
          <p:cNvPr id="3" name="Table 5">
            <a:extLst>
              <a:ext uri="{FF2B5EF4-FFF2-40B4-BE49-F238E27FC236}">
                <a16:creationId xmlns:a16="http://schemas.microsoft.com/office/drawing/2014/main" id="{A310EDE9-E954-4EFB-89C0-573805C7362F}"/>
              </a:ext>
            </a:extLst>
          </p:cNvPr>
          <p:cNvGraphicFramePr>
            <a:graphicFrameLocks noGrp="1"/>
          </p:cNvGraphicFramePr>
          <p:nvPr>
            <p:extLst>
              <p:ext uri="{D42A27DB-BD31-4B8C-83A1-F6EECF244321}">
                <p14:modId xmlns:p14="http://schemas.microsoft.com/office/powerpoint/2010/main" val="1426011803"/>
              </p:ext>
            </p:extLst>
          </p:nvPr>
        </p:nvGraphicFramePr>
        <p:xfrm>
          <a:off x="7346197" y="365125"/>
          <a:ext cx="3673097" cy="5608320"/>
        </p:xfrm>
        <a:graphic>
          <a:graphicData uri="http://schemas.openxmlformats.org/drawingml/2006/table">
            <a:tbl>
              <a:tblPr firstRow="1" bandRow="1">
                <a:tableStyleId>{5C22544A-7EE6-4342-B048-85BDC9FD1C3A}</a:tableStyleId>
              </a:tblPr>
              <a:tblGrid>
                <a:gridCol w="1837841">
                  <a:extLst>
                    <a:ext uri="{9D8B030D-6E8A-4147-A177-3AD203B41FA5}">
                      <a16:colId xmlns:a16="http://schemas.microsoft.com/office/drawing/2014/main" val="932885411"/>
                    </a:ext>
                  </a:extLst>
                </a:gridCol>
                <a:gridCol w="1835256">
                  <a:extLst>
                    <a:ext uri="{9D8B030D-6E8A-4147-A177-3AD203B41FA5}">
                      <a16:colId xmlns:a16="http://schemas.microsoft.com/office/drawing/2014/main" val="3472555314"/>
                    </a:ext>
                  </a:extLst>
                </a:gridCol>
              </a:tblGrid>
              <a:tr h="318669">
                <a:tc>
                  <a:txBody>
                    <a:bodyPr/>
                    <a:lstStyle/>
                    <a:p>
                      <a:pPr algn="ctr"/>
                      <a:r>
                        <a:rPr lang="es-PR" noProof="0" dirty="0"/>
                        <a:t>Sector</a:t>
                      </a:r>
                    </a:p>
                  </a:txBody>
                  <a:tcPr/>
                </a:tc>
                <a:tc>
                  <a:txBody>
                    <a:bodyPr/>
                    <a:lstStyle/>
                    <a:p>
                      <a:pPr algn="ctr"/>
                      <a:r>
                        <a:rPr lang="es-PR" noProof="0" dirty="0"/>
                        <a:t>Coste estimado</a:t>
                      </a:r>
                    </a:p>
                  </a:txBody>
                  <a:tcPr/>
                </a:tc>
                <a:extLst>
                  <a:ext uri="{0D108BD9-81ED-4DB2-BD59-A6C34878D82A}">
                    <a16:rowId xmlns:a16="http://schemas.microsoft.com/office/drawing/2014/main" val="3220401780"/>
                  </a:ext>
                </a:extLst>
              </a:tr>
              <a:tr h="318669">
                <a:tc>
                  <a:txBody>
                    <a:bodyPr/>
                    <a:lstStyle/>
                    <a:p>
                      <a:r>
                        <a:rPr lang="es-PR" sz="1100" noProof="0"/>
                        <a:t>Gases de efecto invernadero</a:t>
                      </a:r>
                    </a:p>
                  </a:txBody>
                  <a:tcPr/>
                </a:tc>
                <a:tc>
                  <a:txBody>
                    <a:bodyPr/>
                    <a:lstStyle/>
                    <a:p>
                      <a:r>
                        <a:rPr lang="en-US" dirty="0"/>
                        <a:t>$ 796,788,700</a:t>
                      </a:r>
                    </a:p>
                  </a:txBody>
                  <a:tcPr/>
                </a:tc>
                <a:extLst>
                  <a:ext uri="{0D108BD9-81ED-4DB2-BD59-A6C34878D82A}">
                    <a16:rowId xmlns:a16="http://schemas.microsoft.com/office/drawing/2014/main" val="3799009254"/>
                  </a:ext>
                </a:extLst>
              </a:tr>
              <a:tr h="318669">
                <a:tc>
                  <a:txBody>
                    <a:bodyPr/>
                    <a:lstStyle/>
                    <a:p>
                      <a:r>
                        <a:rPr lang="es-PR" sz="1100" noProof="0"/>
                        <a:t>Agricultura y ganadería</a:t>
                      </a:r>
                    </a:p>
                  </a:txBody>
                  <a:tcPr/>
                </a:tc>
                <a:tc>
                  <a:txBody>
                    <a:bodyPr/>
                    <a:lstStyle/>
                    <a:p>
                      <a:r>
                        <a:rPr lang="en-US" dirty="0"/>
                        <a:t>$ 210,395,000</a:t>
                      </a:r>
                    </a:p>
                  </a:txBody>
                  <a:tcPr/>
                </a:tc>
                <a:extLst>
                  <a:ext uri="{0D108BD9-81ED-4DB2-BD59-A6C34878D82A}">
                    <a16:rowId xmlns:a16="http://schemas.microsoft.com/office/drawing/2014/main" val="1233106957"/>
                  </a:ext>
                </a:extLst>
              </a:tr>
              <a:tr h="318669">
                <a:tc>
                  <a:txBody>
                    <a:bodyPr/>
                    <a:lstStyle/>
                    <a:p>
                      <a:r>
                        <a:rPr lang="es-PR" sz="1100" noProof="0"/>
                        <a:t>Agua</a:t>
                      </a:r>
                    </a:p>
                  </a:txBody>
                  <a:tcPr/>
                </a:tc>
                <a:tc>
                  <a:txBody>
                    <a:bodyPr/>
                    <a:lstStyle/>
                    <a:p>
                      <a:r>
                        <a:rPr lang="en-US" dirty="0"/>
                        <a:t>$ 510,000,000</a:t>
                      </a:r>
                    </a:p>
                  </a:txBody>
                  <a:tcPr/>
                </a:tc>
                <a:extLst>
                  <a:ext uri="{0D108BD9-81ED-4DB2-BD59-A6C34878D82A}">
                    <a16:rowId xmlns:a16="http://schemas.microsoft.com/office/drawing/2014/main" val="3946657436"/>
                  </a:ext>
                </a:extLst>
              </a:tr>
              <a:tr h="318669">
                <a:tc>
                  <a:txBody>
                    <a:bodyPr/>
                    <a:lstStyle/>
                    <a:p>
                      <a:r>
                        <a:rPr lang="es-PR" sz="1100" noProof="0"/>
                        <a:t>Ecosistemas marinos y zonascosteras</a:t>
                      </a:r>
                    </a:p>
                  </a:txBody>
                  <a:tcPr/>
                </a:tc>
                <a:tc>
                  <a:txBody>
                    <a:bodyPr/>
                    <a:lstStyle/>
                    <a:p>
                      <a:r>
                        <a:rPr lang="en-US" dirty="0"/>
                        <a:t>$ 21,747,757</a:t>
                      </a:r>
                    </a:p>
                  </a:txBody>
                  <a:tcPr/>
                </a:tc>
                <a:extLst>
                  <a:ext uri="{0D108BD9-81ED-4DB2-BD59-A6C34878D82A}">
                    <a16:rowId xmlns:a16="http://schemas.microsoft.com/office/drawing/2014/main" val="3451750345"/>
                  </a:ext>
                </a:extLst>
              </a:tr>
              <a:tr h="318669">
                <a:tc>
                  <a:txBody>
                    <a:bodyPr/>
                    <a:lstStyle/>
                    <a:p>
                      <a:r>
                        <a:rPr lang="es-PR" sz="1100" noProof="0"/>
                        <a:t>Educación</a:t>
                      </a:r>
                    </a:p>
                  </a:txBody>
                  <a:tcPr/>
                </a:tc>
                <a:tc>
                  <a:txBody>
                    <a:bodyPr/>
                    <a:lstStyle/>
                    <a:p>
                      <a:r>
                        <a:rPr lang="en-US" dirty="0"/>
                        <a:t>$ 20,470,000</a:t>
                      </a:r>
                    </a:p>
                  </a:txBody>
                  <a:tcPr/>
                </a:tc>
                <a:extLst>
                  <a:ext uri="{0D108BD9-81ED-4DB2-BD59-A6C34878D82A}">
                    <a16:rowId xmlns:a16="http://schemas.microsoft.com/office/drawing/2014/main" val="4269637813"/>
                  </a:ext>
                </a:extLst>
              </a:tr>
              <a:tr h="318669">
                <a:tc>
                  <a:txBody>
                    <a:bodyPr/>
                    <a:lstStyle/>
                    <a:p>
                      <a:r>
                        <a:rPr lang="es-PR" sz="1100" noProof="0"/>
                        <a:t> Energía</a:t>
                      </a:r>
                    </a:p>
                  </a:txBody>
                  <a:tcPr/>
                </a:tc>
                <a:tc>
                  <a:txBody>
                    <a:bodyPr/>
                    <a:lstStyle/>
                    <a:p>
                      <a:r>
                        <a:rPr lang="en-US" dirty="0"/>
                        <a:t>$ 235,200,000</a:t>
                      </a:r>
                    </a:p>
                  </a:txBody>
                  <a:tcPr/>
                </a:tc>
                <a:extLst>
                  <a:ext uri="{0D108BD9-81ED-4DB2-BD59-A6C34878D82A}">
                    <a16:rowId xmlns:a16="http://schemas.microsoft.com/office/drawing/2014/main" val="4105150426"/>
                  </a:ext>
                </a:extLst>
              </a:tr>
              <a:tr h="318669">
                <a:tc>
                  <a:txBody>
                    <a:bodyPr/>
                    <a:lstStyle/>
                    <a:p>
                      <a:r>
                        <a:rPr lang="es-PR" sz="1100" noProof="0"/>
                        <a:t> Forestación y ecosistemas terrestres</a:t>
                      </a:r>
                    </a:p>
                  </a:txBody>
                  <a:tcPr/>
                </a:tc>
                <a:tc>
                  <a:txBody>
                    <a:bodyPr/>
                    <a:lstStyle/>
                    <a:p>
                      <a:r>
                        <a:rPr lang="en-US" dirty="0"/>
                        <a:t>$ 605,000</a:t>
                      </a:r>
                    </a:p>
                  </a:txBody>
                  <a:tcPr/>
                </a:tc>
                <a:extLst>
                  <a:ext uri="{0D108BD9-81ED-4DB2-BD59-A6C34878D82A}">
                    <a16:rowId xmlns:a16="http://schemas.microsoft.com/office/drawing/2014/main" val="141886024"/>
                  </a:ext>
                </a:extLst>
              </a:tr>
              <a:tr h="318669">
                <a:tc>
                  <a:txBody>
                    <a:bodyPr/>
                    <a:lstStyle/>
                    <a:p>
                      <a:r>
                        <a:rPr lang="es-PR" sz="1100" noProof="0"/>
                        <a:t>Infraestructuras</a:t>
                      </a:r>
                    </a:p>
                  </a:txBody>
                  <a:tcPr/>
                </a:tc>
                <a:tc>
                  <a:txBody>
                    <a:bodyPr/>
                    <a:lstStyle/>
                    <a:p>
                      <a:r>
                        <a:rPr lang="en-US" dirty="0"/>
                        <a:t>$ 114,700,000</a:t>
                      </a:r>
                    </a:p>
                  </a:txBody>
                  <a:tcPr/>
                </a:tc>
                <a:extLst>
                  <a:ext uri="{0D108BD9-81ED-4DB2-BD59-A6C34878D82A}">
                    <a16:rowId xmlns:a16="http://schemas.microsoft.com/office/drawing/2014/main" val="1477795261"/>
                  </a:ext>
                </a:extLst>
              </a:tr>
              <a:tr h="318669">
                <a:tc>
                  <a:txBody>
                    <a:bodyPr/>
                    <a:lstStyle/>
                    <a:p>
                      <a:r>
                        <a:rPr lang="es-PR" sz="1100" noProof="0"/>
                        <a:t>Justicia climática</a:t>
                      </a:r>
                    </a:p>
                  </a:txBody>
                  <a:tcPr/>
                </a:tc>
                <a:tc>
                  <a:txBody>
                    <a:bodyPr/>
                    <a:lstStyle/>
                    <a:p>
                      <a:r>
                        <a:rPr lang="en-US" dirty="0"/>
                        <a:t>$ 700,000</a:t>
                      </a:r>
                    </a:p>
                  </a:txBody>
                  <a:tcPr/>
                </a:tc>
                <a:extLst>
                  <a:ext uri="{0D108BD9-81ED-4DB2-BD59-A6C34878D82A}">
                    <a16:rowId xmlns:a16="http://schemas.microsoft.com/office/drawing/2014/main" val="3405515101"/>
                  </a:ext>
                </a:extLst>
              </a:tr>
              <a:tr h="318669">
                <a:tc>
                  <a:txBody>
                    <a:bodyPr/>
                    <a:lstStyle/>
                    <a:p>
                      <a:r>
                        <a:rPr lang="es-PR" sz="1100" noProof="0"/>
                        <a:t>Residuos sólidos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$ 859,120,000</a:t>
                      </a:r>
                    </a:p>
                  </a:txBody>
                  <a:tcPr/>
                </a:tc>
                <a:extLst>
                  <a:ext uri="{0D108BD9-81ED-4DB2-BD59-A6C34878D82A}">
                    <a16:rowId xmlns:a16="http://schemas.microsoft.com/office/drawing/2014/main" val="1218511827"/>
                  </a:ext>
                </a:extLst>
              </a:tr>
              <a:tr h="318669">
                <a:tc>
                  <a:txBody>
                    <a:bodyPr/>
                    <a:lstStyle/>
                    <a:p>
                      <a:r>
                        <a:rPr lang="es-PR" sz="1100" noProof="0"/>
                        <a:t>Salud y Bienestar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$ 7,265,000</a:t>
                      </a:r>
                    </a:p>
                  </a:txBody>
                  <a:tcPr/>
                </a:tc>
                <a:extLst>
                  <a:ext uri="{0D108BD9-81ED-4DB2-BD59-A6C34878D82A}">
                    <a16:rowId xmlns:a16="http://schemas.microsoft.com/office/drawing/2014/main" val="2980733758"/>
                  </a:ext>
                </a:extLst>
              </a:tr>
              <a:tr h="318669">
                <a:tc>
                  <a:txBody>
                    <a:bodyPr/>
                    <a:lstStyle/>
                    <a:p>
                      <a:r>
                        <a:rPr lang="es-PR" sz="1100" noProof="0"/>
                        <a:t>Transporte y movilidad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$ 1,949,000,000</a:t>
                      </a:r>
                    </a:p>
                  </a:txBody>
                  <a:tcPr/>
                </a:tc>
                <a:extLst>
                  <a:ext uri="{0D108BD9-81ED-4DB2-BD59-A6C34878D82A}">
                    <a16:rowId xmlns:a16="http://schemas.microsoft.com/office/drawing/2014/main" val="3980972348"/>
                  </a:ext>
                </a:extLst>
              </a:tr>
              <a:tr h="318669">
                <a:tc>
                  <a:txBody>
                    <a:bodyPr/>
                    <a:lstStyle/>
                    <a:p>
                      <a:r>
                        <a:rPr lang="es-PR" sz="1100" noProof="0"/>
                        <a:t> Turismo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$ 1,598,320,000</a:t>
                      </a:r>
                    </a:p>
                  </a:txBody>
                  <a:tcPr/>
                </a:tc>
                <a:extLst>
                  <a:ext uri="{0D108BD9-81ED-4DB2-BD59-A6C34878D82A}">
                    <a16:rowId xmlns:a16="http://schemas.microsoft.com/office/drawing/2014/main" val="623577475"/>
                  </a:ext>
                </a:extLst>
              </a:tr>
              <a:tr h="318669">
                <a:tc>
                  <a:txBody>
                    <a:bodyPr/>
                    <a:lstStyle/>
                    <a:p>
                      <a:r>
                        <a:rPr lang="es-PR" sz="1100" b="1" noProof="0" dirty="0"/>
                        <a:t>Subtotal</a:t>
                      </a:r>
                    </a:p>
                  </a:txBody>
                  <a:tcPr/>
                </a:tc>
                <a:tc>
                  <a:txBody>
                    <a:bodyPr/>
                    <a:lstStyle/>
                    <a:p>
                      <a:r>
                        <a:rPr lang="en-US" b="1" dirty="0"/>
                        <a:t>$6,324,311,457</a:t>
                      </a:r>
                    </a:p>
                  </a:txBody>
                  <a:tcPr/>
                </a:tc>
                <a:extLst>
                  <a:ext uri="{0D108BD9-81ED-4DB2-BD59-A6C34878D82A}">
                    <a16:rowId xmlns:a16="http://schemas.microsoft.com/office/drawing/2014/main" val="4184661279"/>
                  </a:ext>
                </a:extLst>
              </a:tr>
            </a:tbl>
          </a:graphicData>
        </a:graphic>
      </p:graphicFrame>
    </p:spTree>
    <p:extLst>
      <p:ext uri="{BB962C8B-B14F-4D97-AF65-F5344CB8AC3E}">
        <p14:creationId xmlns:p14="http://schemas.microsoft.com/office/powerpoint/2010/main" val="895296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p:txBody>
          <a:bodyPr/>
          <a:lstStyle/>
          <a:p>
            <a:r>
              <a:rPr lang="es-PR" dirty="0"/>
              <a:t>Cambio climático y </a:t>
            </a:r>
            <a:r>
              <a:rPr lang="es-PR" dirty="0" err="1"/>
              <a:t>PyMEs</a:t>
            </a:r>
            <a:endParaRPr lang="es-PR" dirty="0"/>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2"/>
          <a:stretch>
            <a:fillRect/>
          </a:stretch>
        </p:blipFill>
        <p:spPr>
          <a:xfrm>
            <a:off x="0" y="6037784"/>
            <a:ext cx="12192000" cy="820216"/>
          </a:xfrm>
          <a:prstGeom prst="rect">
            <a:avLst/>
          </a:prstGeom>
        </p:spPr>
      </p:pic>
      <p:graphicFrame>
        <p:nvGraphicFramePr>
          <p:cNvPr id="6" name="Table 6">
            <a:extLst>
              <a:ext uri="{FF2B5EF4-FFF2-40B4-BE49-F238E27FC236}">
                <a16:creationId xmlns:a16="http://schemas.microsoft.com/office/drawing/2014/main" id="{0391F496-59D6-4C52-B701-4AFB75CF9125}"/>
              </a:ext>
            </a:extLst>
          </p:cNvPr>
          <p:cNvGraphicFramePr>
            <a:graphicFrameLocks noGrp="1"/>
          </p:cNvGraphicFramePr>
          <p:nvPr>
            <p:extLst>
              <p:ext uri="{D42A27DB-BD31-4B8C-83A1-F6EECF244321}">
                <p14:modId xmlns:p14="http://schemas.microsoft.com/office/powerpoint/2010/main" val="1458399957"/>
              </p:ext>
            </p:extLst>
          </p:nvPr>
        </p:nvGraphicFramePr>
        <p:xfrm>
          <a:off x="1931261" y="1998276"/>
          <a:ext cx="8128000" cy="2580640"/>
        </p:xfrm>
        <a:graphic>
          <a:graphicData uri="http://schemas.openxmlformats.org/drawingml/2006/table">
            <a:tbl>
              <a:tblPr firstRow="1" bandRow="1">
                <a:tableStyleId>{5C22544A-7EE6-4342-B048-85BDC9FD1C3A}</a:tableStyleId>
              </a:tblPr>
              <a:tblGrid>
                <a:gridCol w="4880244">
                  <a:extLst>
                    <a:ext uri="{9D8B030D-6E8A-4147-A177-3AD203B41FA5}">
                      <a16:colId xmlns:a16="http://schemas.microsoft.com/office/drawing/2014/main" val="3075793663"/>
                    </a:ext>
                  </a:extLst>
                </a:gridCol>
                <a:gridCol w="3247756">
                  <a:extLst>
                    <a:ext uri="{9D8B030D-6E8A-4147-A177-3AD203B41FA5}">
                      <a16:colId xmlns:a16="http://schemas.microsoft.com/office/drawing/2014/main" val="577138532"/>
                    </a:ext>
                  </a:extLst>
                </a:gridCol>
              </a:tblGrid>
              <a:tr h="370840">
                <a:tc>
                  <a:txBody>
                    <a:bodyPr/>
                    <a:lstStyle/>
                    <a:p>
                      <a:pPr algn="ctr"/>
                      <a:r>
                        <a:rPr lang="es-PR" noProof="0"/>
                        <a:t>Concepto</a:t>
                      </a:r>
                    </a:p>
                  </a:txBody>
                  <a:tcPr/>
                </a:tc>
                <a:tc>
                  <a:txBody>
                    <a:bodyPr/>
                    <a:lstStyle/>
                    <a:p>
                      <a:pPr algn="ctr"/>
                      <a:r>
                        <a:rPr lang="es-PR" noProof="0" dirty="0"/>
                        <a:t>Valor ($ miles de millones)</a:t>
                      </a:r>
                    </a:p>
                  </a:txBody>
                  <a:tcPr/>
                </a:tc>
                <a:extLst>
                  <a:ext uri="{0D108BD9-81ED-4DB2-BD59-A6C34878D82A}">
                    <a16:rowId xmlns:a16="http://schemas.microsoft.com/office/drawing/2014/main" val="2452089244"/>
                  </a:ext>
                </a:extLst>
              </a:tr>
              <a:tr h="370840">
                <a:tc>
                  <a:txBody>
                    <a:bodyPr/>
                    <a:lstStyle/>
                    <a:p>
                      <a:r>
                        <a:rPr lang="es-PR" noProof="0"/>
                        <a:t>Coste inacción (2021-2050)</a:t>
                      </a:r>
                    </a:p>
                  </a:txBody>
                  <a:tcPr/>
                </a:tc>
                <a:tc>
                  <a:txBody>
                    <a:bodyPr/>
                    <a:lstStyle/>
                    <a:p>
                      <a:r>
                        <a:rPr lang="en-US" dirty="0"/>
                        <a:t>$379.2</a:t>
                      </a:r>
                    </a:p>
                  </a:txBody>
                  <a:tcPr/>
                </a:tc>
                <a:extLst>
                  <a:ext uri="{0D108BD9-81ED-4DB2-BD59-A6C34878D82A}">
                    <a16:rowId xmlns:a16="http://schemas.microsoft.com/office/drawing/2014/main" val="2979623966"/>
                  </a:ext>
                </a:extLst>
              </a:tr>
              <a:tr h="370840">
                <a:tc>
                  <a:txBody>
                    <a:bodyPr/>
                    <a:lstStyle/>
                    <a:p>
                      <a:r>
                        <a:rPr lang="es-PR" noProof="0"/>
                        <a:t>Coste de inacción luego implementación plan MARCC</a:t>
                      </a:r>
                    </a:p>
                  </a:txBody>
                  <a:tcPr/>
                </a:tc>
                <a:tc>
                  <a:txBody>
                    <a:bodyPr/>
                    <a:lstStyle/>
                    <a:p>
                      <a:r>
                        <a:rPr lang="en-US" dirty="0"/>
                        <a:t>$3.8</a:t>
                      </a:r>
                    </a:p>
                  </a:txBody>
                  <a:tcPr/>
                </a:tc>
                <a:extLst>
                  <a:ext uri="{0D108BD9-81ED-4DB2-BD59-A6C34878D82A}">
                    <a16:rowId xmlns:a16="http://schemas.microsoft.com/office/drawing/2014/main" val="223620481"/>
                  </a:ext>
                </a:extLst>
              </a:tr>
              <a:tr h="370840">
                <a:tc>
                  <a:txBody>
                    <a:bodyPr/>
                    <a:lstStyle/>
                    <a:p>
                      <a:r>
                        <a:rPr lang="es-PR" noProof="0"/>
                        <a:t>Costes evitados por implementación MARCC</a:t>
                      </a:r>
                    </a:p>
                  </a:txBody>
                  <a:tcPr/>
                </a:tc>
                <a:tc>
                  <a:txBody>
                    <a:bodyPr/>
                    <a:lstStyle/>
                    <a:p>
                      <a:r>
                        <a:rPr lang="en-US" dirty="0"/>
                        <a:t>$375.4</a:t>
                      </a:r>
                    </a:p>
                  </a:txBody>
                  <a:tcPr/>
                </a:tc>
                <a:extLst>
                  <a:ext uri="{0D108BD9-81ED-4DB2-BD59-A6C34878D82A}">
                    <a16:rowId xmlns:a16="http://schemas.microsoft.com/office/drawing/2014/main" val="2574456393"/>
                  </a:ext>
                </a:extLst>
              </a:tr>
              <a:tr h="370840">
                <a:tc>
                  <a:txBody>
                    <a:bodyPr/>
                    <a:lstStyle/>
                    <a:p>
                      <a:r>
                        <a:rPr lang="es-PR" noProof="0"/>
                        <a:t>Coste de implementación MARCC</a:t>
                      </a:r>
                    </a:p>
                  </a:txBody>
                  <a:tcPr/>
                </a:tc>
                <a:tc>
                  <a:txBody>
                    <a:bodyPr/>
                    <a:lstStyle/>
                    <a:p>
                      <a:r>
                        <a:rPr lang="en-US" dirty="0"/>
                        <a:t>$6.3</a:t>
                      </a:r>
                    </a:p>
                  </a:txBody>
                  <a:tcPr/>
                </a:tc>
                <a:extLst>
                  <a:ext uri="{0D108BD9-81ED-4DB2-BD59-A6C34878D82A}">
                    <a16:rowId xmlns:a16="http://schemas.microsoft.com/office/drawing/2014/main" val="3486401026"/>
                  </a:ext>
                </a:extLst>
              </a:tr>
              <a:tr h="370840">
                <a:tc>
                  <a:txBody>
                    <a:bodyPr/>
                    <a:lstStyle/>
                    <a:p>
                      <a:r>
                        <a:rPr lang="es-PR" sz="2400" b="1" noProof="0" dirty="0"/>
                        <a:t>Beneficio neto del Plan MARCC</a:t>
                      </a:r>
                    </a:p>
                  </a:txBody>
                  <a:tcPr/>
                </a:tc>
                <a:tc>
                  <a:txBody>
                    <a:bodyPr/>
                    <a:lstStyle/>
                    <a:p>
                      <a:r>
                        <a:rPr lang="en-US" sz="2400" b="1" dirty="0"/>
                        <a:t>$369.1</a:t>
                      </a:r>
                    </a:p>
                  </a:txBody>
                  <a:tcPr/>
                </a:tc>
                <a:extLst>
                  <a:ext uri="{0D108BD9-81ED-4DB2-BD59-A6C34878D82A}">
                    <a16:rowId xmlns:a16="http://schemas.microsoft.com/office/drawing/2014/main" val="806033871"/>
                  </a:ext>
                </a:extLst>
              </a:tr>
            </a:tbl>
          </a:graphicData>
        </a:graphic>
      </p:graphicFrame>
    </p:spTree>
    <p:extLst>
      <p:ext uri="{BB962C8B-B14F-4D97-AF65-F5344CB8AC3E}">
        <p14:creationId xmlns:p14="http://schemas.microsoft.com/office/powerpoint/2010/main" val="1291857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p:txBody>
          <a:bodyPr/>
          <a:lstStyle/>
          <a:p>
            <a:r>
              <a:rPr lang="es-PR" dirty="0"/>
              <a:t>Cambio climático y </a:t>
            </a:r>
            <a:r>
              <a:rPr lang="es-PR" dirty="0" err="1"/>
              <a:t>PyMEs</a:t>
            </a:r>
            <a:endParaRPr lang="es-PR" dirty="0"/>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2"/>
          <a:stretch>
            <a:fillRect/>
          </a:stretch>
        </p:blipFill>
        <p:spPr>
          <a:xfrm>
            <a:off x="0" y="6037784"/>
            <a:ext cx="12192000" cy="820216"/>
          </a:xfrm>
          <a:prstGeom prst="rect">
            <a:avLst/>
          </a:prstGeom>
        </p:spPr>
      </p:pic>
      <p:sp>
        <p:nvSpPr>
          <p:cNvPr id="5" name="TextBox 4">
            <a:extLst>
              <a:ext uri="{FF2B5EF4-FFF2-40B4-BE49-F238E27FC236}">
                <a16:creationId xmlns:a16="http://schemas.microsoft.com/office/drawing/2014/main" id="{47480C71-E5D0-43E0-B4AB-8080F223106F}"/>
              </a:ext>
            </a:extLst>
          </p:cNvPr>
          <p:cNvSpPr txBox="1"/>
          <p:nvPr/>
        </p:nvSpPr>
        <p:spPr>
          <a:xfrm>
            <a:off x="736169" y="1905506"/>
            <a:ext cx="10515600" cy="2308324"/>
          </a:xfrm>
          <a:prstGeom prst="rect">
            <a:avLst/>
          </a:prstGeom>
          <a:noFill/>
        </p:spPr>
        <p:txBody>
          <a:bodyPr wrap="square">
            <a:spAutoFit/>
          </a:bodyPr>
          <a:lstStyle/>
          <a:p>
            <a:pPr algn="just"/>
            <a:r>
              <a:rPr lang="es-ES" sz="3600" dirty="0"/>
              <a:t>Las estrategias de adaptación adoptadas antes de que se produzcan los efectos del cambio climático reducen las pérdidas económicas a largo plazo, aunque inicialmente su coste sea mayor.</a:t>
            </a:r>
            <a:endParaRPr lang="en-US" sz="3600" dirty="0"/>
          </a:p>
        </p:txBody>
      </p:sp>
    </p:spTree>
    <p:extLst>
      <p:ext uri="{BB962C8B-B14F-4D97-AF65-F5344CB8AC3E}">
        <p14:creationId xmlns:p14="http://schemas.microsoft.com/office/powerpoint/2010/main" val="1803995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a:xfrm>
            <a:off x="838200" y="365126"/>
            <a:ext cx="10515600" cy="1023280"/>
          </a:xfrm>
        </p:spPr>
        <p:txBody>
          <a:bodyPr/>
          <a:lstStyle/>
          <a:p>
            <a:r>
              <a:rPr lang="es-PR" dirty="0"/>
              <a:t>Modelo Propuesto</a:t>
            </a:r>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2"/>
          <a:stretch>
            <a:fillRect/>
          </a:stretch>
        </p:blipFill>
        <p:spPr>
          <a:xfrm>
            <a:off x="0" y="6037784"/>
            <a:ext cx="12192000" cy="820216"/>
          </a:xfrm>
          <a:prstGeom prst="rect">
            <a:avLst/>
          </a:prstGeom>
        </p:spPr>
      </p:pic>
      <p:pic>
        <p:nvPicPr>
          <p:cNvPr id="7" name="Picture 6">
            <a:extLst>
              <a:ext uri="{FF2B5EF4-FFF2-40B4-BE49-F238E27FC236}">
                <a16:creationId xmlns:a16="http://schemas.microsoft.com/office/drawing/2014/main" id="{3715CFEF-C79C-1408-42C4-6F95930C5B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7704" y="1160570"/>
            <a:ext cx="8176591" cy="4536859"/>
          </a:xfrm>
          <a:prstGeom prst="rect">
            <a:avLst/>
          </a:prstGeom>
        </p:spPr>
      </p:pic>
    </p:spTree>
    <p:extLst>
      <p:ext uri="{BB962C8B-B14F-4D97-AF65-F5344CB8AC3E}">
        <p14:creationId xmlns:p14="http://schemas.microsoft.com/office/powerpoint/2010/main" val="2196793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p:txBody>
          <a:bodyPr/>
          <a:lstStyle/>
          <a:p>
            <a:r>
              <a:rPr lang="es-PR" dirty="0"/>
              <a:t>El coste de la inacción</a:t>
            </a:r>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3"/>
          <a:stretch>
            <a:fillRect/>
          </a:stretch>
        </p:blipFill>
        <p:spPr>
          <a:xfrm>
            <a:off x="0" y="6037784"/>
            <a:ext cx="12192000" cy="820216"/>
          </a:xfrm>
          <a:prstGeom prst="rect">
            <a:avLst/>
          </a:prstGeom>
        </p:spPr>
      </p:pic>
      <p:pic>
        <p:nvPicPr>
          <p:cNvPr id="6" name="Picture 5" descr="A qr code with black squares&#10;&#10;AI-generated content may be incorrect.">
            <a:extLst>
              <a:ext uri="{FF2B5EF4-FFF2-40B4-BE49-F238E27FC236}">
                <a16:creationId xmlns:a16="http://schemas.microsoft.com/office/drawing/2014/main" id="{720B3FE7-F55C-0D57-6F2A-0710A8A1FE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084" y="1719470"/>
            <a:ext cx="3467446" cy="3467446"/>
          </a:xfrm>
          <a:prstGeom prst="rect">
            <a:avLst/>
          </a:prstGeom>
        </p:spPr>
      </p:pic>
    </p:spTree>
    <p:extLst>
      <p:ext uri="{BB962C8B-B14F-4D97-AF65-F5344CB8AC3E}">
        <p14:creationId xmlns:p14="http://schemas.microsoft.com/office/powerpoint/2010/main" val="1366750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53B6E-03A9-0181-EABE-49569F1D81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F9783F-6A02-DDF8-0F0F-00E93CB35481}"/>
              </a:ext>
            </a:extLst>
          </p:cNvPr>
          <p:cNvSpPr>
            <a:spLocks noGrp="1"/>
          </p:cNvSpPr>
          <p:nvPr>
            <p:ph type="title"/>
          </p:nvPr>
        </p:nvSpPr>
        <p:spPr/>
        <p:txBody>
          <a:bodyPr/>
          <a:lstStyle/>
          <a:p>
            <a:r>
              <a:rPr lang="es-PR" dirty="0"/>
              <a:t>El coste de la inacción</a:t>
            </a:r>
          </a:p>
        </p:txBody>
      </p:sp>
      <p:pic>
        <p:nvPicPr>
          <p:cNvPr id="4" name="Content Placeholder 3">
            <a:extLst>
              <a:ext uri="{FF2B5EF4-FFF2-40B4-BE49-F238E27FC236}">
                <a16:creationId xmlns:a16="http://schemas.microsoft.com/office/drawing/2014/main" id="{1BF25E17-AE34-1F7B-0C62-50C2027DA20A}"/>
              </a:ext>
            </a:extLst>
          </p:cNvPr>
          <p:cNvPicPr>
            <a:picLocks noGrp="1" noChangeAspect="1"/>
          </p:cNvPicPr>
          <p:nvPr>
            <p:ph idx="1"/>
          </p:nvPr>
        </p:nvPicPr>
        <p:blipFill>
          <a:blip r:embed="rId3"/>
          <a:stretch>
            <a:fillRect/>
          </a:stretch>
        </p:blipFill>
        <p:spPr>
          <a:xfrm>
            <a:off x="0" y="6037784"/>
            <a:ext cx="12192000" cy="820216"/>
          </a:xfrm>
          <a:prstGeom prst="rect">
            <a:avLst/>
          </a:prstGeom>
        </p:spPr>
      </p:pic>
      <p:pic>
        <p:nvPicPr>
          <p:cNvPr id="5" name="Picture 4">
            <a:extLst>
              <a:ext uri="{FF2B5EF4-FFF2-40B4-BE49-F238E27FC236}">
                <a16:creationId xmlns:a16="http://schemas.microsoft.com/office/drawing/2014/main" id="{E58EA57C-3EC4-D1E6-543C-EE404C7346BD}"/>
              </a:ext>
            </a:extLst>
          </p:cNvPr>
          <p:cNvPicPr>
            <a:picLocks noChangeAspect="1"/>
          </p:cNvPicPr>
          <p:nvPr/>
        </p:nvPicPr>
        <p:blipFill>
          <a:blip r:embed="rId4"/>
          <a:stretch>
            <a:fillRect/>
          </a:stretch>
        </p:blipFill>
        <p:spPr>
          <a:xfrm>
            <a:off x="2856905" y="1475518"/>
            <a:ext cx="6478189" cy="4318792"/>
          </a:xfrm>
          <a:prstGeom prst="rect">
            <a:avLst/>
          </a:prstGeom>
        </p:spPr>
      </p:pic>
    </p:spTree>
    <p:extLst>
      <p:ext uri="{BB962C8B-B14F-4D97-AF65-F5344CB8AC3E}">
        <p14:creationId xmlns:p14="http://schemas.microsoft.com/office/powerpoint/2010/main" val="2004111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p:txBody>
          <a:bodyPr/>
          <a:lstStyle/>
          <a:p>
            <a:r>
              <a:rPr lang="es-PR" dirty="0"/>
              <a:t>El coste de la inacción</a:t>
            </a:r>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2"/>
          <a:stretch>
            <a:fillRect/>
          </a:stretch>
        </p:blipFill>
        <p:spPr>
          <a:xfrm>
            <a:off x="0" y="6037784"/>
            <a:ext cx="12192000" cy="820216"/>
          </a:xfrm>
          <a:prstGeom prst="rect">
            <a:avLst/>
          </a:prstGeom>
        </p:spPr>
      </p:pic>
      <p:sp>
        <p:nvSpPr>
          <p:cNvPr id="7" name="TextBox 6">
            <a:extLst>
              <a:ext uri="{FF2B5EF4-FFF2-40B4-BE49-F238E27FC236}">
                <a16:creationId xmlns:a16="http://schemas.microsoft.com/office/drawing/2014/main" id="{26F9D1CF-21EA-4F22-AC06-F28F07F47859}"/>
              </a:ext>
            </a:extLst>
          </p:cNvPr>
          <p:cNvSpPr txBox="1"/>
          <p:nvPr/>
        </p:nvSpPr>
        <p:spPr>
          <a:xfrm>
            <a:off x="681925" y="1969664"/>
            <a:ext cx="10671875" cy="3416320"/>
          </a:xfrm>
          <a:prstGeom prst="rect">
            <a:avLst/>
          </a:prstGeom>
          <a:noFill/>
        </p:spPr>
        <p:txBody>
          <a:bodyPr wrap="square">
            <a:spAutoFit/>
          </a:bodyPr>
          <a:lstStyle/>
          <a:p>
            <a:pPr algn="just"/>
            <a:r>
              <a:rPr lang="es-ES" sz="3600" dirty="0"/>
              <a:t>¿Cómo se define el coste de la inacción en el estudio? </a:t>
            </a:r>
          </a:p>
          <a:p>
            <a:pPr algn="just"/>
            <a:endParaRPr lang="es-ES" sz="3600" dirty="0"/>
          </a:p>
          <a:p>
            <a:pPr algn="just"/>
            <a:r>
              <a:rPr lang="es-ES" sz="3600" dirty="0"/>
              <a:t>	El coste de la inacción </a:t>
            </a:r>
            <a:r>
              <a:rPr lang="es-ES" sz="3600" i="1" dirty="0"/>
              <a:t>es el coste de oportunidad de no haber implementado a tiempo medidas de adaptación a los efectos previsibles del cambio climático.</a:t>
            </a:r>
            <a:endParaRPr lang="en-US" sz="3600" i="1" dirty="0"/>
          </a:p>
        </p:txBody>
      </p:sp>
    </p:spTree>
    <p:extLst>
      <p:ext uri="{BB962C8B-B14F-4D97-AF65-F5344CB8AC3E}">
        <p14:creationId xmlns:p14="http://schemas.microsoft.com/office/powerpoint/2010/main" val="2961923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p:txBody>
          <a:bodyPr/>
          <a:lstStyle/>
          <a:p>
            <a:r>
              <a:rPr lang="es-PR" dirty="0"/>
              <a:t>El coste de la inacción</a:t>
            </a:r>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2"/>
          <a:stretch>
            <a:fillRect/>
          </a:stretch>
        </p:blipFill>
        <p:spPr>
          <a:xfrm>
            <a:off x="0" y="6037784"/>
            <a:ext cx="12192000" cy="820216"/>
          </a:xfrm>
          <a:prstGeom prst="rect">
            <a:avLst/>
          </a:prstGeom>
        </p:spPr>
      </p:pic>
      <p:sp>
        <p:nvSpPr>
          <p:cNvPr id="7" name="TextBox 6">
            <a:extLst>
              <a:ext uri="{FF2B5EF4-FFF2-40B4-BE49-F238E27FC236}">
                <a16:creationId xmlns:a16="http://schemas.microsoft.com/office/drawing/2014/main" id="{26F9D1CF-21EA-4F22-AC06-F28F07F47859}"/>
              </a:ext>
            </a:extLst>
          </p:cNvPr>
          <p:cNvSpPr txBox="1"/>
          <p:nvPr/>
        </p:nvSpPr>
        <p:spPr>
          <a:xfrm>
            <a:off x="1170121" y="1969664"/>
            <a:ext cx="9810427" cy="3785652"/>
          </a:xfrm>
          <a:prstGeom prst="rect">
            <a:avLst/>
          </a:prstGeom>
          <a:noFill/>
        </p:spPr>
        <p:txBody>
          <a:bodyPr wrap="square">
            <a:spAutoFit/>
          </a:bodyPr>
          <a:lstStyle/>
          <a:p>
            <a:pPr algn="just"/>
            <a:r>
              <a:rPr lang="es-ES" sz="4000" dirty="0"/>
              <a:t>El coste para Puerto Rico de la inacción climática global se proyecta que llegue a $2.5 billones para el 2050 y pase de $5 billones para el 2100. Estos costes representan casi un 2.8 por ciento y un 6 por ciento, respectivamente, del PIB del 2004.</a:t>
            </a:r>
            <a:endParaRPr lang="en-US" sz="4000" dirty="0"/>
          </a:p>
        </p:txBody>
      </p:sp>
    </p:spTree>
    <p:extLst>
      <p:ext uri="{BB962C8B-B14F-4D97-AF65-F5344CB8AC3E}">
        <p14:creationId xmlns:p14="http://schemas.microsoft.com/office/powerpoint/2010/main" val="1437574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p:txBody>
          <a:bodyPr/>
          <a:lstStyle/>
          <a:p>
            <a:r>
              <a:rPr lang="es-PR" dirty="0"/>
              <a:t>El coste del huracán María</a:t>
            </a:r>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2"/>
          <a:stretch>
            <a:fillRect/>
          </a:stretch>
        </p:blipFill>
        <p:spPr>
          <a:xfrm>
            <a:off x="0" y="6037784"/>
            <a:ext cx="12192000" cy="820216"/>
          </a:xfrm>
          <a:prstGeom prst="rect">
            <a:avLst/>
          </a:prstGeom>
        </p:spPr>
      </p:pic>
      <p:sp>
        <p:nvSpPr>
          <p:cNvPr id="7" name="TextBox 6">
            <a:extLst>
              <a:ext uri="{FF2B5EF4-FFF2-40B4-BE49-F238E27FC236}">
                <a16:creationId xmlns:a16="http://schemas.microsoft.com/office/drawing/2014/main" id="{26F9D1CF-21EA-4F22-AC06-F28F07F47859}"/>
              </a:ext>
            </a:extLst>
          </p:cNvPr>
          <p:cNvSpPr txBox="1"/>
          <p:nvPr/>
        </p:nvSpPr>
        <p:spPr>
          <a:xfrm>
            <a:off x="1106326" y="2469394"/>
            <a:ext cx="9810427" cy="3139321"/>
          </a:xfrm>
          <a:prstGeom prst="rect">
            <a:avLst/>
          </a:prstGeom>
          <a:noFill/>
        </p:spPr>
        <p:txBody>
          <a:bodyPr wrap="square">
            <a:spAutoFit/>
          </a:bodyPr>
          <a:lstStyle/>
          <a:p>
            <a:pPr algn="ctr"/>
            <a:r>
              <a:rPr lang="es-ES" sz="6600" b="1" dirty="0"/>
              <a:t>$94 billones </a:t>
            </a:r>
            <a:r>
              <a:rPr lang="es-ES" sz="6600" dirty="0"/>
              <a:t>en pérdidas, la recuperación se estimó en </a:t>
            </a:r>
            <a:r>
              <a:rPr lang="es-ES" sz="6600" b="1" dirty="0"/>
              <a:t>139 billones </a:t>
            </a:r>
            <a:r>
              <a:rPr lang="es-ES" sz="6600" dirty="0"/>
              <a:t>(FEMA) </a:t>
            </a:r>
            <a:endParaRPr lang="en-US" sz="6600" dirty="0"/>
          </a:p>
        </p:txBody>
      </p:sp>
    </p:spTree>
    <p:extLst>
      <p:ext uri="{BB962C8B-B14F-4D97-AF65-F5344CB8AC3E}">
        <p14:creationId xmlns:p14="http://schemas.microsoft.com/office/powerpoint/2010/main" val="359364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p:txBody>
          <a:bodyPr/>
          <a:lstStyle/>
          <a:p>
            <a:r>
              <a:rPr lang="es-PR" dirty="0"/>
              <a:t>El coste de la inacción</a:t>
            </a:r>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2"/>
          <a:stretch>
            <a:fillRect/>
          </a:stretch>
        </p:blipFill>
        <p:spPr>
          <a:xfrm>
            <a:off x="0" y="6037784"/>
            <a:ext cx="12192000" cy="820216"/>
          </a:xfrm>
          <a:prstGeom prst="rect">
            <a:avLst/>
          </a:prstGeom>
        </p:spPr>
      </p:pic>
      <p:sp>
        <p:nvSpPr>
          <p:cNvPr id="7" name="TextBox 6">
            <a:extLst>
              <a:ext uri="{FF2B5EF4-FFF2-40B4-BE49-F238E27FC236}">
                <a16:creationId xmlns:a16="http://schemas.microsoft.com/office/drawing/2014/main" id="{26F9D1CF-21EA-4F22-AC06-F28F07F47859}"/>
              </a:ext>
            </a:extLst>
          </p:cNvPr>
          <p:cNvSpPr txBox="1"/>
          <p:nvPr/>
        </p:nvSpPr>
        <p:spPr>
          <a:xfrm>
            <a:off x="1170121" y="1969664"/>
            <a:ext cx="9810427" cy="3170099"/>
          </a:xfrm>
          <a:prstGeom prst="rect">
            <a:avLst/>
          </a:prstGeom>
          <a:noFill/>
        </p:spPr>
        <p:txBody>
          <a:bodyPr wrap="square">
            <a:spAutoFit/>
          </a:bodyPr>
          <a:lstStyle/>
          <a:p>
            <a:pPr algn="just"/>
            <a:r>
              <a:rPr lang="es-ES" sz="4000" dirty="0"/>
              <a:t>El coste de inacción se estimó en </a:t>
            </a:r>
            <a:r>
              <a:rPr lang="es-ES" sz="4000" b="1" dirty="0"/>
              <a:t>$379.2 </a:t>
            </a:r>
            <a:r>
              <a:rPr lang="es-ES" sz="4000" dirty="0"/>
              <a:t>billones para el 2050, lo cual representa el </a:t>
            </a:r>
            <a:r>
              <a:rPr lang="es-ES" sz="4000" b="1" dirty="0"/>
              <a:t>18.3%</a:t>
            </a:r>
            <a:r>
              <a:rPr lang="es-ES" sz="4000" dirty="0"/>
              <a:t> </a:t>
            </a:r>
            <a:r>
              <a:rPr lang="es-ES" sz="4000" i="1" dirty="0"/>
              <a:t>del PIB </a:t>
            </a:r>
            <a:r>
              <a:rPr lang="es-ES" sz="4000" dirty="0"/>
              <a:t>acumulado entre el 2021 y 2050, en el caso de un calentamiento de 2°C en la temperatura global.</a:t>
            </a:r>
            <a:endParaRPr lang="en-US" sz="4000" dirty="0"/>
          </a:p>
        </p:txBody>
      </p:sp>
    </p:spTree>
    <p:extLst>
      <p:ext uri="{BB962C8B-B14F-4D97-AF65-F5344CB8AC3E}">
        <p14:creationId xmlns:p14="http://schemas.microsoft.com/office/powerpoint/2010/main" val="1227704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p:txBody>
          <a:bodyPr/>
          <a:lstStyle/>
          <a:p>
            <a:r>
              <a:rPr lang="es-PR" dirty="0"/>
              <a:t>El coste de la inacción</a:t>
            </a:r>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2"/>
          <a:stretch>
            <a:fillRect/>
          </a:stretch>
        </p:blipFill>
        <p:spPr>
          <a:xfrm>
            <a:off x="0" y="6037784"/>
            <a:ext cx="12192000" cy="820216"/>
          </a:xfrm>
          <a:prstGeom prst="rect">
            <a:avLst/>
          </a:prstGeom>
        </p:spPr>
      </p:pic>
      <p:graphicFrame>
        <p:nvGraphicFramePr>
          <p:cNvPr id="3" name="Table 4">
            <a:extLst>
              <a:ext uri="{FF2B5EF4-FFF2-40B4-BE49-F238E27FC236}">
                <a16:creationId xmlns:a16="http://schemas.microsoft.com/office/drawing/2014/main" id="{CF98DEF5-AA98-4367-B11A-C104D7594CDB}"/>
              </a:ext>
            </a:extLst>
          </p:cNvPr>
          <p:cNvGraphicFramePr>
            <a:graphicFrameLocks noGrp="1"/>
          </p:cNvGraphicFramePr>
          <p:nvPr>
            <p:extLst>
              <p:ext uri="{D42A27DB-BD31-4B8C-83A1-F6EECF244321}">
                <p14:modId xmlns:p14="http://schemas.microsoft.com/office/powerpoint/2010/main" val="1400183596"/>
              </p:ext>
            </p:extLst>
          </p:nvPr>
        </p:nvGraphicFramePr>
        <p:xfrm>
          <a:off x="1946760" y="1574800"/>
          <a:ext cx="8128000" cy="38709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445148907"/>
                    </a:ext>
                  </a:extLst>
                </a:gridCol>
                <a:gridCol w="4064000">
                  <a:extLst>
                    <a:ext uri="{9D8B030D-6E8A-4147-A177-3AD203B41FA5}">
                      <a16:colId xmlns:a16="http://schemas.microsoft.com/office/drawing/2014/main" val="3914027219"/>
                    </a:ext>
                  </a:extLst>
                </a:gridCol>
              </a:tblGrid>
              <a:tr h="370840">
                <a:tc>
                  <a:txBody>
                    <a:bodyPr/>
                    <a:lstStyle/>
                    <a:p>
                      <a:pPr algn="ctr"/>
                      <a:r>
                        <a:rPr lang="es-PR" sz="3200" noProof="0"/>
                        <a:t>Razón</a:t>
                      </a:r>
                    </a:p>
                  </a:txBody>
                  <a:tcPr/>
                </a:tc>
                <a:tc>
                  <a:txBody>
                    <a:bodyPr/>
                    <a:lstStyle/>
                    <a:p>
                      <a:pPr algn="ctr"/>
                      <a:r>
                        <a:rPr lang="es-PR" sz="3200" noProof="0" dirty="0"/>
                        <a:t>Pérdida</a:t>
                      </a:r>
                    </a:p>
                  </a:txBody>
                  <a:tcPr/>
                </a:tc>
                <a:extLst>
                  <a:ext uri="{0D108BD9-81ED-4DB2-BD59-A6C34878D82A}">
                    <a16:rowId xmlns:a16="http://schemas.microsoft.com/office/drawing/2014/main" val="337961364"/>
                  </a:ext>
                </a:extLst>
              </a:tr>
              <a:tr h="370840">
                <a:tc>
                  <a:txBody>
                    <a:bodyPr/>
                    <a:lstStyle/>
                    <a:p>
                      <a:r>
                        <a:rPr lang="es-PR" sz="3200" noProof="0"/>
                        <a:t>Reducción llegada turistas</a:t>
                      </a:r>
                    </a:p>
                  </a:txBody>
                  <a:tcPr/>
                </a:tc>
                <a:tc>
                  <a:txBody>
                    <a:bodyPr/>
                    <a:lstStyle/>
                    <a:p>
                      <a:r>
                        <a:rPr lang="es-PR" sz="3200" noProof="0"/>
                        <a:t>$ 4,153 millones</a:t>
                      </a:r>
                    </a:p>
                  </a:txBody>
                  <a:tcPr/>
                </a:tc>
                <a:extLst>
                  <a:ext uri="{0D108BD9-81ED-4DB2-BD59-A6C34878D82A}">
                    <a16:rowId xmlns:a16="http://schemas.microsoft.com/office/drawing/2014/main" val="2421726904"/>
                  </a:ext>
                </a:extLst>
              </a:tr>
              <a:tr h="370840">
                <a:tc>
                  <a:txBody>
                    <a:bodyPr/>
                    <a:lstStyle/>
                    <a:p>
                      <a:r>
                        <a:rPr lang="es-PR" sz="3200" noProof="0"/>
                        <a:t>Infraestructura productiva</a:t>
                      </a:r>
                    </a:p>
                  </a:txBody>
                  <a:tcPr/>
                </a:tc>
                <a:tc>
                  <a:txBody>
                    <a:bodyPr/>
                    <a:lstStyle/>
                    <a:p>
                      <a:r>
                        <a:rPr lang="es-PR" sz="3200" noProof="0"/>
                        <a:t>$ 1,475,665 millones</a:t>
                      </a:r>
                    </a:p>
                  </a:txBody>
                  <a:tcPr/>
                </a:tc>
                <a:extLst>
                  <a:ext uri="{0D108BD9-81ED-4DB2-BD59-A6C34878D82A}">
                    <a16:rowId xmlns:a16="http://schemas.microsoft.com/office/drawing/2014/main" val="1478255061"/>
                  </a:ext>
                </a:extLst>
              </a:tr>
              <a:tr h="370840">
                <a:tc>
                  <a:txBody>
                    <a:bodyPr/>
                    <a:lstStyle/>
                    <a:p>
                      <a:r>
                        <a:rPr lang="es-PR" sz="3200" noProof="0"/>
                        <a:t>Nómina</a:t>
                      </a:r>
                    </a:p>
                  </a:txBody>
                  <a:tcPr/>
                </a:tc>
                <a:tc>
                  <a:txBody>
                    <a:bodyPr/>
                    <a:lstStyle/>
                    <a:p>
                      <a:r>
                        <a:rPr lang="es-PR" sz="3200" noProof="0"/>
                        <a:t>$ 44,047 millones</a:t>
                      </a:r>
                    </a:p>
                  </a:txBody>
                  <a:tcPr/>
                </a:tc>
                <a:extLst>
                  <a:ext uri="{0D108BD9-81ED-4DB2-BD59-A6C34878D82A}">
                    <a16:rowId xmlns:a16="http://schemas.microsoft.com/office/drawing/2014/main" val="1136969656"/>
                  </a:ext>
                </a:extLst>
              </a:tr>
              <a:tr h="370840">
                <a:tc>
                  <a:txBody>
                    <a:bodyPr/>
                    <a:lstStyle/>
                    <a:p>
                      <a:r>
                        <a:rPr lang="es-PR" sz="3200" noProof="0"/>
                        <a:t>Producción agrícola</a:t>
                      </a:r>
                    </a:p>
                  </a:txBody>
                  <a:tcPr/>
                </a:tc>
                <a:tc>
                  <a:txBody>
                    <a:bodyPr/>
                    <a:lstStyle/>
                    <a:p>
                      <a:r>
                        <a:rPr lang="es-PR" sz="3200" noProof="0" dirty="0"/>
                        <a:t>$ 1,875 millones</a:t>
                      </a:r>
                    </a:p>
                  </a:txBody>
                  <a:tcPr/>
                </a:tc>
                <a:extLst>
                  <a:ext uri="{0D108BD9-81ED-4DB2-BD59-A6C34878D82A}">
                    <a16:rowId xmlns:a16="http://schemas.microsoft.com/office/drawing/2014/main" val="3169781309"/>
                  </a:ext>
                </a:extLst>
              </a:tr>
            </a:tbl>
          </a:graphicData>
        </a:graphic>
      </p:graphicFrame>
    </p:spTree>
    <p:extLst>
      <p:ext uri="{BB962C8B-B14F-4D97-AF65-F5344CB8AC3E}">
        <p14:creationId xmlns:p14="http://schemas.microsoft.com/office/powerpoint/2010/main" val="101311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p:txBody>
          <a:bodyPr/>
          <a:lstStyle/>
          <a:p>
            <a:r>
              <a:rPr lang="es-PR" dirty="0"/>
              <a:t>El coste de la inacción</a:t>
            </a:r>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2"/>
          <a:stretch>
            <a:fillRect/>
          </a:stretch>
        </p:blipFill>
        <p:spPr>
          <a:xfrm>
            <a:off x="0" y="6037784"/>
            <a:ext cx="12192000" cy="820216"/>
          </a:xfrm>
          <a:prstGeom prst="rect">
            <a:avLst/>
          </a:prstGeom>
        </p:spPr>
      </p:pic>
      <p:sp>
        <p:nvSpPr>
          <p:cNvPr id="6" name="TextBox 5">
            <a:extLst>
              <a:ext uri="{FF2B5EF4-FFF2-40B4-BE49-F238E27FC236}">
                <a16:creationId xmlns:a16="http://schemas.microsoft.com/office/drawing/2014/main" id="{12D09DEF-8C1E-4A6A-AD00-26C1DB0FA86F}"/>
              </a:ext>
            </a:extLst>
          </p:cNvPr>
          <p:cNvSpPr txBox="1"/>
          <p:nvPr/>
        </p:nvSpPr>
        <p:spPr>
          <a:xfrm>
            <a:off x="650929" y="2274838"/>
            <a:ext cx="10702871" cy="3108543"/>
          </a:xfrm>
          <a:prstGeom prst="rect">
            <a:avLst/>
          </a:prstGeom>
          <a:noFill/>
        </p:spPr>
        <p:txBody>
          <a:bodyPr wrap="square">
            <a:spAutoFit/>
          </a:bodyPr>
          <a:lstStyle/>
          <a:p>
            <a:pPr algn="just"/>
            <a:r>
              <a:rPr lang="es-ES" sz="2800" dirty="0"/>
              <a:t>En el caso de la infraestructura construida, los activos turísticos (hoteles, marinas comerciales, etc.) son los más expuestos al aumento en el nivel del mar y la marejada ciclónica de un huracán categoría 4. El </a:t>
            </a:r>
            <a:r>
              <a:rPr lang="es-ES" sz="2800" b="1" dirty="0"/>
              <a:t>10.5%</a:t>
            </a:r>
            <a:r>
              <a:rPr lang="es-ES" sz="2800" dirty="0"/>
              <a:t> de esta infraestructura está expuesta a inundaciones causadas por un escenario de aumento en el nivel del mar de 1 pie (30cm), </a:t>
            </a:r>
            <a:r>
              <a:rPr lang="es-ES" sz="2800" b="1" dirty="0"/>
              <a:t>19.9 %</a:t>
            </a:r>
            <a:r>
              <a:rPr lang="es-ES" sz="2800" dirty="0"/>
              <a:t> en el escenario de 3 pies, y </a:t>
            </a:r>
            <a:r>
              <a:rPr lang="es-ES" sz="2800" b="1" dirty="0"/>
              <a:t>18.9%</a:t>
            </a:r>
            <a:r>
              <a:rPr lang="es-ES" sz="2800" dirty="0"/>
              <a:t> a la marejada ciclónica causada por un huracán de categoría 4.</a:t>
            </a:r>
            <a:endParaRPr lang="en-US" sz="2800" dirty="0"/>
          </a:p>
        </p:txBody>
      </p:sp>
    </p:spTree>
    <p:extLst>
      <p:ext uri="{BB962C8B-B14F-4D97-AF65-F5344CB8AC3E}">
        <p14:creationId xmlns:p14="http://schemas.microsoft.com/office/powerpoint/2010/main" val="1647725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p:txBody>
          <a:bodyPr/>
          <a:lstStyle/>
          <a:p>
            <a:r>
              <a:rPr lang="es-PR" dirty="0"/>
              <a:t>El coste de la inacción</a:t>
            </a:r>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2"/>
          <a:stretch>
            <a:fillRect/>
          </a:stretch>
        </p:blipFill>
        <p:spPr>
          <a:xfrm>
            <a:off x="0" y="6037784"/>
            <a:ext cx="12192000" cy="820216"/>
          </a:xfrm>
          <a:prstGeom prst="rect">
            <a:avLst/>
          </a:prstGeom>
        </p:spPr>
      </p:pic>
      <p:sp>
        <p:nvSpPr>
          <p:cNvPr id="6" name="TextBox 5">
            <a:extLst>
              <a:ext uri="{FF2B5EF4-FFF2-40B4-BE49-F238E27FC236}">
                <a16:creationId xmlns:a16="http://schemas.microsoft.com/office/drawing/2014/main" id="{12D09DEF-8C1E-4A6A-AD00-26C1DB0FA86F}"/>
              </a:ext>
            </a:extLst>
          </p:cNvPr>
          <p:cNvSpPr txBox="1"/>
          <p:nvPr/>
        </p:nvSpPr>
        <p:spPr>
          <a:xfrm>
            <a:off x="838199" y="1513469"/>
            <a:ext cx="10515599" cy="3908762"/>
          </a:xfrm>
          <a:prstGeom prst="rect">
            <a:avLst/>
          </a:prstGeom>
          <a:noFill/>
        </p:spPr>
        <p:txBody>
          <a:bodyPr wrap="square">
            <a:spAutoFit/>
          </a:bodyPr>
          <a:lstStyle/>
          <a:p>
            <a:pPr algn="just"/>
            <a:endParaRPr lang="es-ES" sz="2400" dirty="0"/>
          </a:p>
          <a:p>
            <a:pPr algn="just"/>
            <a:r>
              <a:rPr lang="es-ES" sz="2800" dirty="0"/>
              <a:t>En cuanto a la generación de energía, dos plantas generatrices de las 13 existentes están en riesgo de que sus terrenos sean inundados parcialmente por el aumento del nivel del mar de 1 pie (30cm), siendo estas Costa Sur en Guayanilla (1.3% del terreno) y el Complejo Aguirre en Salinas (0.2% del terreno). Mientras que, seis de las 13 plantas son susceptibles a la inundación por la marejada ciclónica de un huracán categoría 4. De estas, el 53.0% del Complejo Generatriz Central San Juan podría ser alcanzado por la marejada.</a:t>
            </a:r>
            <a:endParaRPr lang="en-US" sz="2800" dirty="0"/>
          </a:p>
        </p:txBody>
      </p:sp>
    </p:spTree>
    <p:extLst>
      <p:ext uri="{BB962C8B-B14F-4D97-AF65-F5344CB8AC3E}">
        <p14:creationId xmlns:p14="http://schemas.microsoft.com/office/powerpoint/2010/main" val="1845531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p:txBody>
          <a:bodyPr/>
          <a:lstStyle/>
          <a:p>
            <a:r>
              <a:rPr lang="es-PR" dirty="0"/>
              <a:t>El coste de la inacción…  Qué </a:t>
            </a:r>
            <a:r>
              <a:rPr lang="es-PR" b="1" i="1" dirty="0"/>
              <a:t>no</a:t>
            </a:r>
            <a:r>
              <a:rPr lang="es-PR" dirty="0"/>
              <a:t> incluye? </a:t>
            </a:r>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2"/>
          <a:stretch>
            <a:fillRect/>
          </a:stretch>
        </p:blipFill>
        <p:spPr>
          <a:xfrm>
            <a:off x="0" y="6037784"/>
            <a:ext cx="12192000" cy="820216"/>
          </a:xfrm>
          <a:prstGeom prst="rect">
            <a:avLst/>
          </a:prstGeom>
        </p:spPr>
      </p:pic>
      <p:sp>
        <p:nvSpPr>
          <p:cNvPr id="7" name="TextBox 6">
            <a:extLst>
              <a:ext uri="{FF2B5EF4-FFF2-40B4-BE49-F238E27FC236}">
                <a16:creationId xmlns:a16="http://schemas.microsoft.com/office/drawing/2014/main" id="{26F9D1CF-21EA-4F22-AC06-F28F07F47859}"/>
              </a:ext>
            </a:extLst>
          </p:cNvPr>
          <p:cNvSpPr txBox="1"/>
          <p:nvPr/>
        </p:nvSpPr>
        <p:spPr>
          <a:xfrm>
            <a:off x="395207" y="1448190"/>
            <a:ext cx="11375756" cy="3970318"/>
          </a:xfrm>
          <a:prstGeom prst="rect">
            <a:avLst/>
          </a:prstGeom>
          <a:noFill/>
        </p:spPr>
        <p:txBody>
          <a:bodyPr wrap="square">
            <a:spAutoFit/>
          </a:bodyPr>
          <a:lstStyle/>
          <a:p>
            <a:pPr algn="just"/>
            <a:endParaRPr lang="es-ES" sz="2800" dirty="0"/>
          </a:p>
          <a:p>
            <a:pPr marL="457200" indent="-457200" algn="just">
              <a:buFont typeface="Arial" panose="020B0604020202020204" pitchFamily="34" charset="0"/>
              <a:buChar char="•"/>
            </a:pPr>
            <a:r>
              <a:rPr lang="es-ES" sz="3200" dirty="0"/>
              <a:t>No incluye los daños de introducir nuevas estructuras a áreas en riesgo. Se estimó que por cada punto porcentual adicional que se añade a las estructuras en riesgo, aumenta el coste de inacción en $6,400 millones.</a:t>
            </a:r>
          </a:p>
          <a:p>
            <a:pPr marL="457200" indent="-457200" algn="just">
              <a:buFont typeface="Arial" panose="020B0604020202020204" pitchFamily="34" charset="0"/>
              <a:buChar char="•"/>
            </a:pPr>
            <a:endParaRPr lang="es-ES" sz="3200" dirty="0"/>
          </a:p>
          <a:p>
            <a:pPr marL="457200" indent="-457200" algn="just">
              <a:buFont typeface="Arial" panose="020B0604020202020204" pitchFamily="34" charset="0"/>
              <a:buChar char="•"/>
            </a:pPr>
            <a:r>
              <a:rPr lang="es-ES" sz="3200" dirty="0"/>
              <a:t>Se excluyen eventos extremos como olas de calor y otros que podrían manifestarse debido al cambio climático.</a:t>
            </a:r>
            <a:endParaRPr lang="en-US" sz="3200" dirty="0"/>
          </a:p>
        </p:txBody>
      </p:sp>
    </p:spTree>
    <p:extLst>
      <p:ext uri="{BB962C8B-B14F-4D97-AF65-F5344CB8AC3E}">
        <p14:creationId xmlns:p14="http://schemas.microsoft.com/office/powerpoint/2010/main" val="101721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BD86-969E-469C-A547-953CC47941FB}"/>
              </a:ext>
            </a:extLst>
          </p:cNvPr>
          <p:cNvSpPr>
            <a:spLocks noGrp="1"/>
          </p:cNvSpPr>
          <p:nvPr>
            <p:ph type="title"/>
          </p:nvPr>
        </p:nvSpPr>
        <p:spPr/>
        <p:txBody>
          <a:bodyPr/>
          <a:lstStyle/>
          <a:p>
            <a:r>
              <a:rPr lang="es-PR" dirty="0"/>
              <a:t>Conclusión</a:t>
            </a:r>
          </a:p>
        </p:txBody>
      </p:sp>
      <p:pic>
        <p:nvPicPr>
          <p:cNvPr id="4" name="Content Placeholder 3">
            <a:extLst>
              <a:ext uri="{FF2B5EF4-FFF2-40B4-BE49-F238E27FC236}">
                <a16:creationId xmlns:a16="http://schemas.microsoft.com/office/drawing/2014/main" id="{E0C67458-591F-4BC4-B636-12DF8467F584}"/>
              </a:ext>
            </a:extLst>
          </p:cNvPr>
          <p:cNvPicPr>
            <a:picLocks noGrp="1" noChangeAspect="1"/>
          </p:cNvPicPr>
          <p:nvPr>
            <p:ph idx="1"/>
          </p:nvPr>
        </p:nvPicPr>
        <p:blipFill>
          <a:blip r:embed="rId2"/>
          <a:stretch>
            <a:fillRect/>
          </a:stretch>
        </p:blipFill>
        <p:spPr>
          <a:xfrm>
            <a:off x="0" y="6037784"/>
            <a:ext cx="12192000" cy="820216"/>
          </a:xfrm>
          <a:prstGeom prst="rect">
            <a:avLst/>
          </a:prstGeom>
        </p:spPr>
      </p:pic>
      <p:pic>
        <p:nvPicPr>
          <p:cNvPr id="6" name="Picture 5">
            <a:extLst>
              <a:ext uri="{FF2B5EF4-FFF2-40B4-BE49-F238E27FC236}">
                <a16:creationId xmlns:a16="http://schemas.microsoft.com/office/drawing/2014/main" id="{8C58A072-9D6C-4325-B53B-AC455430BCB4}"/>
              </a:ext>
            </a:extLst>
          </p:cNvPr>
          <p:cNvPicPr>
            <a:picLocks noChangeAspect="1"/>
          </p:cNvPicPr>
          <p:nvPr/>
        </p:nvPicPr>
        <p:blipFill>
          <a:blip r:embed="rId3"/>
          <a:stretch>
            <a:fillRect/>
          </a:stretch>
        </p:blipFill>
        <p:spPr>
          <a:xfrm>
            <a:off x="7662994" y="1573987"/>
            <a:ext cx="2678624" cy="4017936"/>
          </a:xfrm>
          <a:prstGeom prst="rect">
            <a:avLst/>
          </a:prstGeom>
        </p:spPr>
      </p:pic>
      <p:pic>
        <p:nvPicPr>
          <p:cNvPr id="9" name="Picture 8">
            <a:extLst>
              <a:ext uri="{FF2B5EF4-FFF2-40B4-BE49-F238E27FC236}">
                <a16:creationId xmlns:a16="http://schemas.microsoft.com/office/drawing/2014/main" id="{5A3CAC67-DFFD-4BEB-A12A-868657CF79AD}"/>
              </a:ext>
            </a:extLst>
          </p:cNvPr>
          <p:cNvPicPr>
            <a:picLocks noChangeAspect="1"/>
          </p:cNvPicPr>
          <p:nvPr/>
        </p:nvPicPr>
        <p:blipFill>
          <a:blip r:embed="rId4"/>
          <a:stretch>
            <a:fillRect/>
          </a:stretch>
        </p:blipFill>
        <p:spPr>
          <a:xfrm>
            <a:off x="252478" y="2093860"/>
            <a:ext cx="6803202" cy="1554409"/>
          </a:xfrm>
          <a:prstGeom prst="rect">
            <a:avLst/>
          </a:prstGeom>
        </p:spPr>
      </p:pic>
    </p:spTree>
    <p:extLst>
      <p:ext uri="{BB962C8B-B14F-4D97-AF65-F5344CB8AC3E}">
        <p14:creationId xmlns:p14="http://schemas.microsoft.com/office/powerpoint/2010/main" val="4063076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3D610-2C01-490D-A850-AC16FCDB2452}"/>
              </a:ext>
            </a:extLst>
          </p:cNvPr>
          <p:cNvSpPr>
            <a:spLocks noGrp="1"/>
          </p:cNvSpPr>
          <p:nvPr>
            <p:ph type="title"/>
          </p:nvPr>
        </p:nvSpPr>
        <p:spPr>
          <a:xfrm>
            <a:off x="1309337" y="465488"/>
            <a:ext cx="3932237" cy="1600200"/>
          </a:xfrm>
        </p:spPr>
        <p:txBody>
          <a:bodyPr>
            <a:normAutofit fontScale="90000"/>
          </a:bodyPr>
          <a:lstStyle/>
          <a:p>
            <a:pPr algn="ctr"/>
            <a:r>
              <a:rPr lang="en-US" sz="8800" dirty="0">
                <a:solidFill>
                  <a:srgbClr val="FF0000"/>
                </a:solidFill>
              </a:rPr>
              <a:t>GRACIAS</a:t>
            </a:r>
          </a:p>
        </p:txBody>
      </p:sp>
      <p:sp>
        <p:nvSpPr>
          <p:cNvPr id="3" name="Picture Placeholder 2">
            <a:extLst>
              <a:ext uri="{FF2B5EF4-FFF2-40B4-BE49-F238E27FC236}">
                <a16:creationId xmlns:a16="http://schemas.microsoft.com/office/drawing/2014/main" id="{88C36410-3377-422B-B4DA-8A51AB92B68B}"/>
              </a:ext>
            </a:extLst>
          </p:cNvPr>
          <p:cNvSpPr>
            <a:spLocks noGrp="1"/>
          </p:cNvSpPr>
          <p:nvPr>
            <p:ph type="pic" idx="1"/>
          </p:nvPr>
        </p:nvSpPr>
        <p:spPr>
          <a:xfrm>
            <a:off x="7169412" y="442241"/>
            <a:ext cx="2819246" cy="4749691"/>
          </a:xfrm>
        </p:spPr>
        <p:txBody>
          <a:bodyPr/>
          <a:lstStyle/>
          <a:p>
            <a:endParaRPr lang="en-PR"/>
          </a:p>
        </p:txBody>
      </p:sp>
      <p:pic>
        <p:nvPicPr>
          <p:cNvPr id="7" name="Picture 6">
            <a:extLst>
              <a:ext uri="{FF2B5EF4-FFF2-40B4-BE49-F238E27FC236}">
                <a16:creationId xmlns:a16="http://schemas.microsoft.com/office/drawing/2014/main" id="{4400D402-C40E-4D2E-A8A9-587066ADF000}"/>
              </a:ext>
            </a:extLst>
          </p:cNvPr>
          <p:cNvPicPr>
            <a:picLocks noChangeAspect="1"/>
          </p:cNvPicPr>
          <p:nvPr/>
        </p:nvPicPr>
        <p:blipFill>
          <a:blip r:embed="rId2"/>
          <a:stretch>
            <a:fillRect/>
          </a:stretch>
        </p:blipFill>
        <p:spPr>
          <a:xfrm>
            <a:off x="7169413" y="407456"/>
            <a:ext cx="3384934" cy="5442406"/>
          </a:xfrm>
          <a:prstGeom prst="rect">
            <a:avLst/>
          </a:prstGeom>
        </p:spPr>
      </p:pic>
      <p:sp>
        <p:nvSpPr>
          <p:cNvPr id="4" name="Text Placeholder 3">
            <a:extLst>
              <a:ext uri="{FF2B5EF4-FFF2-40B4-BE49-F238E27FC236}">
                <a16:creationId xmlns:a16="http://schemas.microsoft.com/office/drawing/2014/main" id="{D1D3B140-37DA-459A-B7BD-0BB0623023BE}"/>
              </a:ext>
            </a:extLst>
          </p:cNvPr>
          <p:cNvSpPr>
            <a:spLocks noGrp="1"/>
          </p:cNvSpPr>
          <p:nvPr>
            <p:ph type="body" sz="half" idx="2"/>
          </p:nvPr>
        </p:nvSpPr>
        <p:spPr>
          <a:xfrm>
            <a:off x="839788" y="2057400"/>
            <a:ext cx="4871337" cy="3811588"/>
          </a:xfrm>
        </p:spPr>
        <p:txBody>
          <a:bodyPr/>
          <a:lstStyle/>
          <a:p>
            <a:pPr algn="ctr"/>
            <a:endParaRPr lang="en-US" sz="1800" dirty="0"/>
          </a:p>
          <a:p>
            <a:pPr algn="ctr"/>
            <a:endParaRPr lang="en-US" sz="1800" dirty="0"/>
          </a:p>
          <a:p>
            <a:pPr algn="ctr"/>
            <a:endParaRPr lang="en-US" sz="1800" dirty="0"/>
          </a:p>
          <a:p>
            <a:pPr algn="ctr"/>
            <a:r>
              <a:rPr lang="en-US" sz="2400" dirty="0"/>
              <a:t>María de los M. Santos Corrada, PhD.</a:t>
            </a:r>
          </a:p>
          <a:p>
            <a:pPr algn="ctr"/>
            <a:r>
              <a:rPr lang="es-PR" sz="1400" dirty="0"/>
              <a:t>Escuela Graduada de Administración de Empresas </a:t>
            </a:r>
          </a:p>
          <a:p>
            <a:pPr algn="ctr"/>
            <a:r>
              <a:rPr lang="es-PR" sz="1400" dirty="0"/>
              <a:t>Universidad de Puerto Rico, Recinto de Río Piedras</a:t>
            </a:r>
          </a:p>
          <a:p>
            <a:pPr algn="ctr"/>
            <a:r>
              <a:rPr lang="en-US" sz="1400" dirty="0">
                <a:hlinkClick r:id="rId3"/>
              </a:rPr>
              <a:t>maria.santos19@upr.edu</a:t>
            </a:r>
            <a:r>
              <a:rPr lang="en-US" sz="1400" dirty="0"/>
              <a:t> </a:t>
            </a:r>
          </a:p>
        </p:txBody>
      </p:sp>
      <p:pic>
        <p:nvPicPr>
          <p:cNvPr id="5" name="Picture 4">
            <a:extLst>
              <a:ext uri="{FF2B5EF4-FFF2-40B4-BE49-F238E27FC236}">
                <a16:creationId xmlns:a16="http://schemas.microsoft.com/office/drawing/2014/main" id="{D3F94203-34E2-4A12-9E8B-05F7E446F5CD}"/>
              </a:ext>
            </a:extLst>
          </p:cNvPr>
          <p:cNvPicPr>
            <a:picLocks noChangeAspect="1"/>
          </p:cNvPicPr>
          <p:nvPr/>
        </p:nvPicPr>
        <p:blipFill>
          <a:blip r:embed="rId4"/>
          <a:stretch>
            <a:fillRect/>
          </a:stretch>
        </p:blipFill>
        <p:spPr>
          <a:xfrm>
            <a:off x="0" y="5907024"/>
            <a:ext cx="12192000" cy="950976"/>
          </a:xfrm>
          <a:prstGeom prst="rect">
            <a:avLst/>
          </a:prstGeom>
        </p:spPr>
      </p:pic>
    </p:spTree>
    <p:extLst>
      <p:ext uri="{BB962C8B-B14F-4D97-AF65-F5344CB8AC3E}">
        <p14:creationId xmlns:p14="http://schemas.microsoft.com/office/powerpoint/2010/main" val="23131347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974</TotalTime>
  <Words>923</Words>
  <Application>Microsoft Office PowerPoint</Application>
  <PresentationFormat>Widescreen</PresentationFormat>
  <Paragraphs>119</Paragraphs>
  <Slides>23</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Aspectos Económicos del Cambio Climático en Puerto Rico</vt:lpstr>
      <vt:lpstr>Agenda</vt:lpstr>
      <vt:lpstr>Puerto Rico</vt:lpstr>
      <vt:lpstr>Datos Económicos</vt:lpstr>
      <vt:lpstr>Cambio climático y PyMEs</vt:lpstr>
      <vt:lpstr>Cambio climático y PyMEs</vt:lpstr>
      <vt:lpstr>Cambio climático y PyMEs</vt:lpstr>
      <vt:lpstr>Cambio climático y PyMEs</vt:lpstr>
      <vt:lpstr>Cambio climático y PyMEs</vt:lpstr>
      <vt:lpstr>Cambio climático y PyMEs</vt:lpstr>
      <vt:lpstr>Modelo Propuesto</vt:lpstr>
      <vt:lpstr>El coste de la inacción</vt:lpstr>
      <vt:lpstr>El coste de la inacción</vt:lpstr>
      <vt:lpstr>El coste de la inacción</vt:lpstr>
      <vt:lpstr>El coste de la inacción</vt:lpstr>
      <vt:lpstr>El coste del huracán María</vt:lpstr>
      <vt:lpstr>El coste de la inacción</vt:lpstr>
      <vt:lpstr>El coste de la inacción</vt:lpstr>
      <vt:lpstr>El coste de la inacción</vt:lpstr>
      <vt:lpstr>El coste de la inacción</vt:lpstr>
      <vt:lpstr>El coste de la inacción…  Qué no incluye? </vt:lpstr>
      <vt:lpstr>Conclusión</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De Los M Santos Corrada</dc:creator>
  <cp:lastModifiedBy>Rafael Mendez Tejeda</cp:lastModifiedBy>
  <cp:revision>57</cp:revision>
  <dcterms:created xsi:type="dcterms:W3CDTF">2025-04-17T15:09:50Z</dcterms:created>
  <dcterms:modified xsi:type="dcterms:W3CDTF">2025-04-24T13:24:44Z</dcterms:modified>
</cp:coreProperties>
</file>