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7772400" cy="100584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GT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GT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GT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GT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188B6DF-8BB8-47DC-A855-0AD5B896E3E6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G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EDC4A8F-5EDC-43B7-ABBD-A405AD020D21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3762EA3-0A08-4EB2-8A06-3D2F1852ACAB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7091118-81F9-4BE2-ACF1-C041FDFCDF41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9A3B5D-B69F-4CE2-BE34-8C2EA90B6F21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G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5E8FB22-085C-43A6-A8DE-C89C1C1693CD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B1A8BE1-8AD0-4D28-AC9F-562374473F2E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A8D529A-3F6B-4407-8C64-C6B22F9A61D5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668A587-F111-4DA5-A11F-9407BC1DE517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7E114CE-522A-45A3-9C79-BDB35D724C87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358699F-71D8-4F80-8E9E-DF69F6314672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E6AF231-0377-49BE-BC80-EC9E4DE322F5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1"/>
          <p:cNvSpPr/>
          <p:nvPr/>
        </p:nvSpPr>
        <p:spPr>
          <a:xfrm>
            <a:off x="0" y="0"/>
            <a:ext cx="12191760" cy="85608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CL" sz="18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7" name="Imagen 9"/>
          <p:cNvPicPr/>
          <p:nvPr/>
        </p:nvPicPr>
        <p:blipFill>
          <a:blip r:embed="rId14"/>
          <a:stretch/>
        </p:blipFill>
        <p:spPr>
          <a:xfrm>
            <a:off x="4997160" y="301680"/>
            <a:ext cx="2222280" cy="1650600"/>
          </a:xfrm>
          <a:prstGeom prst="rect">
            <a:avLst/>
          </a:prstGeom>
          <a:ln w="0">
            <a:noFill/>
          </a:ln>
        </p:spPr>
      </p:pic>
      <p:pic>
        <p:nvPicPr>
          <p:cNvPr id="2" name="Imagen 3"/>
          <p:cNvPicPr/>
          <p:nvPr/>
        </p:nvPicPr>
        <p:blipFill>
          <a:blip r:embed="rId15"/>
          <a:stretch/>
        </p:blipFill>
        <p:spPr>
          <a:xfrm>
            <a:off x="5181120" y="5768640"/>
            <a:ext cx="1854000" cy="786960"/>
          </a:xfrm>
          <a:prstGeom prst="rect">
            <a:avLst/>
          </a:prstGeom>
          <a:ln w="0">
            <a:noFill/>
          </a:ln>
        </p:spPr>
      </p:pic>
      <p:pic>
        <p:nvPicPr>
          <p:cNvPr id="3" name="Imagen 5"/>
          <p:cNvPicPr/>
          <p:nvPr/>
        </p:nvPicPr>
        <p:blipFill>
          <a:blip r:embed="rId16"/>
          <a:srcRect t="16435" b="40528"/>
          <a:stretch/>
        </p:blipFill>
        <p:spPr>
          <a:xfrm>
            <a:off x="0" y="2254680"/>
            <a:ext cx="12191760" cy="29520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Pulse para editar el formato del texto de título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n 3"/>
          <p:cNvPicPr/>
          <p:nvPr/>
        </p:nvPicPr>
        <p:blipFill>
          <a:blip r:embed="rId14"/>
          <a:stretch/>
        </p:blipFill>
        <p:spPr>
          <a:xfrm>
            <a:off x="689400" y="408600"/>
            <a:ext cx="1473480" cy="1094400"/>
          </a:xfrm>
          <a:prstGeom prst="rect">
            <a:avLst/>
          </a:prstGeom>
          <a:ln w="0">
            <a:noFill/>
          </a:ln>
        </p:spPr>
      </p:pic>
      <p:pic>
        <p:nvPicPr>
          <p:cNvPr id="43" name="Imagen 9"/>
          <p:cNvPicPr/>
          <p:nvPr/>
        </p:nvPicPr>
        <p:blipFill>
          <a:blip r:embed="rId15"/>
          <a:stretch/>
        </p:blipFill>
        <p:spPr>
          <a:xfrm>
            <a:off x="0" y="6156000"/>
            <a:ext cx="12191760" cy="711720"/>
          </a:xfrm>
          <a:prstGeom prst="rect">
            <a:avLst/>
          </a:prstGeom>
          <a:ln w="0">
            <a:noFill/>
          </a:ln>
        </p:spPr>
      </p:pic>
      <p:pic>
        <p:nvPicPr>
          <p:cNvPr id="44" name="Imagen 1"/>
          <p:cNvPicPr/>
          <p:nvPr/>
        </p:nvPicPr>
        <p:blipFill>
          <a:blip r:embed="rId16"/>
          <a:stretch/>
        </p:blipFill>
        <p:spPr>
          <a:xfrm>
            <a:off x="10130760" y="408600"/>
            <a:ext cx="1594440" cy="676800"/>
          </a:xfrm>
          <a:prstGeom prst="rect">
            <a:avLst/>
          </a:prstGeom>
          <a:ln w="0"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Pulse para editar el formato del texto de título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s-ES" sz="4400" b="0" strike="noStrike" spc="-1">
                <a:solidFill>
                  <a:srgbClr val="000000"/>
                </a:solidFill>
                <a:latin typeface="Calibri Light"/>
              </a:rPr>
              <a:t>Haga clic para modificar el estilo de título del patrón</a:t>
            </a:r>
            <a:endParaRPr lang="es-GT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Editar los estilos de texto del patrón</a:t>
            </a:r>
            <a:endParaRPr lang="es-GT" sz="2800" b="0" strike="noStrike" spc="-1">
              <a:solidFill>
                <a:srgbClr val="000000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  <a:endParaRPr lang="es-GT" sz="2800" b="0" strike="noStrike" spc="-1">
              <a:solidFill>
                <a:srgbClr val="000000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Tercer nivel</a:t>
            </a:r>
            <a:endParaRPr lang="es-GT" sz="2800" b="0" strike="noStrike" spc="-1">
              <a:solidFill>
                <a:srgbClr val="000000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Cuarto nivel</a:t>
            </a:r>
            <a:endParaRPr lang="es-GT" sz="2800" b="0" strike="noStrike" spc="-1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Quinto nivel</a:t>
            </a:r>
            <a:endParaRPr lang="es-G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es-G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s-GT" sz="1200" b="0" strike="noStrike" spc="-1">
                <a:solidFill>
                  <a:srgbClr val="8B8B8B"/>
                </a:solidFill>
                <a:latin typeface="Calibri"/>
              </a:rPr>
              <a:t>&lt;fecha/hora&gt;</a:t>
            </a:r>
            <a:endParaRPr lang="es-G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s-G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GT" sz="1400" b="0" strike="noStrike" spc="-1">
                <a:solidFill>
                  <a:srgbClr val="000000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es-G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58E7AA4-44E3-453D-99E2-341CA93EFBED}" type="slidenum">
              <a:rPr lang="es-GT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G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88" name="Imagen 7"/>
          <p:cNvPicPr/>
          <p:nvPr/>
        </p:nvPicPr>
        <p:blipFill>
          <a:blip r:embed="rId14"/>
          <a:stretch/>
        </p:blipFill>
        <p:spPr>
          <a:xfrm>
            <a:off x="8724960" y="133200"/>
            <a:ext cx="3250800" cy="863280"/>
          </a:xfrm>
          <a:prstGeom prst="rect">
            <a:avLst/>
          </a:prstGeom>
          <a:ln w="0">
            <a:noFill/>
          </a:ln>
        </p:spPr>
      </p:pic>
      <p:pic>
        <p:nvPicPr>
          <p:cNvPr id="89" name="Imagen 9"/>
          <p:cNvPicPr/>
          <p:nvPr/>
        </p:nvPicPr>
        <p:blipFill>
          <a:blip r:embed="rId15"/>
          <a:srcRect t="89226" b="7963"/>
          <a:stretch/>
        </p:blipFill>
        <p:spPr>
          <a:xfrm>
            <a:off x="1850400" y="6496200"/>
            <a:ext cx="8490960" cy="3646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ZTMyN2M3MjctYzc2MC00OTQwLWEwMjgtNjc2ZmM5NzBjZGRkIiwidCI6ImRmODY3OWNkLWE4MGUtNDVkOC05OWFjLWM4M2VkN2ZmOTVhMCJ9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adroTexto 1"/>
          <p:cNvSpPr/>
          <p:nvPr/>
        </p:nvSpPr>
        <p:spPr>
          <a:xfrm>
            <a:off x="372240" y="2922120"/>
            <a:ext cx="11829626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GT" sz="1800" b="1" i="1" strike="noStrike" spc="-1" dirty="0">
                <a:solidFill>
                  <a:srgbClr val="FFFFFF"/>
                </a:solidFill>
                <a:latin typeface="Arial"/>
                <a:ea typeface="Calibri"/>
              </a:rPr>
              <a:t>“Mitigación y Adaptación al Cambio Climático: La Ciencia Guía, la Sociedad Actúa, la Política Transforma”</a:t>
            </a:r>
            <a:endParaRPr lang="es-GT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GT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G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GT" sz="1800" b="1" i="1" strike="noStrike" spc="-1" dirty="0">
                <a:solidFill>
                  <a:srgbClr val="FFFFFF"/>
                </a:solidFill>
                <a:latin typeface="Arial"/>
                <a:ea typeface="Calibri"/>
              </a:rPr>
              <a:t>AMSCLAE Y MUNICIPALIDDES: RETOS </a:t>
            </a:r>
            <a:r>
              <a:rPr lang="es-GT" b="1" i="1" spc="-1" dirty="0">
                <a:solidFill>
                  <a:srgbClr val="FFFFFF"/>
                </a:solidFill>
                <a:latin typeface="Arial"/>
                <a:ea typeface="Calibri"/>
              </a:rPr>
              <a:t>PASADOS</a:t>
            </a:r>
            <a:r>
              <a:rPr lang="es-GT" sz="1800" b="1" i="1" strike="noStrike" spc="-1" dirty="0">
                <a:solidFill>
                  <a:srgbClr val="FFFFFF"/>
                </a:solidFill>
                <a:latin typeface="Arial"/>
                <a:ea typeface="Calibri"/>
              </a:rPr>
              <a:t> Y VIGENTES</a:t>
            </a:r>
            <a:endParaRPr lang="es-G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adroTexto 4"/>
          <p:cNvSpPr/>
          <p:nvPr/>
        </p:nvSpPr>
        <p:spPr>
          <a:xfrm>
            <a:off x="445680" y="229320"/>
            <a:ext cx="836532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CR" sz="28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AMSCLAE:</a:t>
            </a:r>
            <a:endParaRPr lang="es-GT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R" sz="2000" b="0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Institución gubernativa de carácter técnico y científico creada por el DL 133-96.</a:t>
            </a:r>
            <a:r>
              <a:rPr lang="es-CR" sz="28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 </a:t>
            </a:r>
            <a:endParaRPr lang="es-GT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" name="Imagen 8"/>
          <p:cNvPicPr/>
          <p:nvPr/>
        </p:nvPicPr>
        <p:blipFill>
          <a:blip r:embed="rId2"/>
          <a:stretch/>
        </p:blipFill>
        <p:spPr>
          <a:xfrm>
            <a:off x="6660360" y="2552400"/>
            <a:ext cx="1638000" cy="664560"/>
          </a:xfrm>
          <a:prstGeom prst="rect">
            <a:avLst/>
          </a:prstGeom>
          <a:ln w="0">
            <a:noFill/>
          </a:ln>
        </p:spPr>
      </p:pic>
      <p:pic>
        <p:nvPicPr>
          <p:cNvPr id="129" name="Imagen 9"/>
          <p:cNvPicPr/>
          <p:nvPr/>
        </p:nvPicPr>
        <p:blipFill>
          <a:blip r:embed="rId3"/>
          <a:stretch/>
        </p:blipFill>
        <p:spPr>
          <a:xfrm>
            <a:off x="5475240" y="2423880"/>
            <a:ext cx="921960" cy="921960"/>
          </a:xfrm>
          <a:prstGeom prst="rect">
            <a:avLst/>
          </a:prstGeom>
          <a:ln w="0">
            <a:noFill/>
          </a:ln>
        </p:spPr>
      </p:pic>
      <p:pic>
        <p:nvPicPr>
          <p:cNvPr id="130" name="Imagen 10"/>
          <p:cNvPicPr/>
          <p:nvPr/>
        </p:nvPicPr>
        <p:blipFill>
          <a:blip r:embed="rId4"/>
          <a:srcRect l="39739" t="37240" r="41671" b="50004"/>
          <a:stretch/>
        </p:blipFill>
        <p:spPr>
          <a:xfrm>
            <a:off x="3700800" y="2615040"/>
            <a:ext cx="1418400" cy="547200"/>
          </a:xfrm>
          <a:prstGeom prst="rect">
            <a:avLst/>
          </a:prstGeom>
          <a:ln w="0">
            <a:noFill/>
          </a:ln>
        </p:spPr>
      </p:pic>
      <p:pic>
        <p:nvPicPr>
          <p:cNvPr id="131" name="Imagen 15"/>
          <p:cNvPicPr/>
          <p:nvPr/>
        </p:nvPicPr>
        <p:blipFill>
          <a:blip r:embed="rId5"/>
          <a:stretch/>
        </p:blipFill>
        <p:spPr>
          <a:xfrm>
            <a:off x="1135440" y="2467440"/>
            <a:ext cx="2166120" cy="834840"/>
          </a:xfrm>
          <a:prstGeom prst="rect">
            <a:avLst/>
          </a:prstGeom>
          <a:ln w="0">
            <a:noFill/>
          </a:ln>
        </p:spPr>
      </p:pic>
      <p:pic>
        <p:nvPicPr>
          <p:cNvPr id="132" name="Imagen 19"/>
          <p:cNvPicPr/>
          <p:nvPr/>
        </p:nvPicPr>
        <p:blipFill>
          <a:blip r:embed="rId6"/>
          <a:stretch/>
        </p:blipFill>
        <p:spPr>
          <a:xfrm>
            <a:off x="8517600" y="2225160"/>
            <a:ext cx="1319400" cy="1319400"/>
          </a:xfrm>
          <a:prstGeom prst="rect">
            <a:avLst/>
          </a:prstGeom>
          <a:ln w="0">
            <a:noFill/>
          </a:ln>
        </p:spPr>
      </p:pic>
      <p:pic>
        <p:nvPicPr>
          <p:cNvPr id="133" name="Imagen 20"/>
          <p:cNvPicPr/>
          <p:nvPr/>
        </p:nvPicPr>
        <p:blipFill>
          <a:blip r:embed="rId7"/>
          <a:stretch/>
        </p:blipFill>
        <p:spPr>
          <a:xfrm>
            <a:off x="2009880" y="3726360"/>
            <a:ext cx="2087640" cy="676800"/>
          </a:xfrm>
          <a:prstGeom prst="rect">
            <a:avLst/>
          </a:prstGeom>
          <a:ln w="0">
            <a:noFill/>
          </a:ln>
        </p:spPr>
      </p:pic>
      <p:pic>
        <p:nvPicPr>
          <p:cNvPr id="134" name="Imagen 21"/>
          <p:cNvPicPr/>
          <p:nvPr/>
        </p:nvPicPr>
        <p:blipFill>
          <a:blip r:embed="rId8"/>
          <a:stretch/>
        </p:blipFill>
        <p:spPr>
          <a:xfrm>
            <a:off x="6008400" y="3560400"/>
            <a:ext cx="1008720" cy="1008720"/>
          </a:xfrm>
          <a:prstGeom prst="rect">
            <a:avLst/>
          </a:prstGeom>
          <a:ln w="0">
            <a:noFill/>
          </a:ln>
        </p:spPr>
      </p:pic>
      <p:pic>
        <p:nvPicPr>
          <p:cNvPr id="135" name="Picture 1" descr="Instituto Guatemalteco de Turismo, Inguat - Cámara de Comercio  Guatemalteco-Canadiense"/>
          <p:cNvPicPr/>
          <p:nvPr/>
        </p:nvPicPr>
        <p:blipFill>
          <a:blip r:embed="rId9"/>
          <a:srcRect l="17239" t="14549" r="17906" b="14896"/>
          <a:stretch/>
        </p:blipFill>
        <p:spPr>
          <a:xfrm>
            <a:off x="7381440" y="3599280"/>
            <a:ext cx="1283400" cy="930600"/>
          </a:xfrm>
          <a:prstGeom prst="rect">
            <a:avLst/>
          </a:prstGeom>
          <a:ln w="0">
            <a:noFill/>
          </a:ln>
        </p:spPr>
      </p:pic>
      <p:pic>
        <p:nvPicPr>
          <p:cNvPr id="136" name="Picture 3" descr="Ministerio de Ambiente y Recursos Naturales (Guatemala) - Wikipedia, la  enciclopedia libre"/>
          <p:cNvPicPr/>
          <p:nvPr/>
        </p:nvPicPr>
        <p:blipFill>
          <a:blip r:embed="rId10"/>
          <a:stretch/>
        </p:blipFill>
        <p:spPr>
          <a:xfrm>
            <a:off x="2462040" y="5370840"/>
            <a:ext cx="1635120" cy="51372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5" descr="Conap Consejo... - Conap Consejo Nacional de Áreas Protegidas"/>
          <p:cNvPicPr/>
          <p:nvPr/>
        </p:nvPicPr>
        <p:blipFill>
          <a:blip r:embed="rId11"/>
          <a:stretch/>
        </p:blipFill>
        <p:spPr>
          <a:xfrm>
            <a:off x="4434120" y="5316120"/>
            <a:ext cx="685080" cy="685080"/>
          </a:xfrm>
          <a:prstGeom prst="rect">
            <a:avLst/>
          </a:prstGeom>
          <a:ln w="0">
            <a:noFill/>
          </a:ln>
        </p:spPr>
      </p:pic>
      <p:pic>
        <p:nvPicPr>
          <p:cNvPr id="138" name="Picture 7" descr="Contraloría General de Cuentas (Guatemala) - Wikipedia, la enciclopedia  libre"/>
          <p:cNvPicPr/>
          <p:nvPr/>
        </p:nvPicPr>
        <p:blipFill>
          <a:blip r:embed="rId12"/>
          <a:stretch/>
        </p:blipFill>
        <p:spPr>
          <a:xfrm>
            <a:off x="5402160" y="5331600"/>
            <a:ext cx="1212120" cy="600120"/>
          </a:xfrm>
          <a:prstGeom prst="rect">
            <a:avLst/>
          </a:prstGeom>
          <a:ln w="0">
            <a:noFill/>
          </a:ln>
        </p:spPr>
      </p:pic>
      <p:pic>
        <p:nvPicPr>
          <p:cNvPr id="139" name="Imagen 22"/>
          <p:cNvPicPr/>
          <p:nvPr/>
        </p:nvPicPr>
        <p:blipFill>
          <a:blip r:embed="rId13"/>
          <a:stretch/>
        </p:blipFill>
        <p:spPr>
          <a:xfrm>
            <a:off x="6865920" y="5124600"/>
            <a:ext cx="1018440" cy="1014120"/>
          </a:xfrm>
          <a:prstGeom prst="rect">
            <a:avLst/>
          </a:prstGeom>
          <a:ln w="0">
            <a:noFill/>
          </a:ln>
        </p:spPr>
      </p:pic>
      <p:sp>
        <p:nvSpPr>
          <p:cNvPr id="140" name="Rectángulo 3"/>
          <p:cNvSpPr/>
          <p:nvPr/>
        </p:nvSpPr>
        <p:spPr>
          <a:xfrm>
            <a:off x="4217760" y="1487880"/>
            <a:ext cx="368100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MX" sz="24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COORDINACIÓN EJECUTIVA</a:t>
            </a:r>
            <a:endParaRPr lang="es-GT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1" name="Grupo 3"/>
          <p:cNvGrpSpPr/>
          <p:nvPr/>
        </p:nvGrpSpPr>
        <p:grpSpPr>
          <a:xfrm>
            <a:off x="9029520" y="3346200"/>
            <a:ext cx="3141000" cy="2980440"/>
            <a:chOff x="9029520" y="3346200"/>
            <a:chExt cx="3141000" cy="2980440"/>
          </a:xfrm>
        </p:grpSpPr>
        <p:pic>
          <p:nvPicPr>
            <p:cNvPr id="142" name="Imagen 23"/>
            <p:cNvPicPr/>
            <p:nvPr/>
          </p:nvPicPr>
          <p:blipFill>
            <a:blip r:embed="rId14"/>
            <a:srcRect l="8630" t="10992" r="4701" b="8685"/>
            <a:stretch/>
          </p:blipFill>
          <p:spPr>
            <a:xfrm>
              <a:off x="9029520" y="3346200"/>
              <a:ext cx="3141000" cy="2962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3" name="Título 3"/>
            <p:cNvSpPr/>
            <p:nvPr/>
          </p:nvSpPr>
          <p:spPr>
            <a:xfrm rot="20847600">
              <a:off x="9469080" y="3946680"/>
              <a:ext cx="2241360" cy="2162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es-CR" sz="1800" b="0" strike="noStrike" spc="-1">
                  <a:solidFill>
                    <a:schemeClr val="accent1">
                      <a:lumMod val="50000"/>
                    </a:schemeClr>
                  </a:solidFill>
                  <a:latin typeface="Ink Free"/>
                </a:rPr>
                <a:t>Órgano superior de coordinación interinstitucional que agiliza las acciones y aplicaciones de normas y reglamentos. </a:t>
              </a:r>
              <a:endParaRPr lang="es-GT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s-GT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44" name="Picture 9" descr="El reciclaje y su importancia para el cuidado del medio ambiente"/>
          <p:cNvPicPr/>
          <p:nvPr/>
        </p:nvPicPr>
        <p:blipFill>
          <a:blip r:embed="rId15"/>
          <a:stretch/>
        </p:blipFill>
        <p:spPr>
          <a:xfrm>
            <a:off x="4451760" y="3580200"/>
            <a:ext cx="956160" cy="969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adroTexto 5"/>
          <p:cNvSpPr/>
          <p:nvPr/>
        </p:nvSpPr>
        <p:spPr>
          <a:xfrm>
            <a:off x="2340000" y="235800"/>
            <a:ext cx="7644960" cy="143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CR" sz="28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AMSCLAE:</a:t>
            </a:r>
            <a:endParaRPr lang="es-GT" sz="2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CR" sz="2000" b="0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Planificar, coordinar y ejecutar las medidas y acciones del sector público y privado que sean necesarias para conservar, preservar y resguardar el ecosistema del lago de Atitlán y sus áreas circunvecinas.</a:t>
            </a:r>
            <a:endParaRPr lang="es-GT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6" name="Grupo 2"/>
          <p:cNvGrpSpPr/>
          <p:nvPr/>
        </p:nvGrpSpPr>
        <p:grpSpPr>
          <a:xfrm>
            <a:off x="1229040" y="2931840"/>
            <a:ext cx="3358080" cy="3371400"/>
            <a:chOff x="1229040" y="2931840"/>
            <a:chExt cx="3358080" cy="3371400"/>
          </a:xfrm>
        </p:grpSpPr>
        <p:pic>
          <p:nvPicPr>
            <p:cNvPr id="147" name="Imagen 7"/>
            <p:cNvPicPr/>
            <p:nvPr/>
          </p:nvPicPr>
          <p:blipFill>
            <a:blip r:embed="rId2"/>
            <a:srcRect l="8630" t="10992" r="4701" b="8685"/>
            <a:stretch/>
          </p:blipFill>
          <p:spPr>
            <a:xfrm>
              <a:off x="1229040" y="2931840"/>
              <a:ext cx="3358080" cy="3224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8" name="Título 1"/>
            <p:cNvSpPr/>
            <p:nvPr/>
          </p:nvSpPr>
          <p:spPr>
            <a:xfrm rot="20775000">
              <a:off x="1766520" y="3708000"/>
              <a:ext cx="2313360" cy="2353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es-CR" sz="1800" b="0" strike="noStrike" spc="-1">
                  <a:solidFill>
                    <a:schemeClr val="accent1">
                      <a:lumMod val="50000"/>
                    </a:schemeClr>
                  </a:solidFill>
                  <a:latin typeface="Ink Free"/>
                </a:rPr>
                <a:t>Órgano ejecutivo de la AMSCLAE a cargo de la dirección y administración general de la misma.</a:t>
              </a:r>
              <a:endParaRPr lang="es-GT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s-GT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49" name="Rectángulo 2"/>
          <p:cNvSpPr/>
          <p:nvPr/>
        </p:nvSpPr>
        <p:spPr>
          <a:xfrm>
            <a:off x="1083240" y="2210760"/>
            <a:ext cx="368100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MX" sz="24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DIRECCIÓN EJECUTIVA</a:t>
            </a:r>
            <a:endParaRPr lang="es-GT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0" name="Diagrama 1"/>
          <p:cNvGrpSpPr/>
          <p:nvPr/>
        </p:nvGrpSpPr>
        <p:grpSpPr>
          <a:xfrm>
            <a:off x="4905720" y="1373040"/>
            <a:ext cx="8127720" cy="5418360"/>
            <a:chOff x="4905720" y="1373040"/>
            <a:chExt cx="8127720" cy="5418360"/>
          </a:xfrm>
        </p:grpSpPr>
        <p:sp>
          <p:nvSpPr>
            <p:cNvPr id="151" name="Rectángulo 150"/>
            <p:cNvSpPr/>
            <p:nvPr/>
          </p:nvSpPr>
          <p:spPr>
            <a:xfrm>
              <a:off x="4905720" y="1373040"/>
              <a:ext cx="8127720" cy="5418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Elipse 151"/>
            <p:cNvSpPr/>
            <p:nvPr/>
          </p:nvSpPr>
          <p:spPr>
            <a:xfrm>
              <a:off x="7432200" y="2579400"/>
              <a:ext cx="3005280" cy="3005280"/>
            </a:xfrm>
            <a:prstGeom prst="ellipse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3200" tIns="483480" rIns="43200" bIns="48312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191"/>
                </a:spcAft>
                <a:tabLst>
                  <a:tab pos="0" algn="l"/>
                </a:tabLst>
              </a:pPr>
              <a:r>
                <a:rPr lang="es-MX" sz="3400" b="1" strike="noStrike" spc="-1">
                  <a:solidFill>
                    <a:srgbClr val="000000"/>
                  </a:solidFill>
                  <a:latin typeface="Calibri"/>
                </a:rPr>
                <a:t>DIRECCIÓN EJECUTIVA</a:t>
              </a:r>
              <a:endParaRPr lang="es-GT" sz="3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Elipse 152"/>
            <p:cNvSpPr/>
            <p:nvPr/>
          </p:nvSpPr>
          <p:spPr>
            <a:xfrm>
              <a:off x="8183520" y="1373760"/>
              <a:ext cx="1502640" cy="1502640"/>
            </a:xfrm>
            <a:prstGeom prst="ellipse">
              <a:avLst/>
            </a:prstGeom>
            <a:solidFill>
              <a:schemeClr val="accent3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640" tIns="237600" rIns="17640" bIns="23796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  <a:tabLst>
                  <a:tab pos="0" algn="l"/>
                </a:tabLst>
              </a:pPr>
              <a:r>
                <a:rPr lang="es-MX" sz="1400" b="1" strike="noStrike" spc="-1">
                  <a:solidFill>
                    <a:srgbClr val="000000"/>
                  </a:solidFill>
                  <a:latin typeface="Calibri"/>
                </a:rPr>
                <a:t>Subdirección Técnica</a:t>
              </a:r>
              <a:endParaRPr lang="es-GT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Elipse 153"/>
            <p:cNvSpPr/>
            <p:nvPr/>
          </p:nvSpPr>
          <p:spPr>
            <a:xfrm>
              <a:off x="10071000" y="3331080"/>
              <a:ext cx="1641960" cy="1502640"/>
            </a:xfrm>
            <a:prstGeom prst="ellipse">
              <a:avLst/>
            </a:prstGeom>
            <a:solidFill>
              <a:schemeClr val="accent4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640" tIns="237600" rIns="17640" bIns="23796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  <a:tabLst>
                  <a:tab pos="0" algn="l"/>
                </a:tabLst>
              </a:pPr>
              <a:r>
                <a:rPr lang="es-MX" sz="1400" b="1" strike="noStrike" spc="-1">
                  <a:solidFill>
                    <a:srgbClr val="000000"/>
                  </a:solidFill>
                  <a:latin typeface="Calibri"/>
                </a:rPr>
                <a:t>Subdirección Administrativa Financiera</a:t>
              </a:r>
              <a:endParaRPr lang="es-GT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5" name="Elipse 154"/>
            <p:cNvSpPr/>
            <p:nvPr/>
          </p:nvSpPr>
          <p:spPr>
            <a:xfrm>
              <a:off x="8183520" y="5288760"/>
              <a:ext cx="1502640" cy="1502640"/>
            </a:xfrm>
            <a:prstGeom prst="ellipse">
              <a:avLst/>
            </a:prstGeom>
            <a:solidFill>
              <a:schemeClr val="accent5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640" tIns="237600" rIns="17640" bIns="23796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  <a:tabLst>
                  <a:tab pos="0" algn="l"/>
                </a:tabLst>
              </a:pPr>
              <a:r>
                <a:rPr lang="es-MX" sz="1400" b="1" strike="noStrike" spc="-1">
                  <a:solidFill>
                    <a:srgbClr val="000000"/>
                  </a:solidFill>
                  <a:latin typeface="Calibri"/>
                </a:rPr>
                <a:t>Órganos de Apoyo</a:t>
              </a:r>
              <a:endParaRPr lang="es-GT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Elipse 155"/>
            <p:cNvSpPr/>
            <p:nvPr/>
          </p:nvSpPr>
          <p:spPr>
            <a:xfrm>
              <a:off x="6226200" y="3331080"/>
              <a:ext cx="1502640" cy="1502640"/>
            </a:xfrm>
            <a:prstGeom prst="ellipse">
              <a:avLst/>
            </a:prstGeom>
            <a:solidFill>
              <a:schemeClr val="accent6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640" tIns="237600" rIns="17640" bIns="237960" numCol="1" spcCol="14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  <a:tabLst>
                  <a:tab pos="0" algn="l"/>
                </a:tabLst>
              </a:pPr>
              <a:r>
                <a:rPr lang="es-MX" sz="1400" b="1" strike="noStrike" spc="-1">
                  <a:solidFill>
                    <a:srgbClr val="000000"/>
                  </a:solidFill>
                  <a:latin typeface="Calibri"/>
                </a:rPr>
                <a:t>Órganos de Control</a:t>
              </a:r>
              <a:endParaRPr lang="es-GT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adroTexto 2"/>
          <p:cNvSpPr/>
          <p:nvPr/>
        </p:nvSpPr>
        <p:spPr>
          <a:xfrm>
            <a:off x="2023157" y="266157"/>
            <a:ext cx="8145445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CR" sz="2800" b="1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PROBLEMÁTICA DE LA CUENCA DEL LAGO DE ATITLÁN</a:t>
            </a:r>
            <a:endParaRPr lang="es-GT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8" name="Imagen 5"/>
          <p:cNvPicPr/>
          <p:nvPr/>
        </p:nvPicPr>
        <p:blipFill>
          <a:blip r:embed="rId2"/>
          <a:srcRect l="57975" t="74313" r="3287" b="8333"/>
          <a:stretch/>
        </p:blipFill>
        <p:spPr>
          <a:xfrm>
            <a:off x="444960" y="1766520"/>
            <a:ext cx="5650920" cy="1424160"/>
          </a:xfrm>
          <a:prstGeom prst="rect">
            <a:avLst/>
          </a:prstGeom>
          <a:ln w="0">
            <a:noFill/>
          </a:ln>
        </p:spPr>
      </p:pic>
      <p:grpSp>
        <p:nvGrpSpPr>
          <p:cNvPr id="159" name="Google Shape;4238;p72"/>
          <p:cNvGrpSpPr/>
          <p:nvPr/>
        </p:nvGrpSpPr>
        <p:grpSpPr>
          <a:xfrm>
            <a:off x="2586240" y="5133240"/>
            <a:ext cx="1573560" cy="1245240"/>
            <a:chOff x="2586240" y="5133240"/>
            <a:chExt cx="1573560" cy="1245240"/>
          </a:xfrm>
        </p:grpSpPr>
        <p:sp>
          <p:nvSpPr>
            <p:cNvPr id="160" name="Google Shape;4239;p72"/>
            <p:cNvSpPr/>
            <p:nvPr/>
          </p:nvSpPr>
          <p:spPr>
            <a:xfrm>
              <a:off x="2586240" y="5133600"/>
              <a:ext cx="1142280" cy="1134000"/>
            </a:xfrm>
            <a:custGeom>
              <a:avLst/>
              <a:gdLst>
                <a:gd name="textAreaLeft" fmla="*/ 0 w 1142280"/>
                <a:gd name="textAreaRight" fmla="*/ 1142640 w 1142280"/>
                <a:gd name="textAreaTop" fmla="*/ 0 h 1134000"/>
                <a:gd name="textAreaBottom" fmla="*/ 1134360 h 1134000"/>
              </a:gdLst>
              <a:ahLst/>
              <a:cxnLst/>
              <a:rect l="textAreaLeft" t="textAreaTop" r="textAreaRight" b="textAreaBottom"/>
              <a:pathLst>
                <a:path w="18999" h="18862">
                  <a:moveTo>
                    <a:pt x="4699" y="0"/>
                  </a:moveTo>
                  <a:cubicBezTo>
                    <a:pt x="4563" y="0"/>
                    <a:pt x="4426" y="52"/>
                    <a:pt x="4322" y="155"/>
                  </a:cubicBezTo>
                  <a:lnTo>
                    <a:pt x="208" y="4269"/>
                  </a:lnTo>
                  <a:cubicBezTo>
                    <a:pt x="1" y="4476"/>
                    <a:pt x="1" y="4815"/>
                    <a:pt x="208" y="5024"/>
                  </a:cubicBezTo>
                  <a:lnTo>
                    <a:pt x="3407" y="8223"/>
                  </a:lnTo>
                  <a:cubicBezTo>
                    <a:pt x="3449" y="8265"/>
                    <a:pt x="3475" y="8319"/>
                    <a:pt x="3483" y="8375"/>
                  </a:cubicBezTo>
                  <a:lnTo>
                    <a:pt x="3681" y="9795"/>
                  </a:lnTo>
                  <a:cubicBezTo>
                    <a:pt x="3828" y="10843"/>
                    <a:pt x="4313" y="11819"/>
                    <a:pt x="5062" y="12568"/>
                  </a:cubicBezTo>
                  <a:lnTo>
                    <a:pt x="11356" y="18862"/>
                  </a:lnTo>
                  <a:cubicBezTo>
                    <a:pt x="11490" y="18725"/>
                    <a:pt x="16586" y="13614"/>
                    <a:pt x="18998" y="11197"/>
                  </a:cubicBezTo>
                  <a:lnTo>
                    <a:pt x="12781" y="4980"/>
                  </a:lnTo>
                  <a:lnTo>
                    <a:pt x="14560" y="3201"/>
                  </a:lnTo>
                  <a:lnTo>
                    <a:pt x="11662" y="2198"/>
                  </a:lnTo>
                  <a:cubicBezTo>
                    <a:pt x="11414" y="2112"/>
                    <a:pt x="11156" y="2069"/>
                    <a:pt x="10898" y="2069"/>
                  </a:cubicBezTo>
                  <a:cubicBezTo>
                    <a:pt x="10557" y="2069"/>
                    <a:pt x="10217" y="2144"/>
                    <a:pt x="9904" y="2293"/>
                  </a:cubicBezTo>
                  <a:lnTo>
                    <a:pt x="8245" y="3075"/>
                  </a:lnTo>
                  <a:cubicBezTo>
                    <a:pt x="8209" y="3092"/>
                    <a:pt x="8171" y="3100"/>
                    <a:pt x="8132" y="3100"/>
                  </a:cubicBezTo>
                  <a:cubicBezTo>
                    <a:pt x="8063" y="3100"/>
                    <a:pt x="7994" y="3073"/>
                    <a:pt x="7943" y="3022"/>
                  </a:cubicBezTo>
                  <a:lnTo>
                    <a:pt x="5076" y="155"/>
                  </a:lnTo>
                  <a:cubicBezTo>
                    <a:pt x="4972" y="52"/>
                    <a:pt x="4836" y="0"/>
                    <a:pt x="4699" y="0"/>
                  </a:cubicBezTo>
                  <a:close/>
                </a:path>
              </a:pathLst>
            </a:custGeom>
            <a:solidFill>
              <a:srgbClr val="FDB0A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1" name="Google Shape;4240;p72"/>
            <p:cNvSpPr/>
            <p:nvPr/>
          </p:nvSpPr>
          <p:spPr>
            <a:xfrm>
              <a:off x="3089880" y="5510520"/>
              <a:ext cx="273960" cy="113760"/>
            </a:xfrm>
            <a:custGeom>
              <a:avLst/>
              <a:gdLst>
                <a:gd name="textAreaLeft" fmla="*/ 0 w 273960"/>
                <a:gd name="textAreaRight" fmla="*/ 274320 w 273960"/>
                <a:gd name="textAreaTop" fmla="*/ 0 h 113760"/>
                <a:gd name="textAreaBottom" fmla="*/ 114120 h 113760"/>
              </a:gdLst>
              <a:ahLst/>
              <a:cxnLst/>
              <a:rect l="textAreaLeft" t="textAreaTop" r="textAreaRight" b="textAreaBottom"/>
              <a:pathLst>
                <a:path w="4561" h="1900">
                  <a:moveTo>
                    <a:pt x="4123" y="1"/>
                  </a:moveTo>
                  <a:cubicBezTo>
                    <a:pt x="4020" y="1"/>
                    <a:pt x="3918" y="40"/>
                    <a:pt x="3840" y="118"/>
                  </a:cubicBezTo>
                  <a:cubicBezTo>
                    <a:pt x="3205" y="755"/>
                    <a:pt x="2348" y="1099"/>
                    <a:pt x="1470" y="1099"/>
                  </a:cubicBezTo>
                  <a:cubicBezTo>
                    <a:pt x="1164" y="1099"/>
                    <a:pt x="856" y="1057"/>
                    <a:pt x="555" y="972"/>
                  </a:cubicBezTo>
                  <a:cubicBezTo>
                    <a:pt x="518" y="962"/>
                    <a:pt x="481" y="957"/>
                    <a:pt x="445" y="957"/>
                  </a:cubicBezTo>
                  <a:cubicBezTo>
                    <a:pt x="271" y="957"/>
                    <a:pt x="112" y="1071"/>
                    <a:pt x="61" y="1248"/>
                  </a:cubicBezTo>
                  <a:cubicBezTo>
                    <a:pt x="1" y="1460"/>
                    <a:pt x="124" y="1680"/>
                    <a:pt x="337" y="1742"/>
                  </a:cubicBezTo>
                  <a:cubicBezTo>
                    <a:pt x="709" y="1846"/>
                    <a:pt x="1090" y="1899"/>
                    <a:pt x="1467" y="1899"/>
                  </a:cubicBezTo>
                  <a:cubicBezTo>
                    <a:pt x="2552" y="1899"/>
                    <a:pt x="3615" y="1471"/>
                    <a:pt x="4405" y="681"/>
                  </a:cubicBezTo>
                  <a:cubicBezTo>
                    <a:pt x="4561" y="527"/>
                    <a:pt x="4561" y="272"/>
                    <a:pt x="4405" y="118"/>
                  </a:cubicBezTo>
                  <a:cubicBezTo>
                    <a:pt x="4328" y="40"/>
                    <a:pt x="4225" y="1"/>
                    <a:pt x="4123" y="1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6880" bIns="5688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" name="Google Shape;4241;p72"/>
            <p:cNvSpPr/>
            <p:nvPr/>
          </p:nvSpPr>
          <p:spPr>
            <a:xfrm>
              <a:off x="2880000" y="5133240"/>
              <a:ext cx="1279440" cy="1244520"/>
            </a:xfrm>
            <a:custGeom>
              <a:avLst/>
              <a:gdLst>
                <a:gd name="textAreaLeft" fmla="*/ 0 w 1279440"/>
                <a:gd name="textAreaRight" fmla="*/ 1279800 w 1279440"/>
                <a:gd name="textAreaTop" fmla="*/ 0 h 1244520"/>
                <a:gd name="textAreaBottom" fmla="*/ 1244880 h 1244520"/>
              </a:gdLst>
              <a:ahLst/>
              <a:cxnLst/>
              <a:rect l="textAreaLeft" t="textAreaTop" r="textAreaRight" b="textAreaBottom"/>
              <a:pathLst>
                <a:path w="21279" h="20699">
                  <a:moveTo>
                    <a:pt x="16581" y="1"/>
                  </a:moveTo>
                  <a:cubicBezTo>
                    <a:pt x="16444" y="1"/>
                    <a:pt x="16307" y="53"/>
                    <a:pt x="16202" y="156"/>
                  </a:cubicBezTo>
                  <a:lnTo>
                    <a:pt x="13336" y="3024"/>
                  </a:lnTo>
                  <a:cubicBezTo>
                    <a:pt x="13286" y="3074"/>
                    <a:pt x="13218" y="3101"/>
                    <a:pt x="13148" y="3101"/>
                  </a:cubicBezTo>
                  <a:cubicBezTo>
                    <a:pt x="13109" y="3101"/>
                    <a:pt x="13070" y="3093"/>
                    <a:pt x="13033" y="3075"/>
                  </a:cubicBezTo>
                  <a:lnTo>
                    <a:pt x="11376" y="2294"/>
                  </a:lnTo>
                  <a:cubicBezTo>
                    <a:pt x="11060" y="2147"/>
                    <a:pt x="10719" y="2072"/>
                    <a:pt x="10378" y="2072"/>
                  </a:cubicBezTo>
                  <a:cubicBezTo>
                    <a:pt x="10120" y="2072"/>
                    <a:pt x="9861" y="2115"/>
                    <a:pt x="9613" y="2201"/>
                  </a:cubicBezTo>
                  <a:lnTo>
                    <a:pt x="5904" y="4017"/>
                  </a:lnTo>
                  <a:lnTo>
                    <a:pt x="7681" y="5794"/>
                  </a:lnTo>
                  <a:lnTo>
                    <a:pt x="527" y="12948"/>
                  </a:lnTo>
                  <a:cubicBezTo>
                    <a:pt x="1" y="13476"/>
                    <a:pt x="1" y="14333"/>
                    <a:pt x="527" y="14863"/>
                  </a:cubicBezTo>
                  <a:cubicBezTo>
                    <a:pt x="791" y="15127"/>
                    <a:pt x="1137" y="15259"/>
                    <a:pt x="1484" y="15259"/>
                  </a:cubicBezTo>
                  <a:cubicBezTo>
                    <a:pt x="1830" y="15259"/>
                    <a:pt x="2177" y="15127"/>
                    <a:pt x="2442" y="14863"/>
                  </a:cubicBezTo>
                  <a:lnTo>
                    <a:pt x="2442" y="14863"/>
                  </a:lnTo>
                  <a:lnTo>
                    <a:pt x="697" y="16607"/>
                  </a:lnTo>
                  <a:cubicBezTo>
                    <a:pt x="169" y="17134"/>
                    <a:pt x="169" y="17991"/>
                    <a:pt x="697" y="18520"/>
                  </a:cubicBezTo>
                  <a:cubicBezTo>
                    <a:pt x="961" y="18784"/>
                    <a:pt x="1308" y="18916"/>
                    <a:pt x="1655" y="18916"/>
                  </a:cubicBezTo>
                  <a:cubicBezTo>
                    <a:pt x="2001" y="18916"/>
                    <a:pt x="2348" y="18784"/>
                    <a:pt x="2612" y="18520"/>
                  </a:cubicBezTo>
                  <a:lnTo>
                    <a:pt x="3525" y="17606"/>
                  </a:lnTo>
                  <a:lnTo>
                    <a:pt x="3525" y="17606"/>
                  </a:lnTo>
                  <a:cubicBezTo>
                    <a:pt x="2998" y="18134"/>
                    <a:pt x="2998" y="18991"/>
                    <a:pt x="3525" y="19520"/>
                  </a:cubicBezTo>
                  <a:cubicBezTo>
                    <a:pt x="3789" y="19783"/>
                    <a:pt x="4135" y="19915"/>
                    <a:pt x="4482" y="19915"/>
                  </a:cubicBezTo>
                  <a:cubicBezTo>
                    <a:pt x="4829" y="19915"/>
                    <a:pt x="5175" y="19783"/>
                    <a:pt x="5439" y="19520"/>
                  </a:cubicBezTo>
                  <a:lnTo>
                    <a:pt x="6569" y="18390"/>
                  </a:lnTo>
                  <a:lnTo>
                    <a:pt x="6569" y="18390"/>
                  </a:lnTo>
                  <a:cubicBezTo>
                    <a:pt x="6042" y="18918"/>
                    <a:pt x="6042" y="19774"/>
                    <a:pt x="6570" y="20303"/>
                  </a:cubicBezTo>
                  <a:cubicBezTo>
                    <a:pt x="6834" y="20567"/>
                    <a:pt x="7180" y="20699"/>
                    <a:pt x="7526" y="20699"/>
                  </a:cubicBezTo>
                  <a:cubicBezTo>
                    <a:pt x="7872" y="20699"/>
                    <a:pt x="8218" y="20567"/>
                    <a:pt x="8483" y="20303"/>
                  </a:cubicBezTo>
                  <a:lnTo>
                    <a:pt x="16216" y="12569"/>
                  </a:lnTo>
                  <a:cubicBezTo>
                    <a:pt x="16966" y="11821"/>
                    <a:pt x="17453" y="10845"/>
                    <a:pt x="17597" y="9796"/>
                  </a:cubicBezTo>
                  <a:lnTo>
                    <a:pt x="17796" y="8377"/>
                  </a:lnTo>
                  <a:cubicBezTo>
                    <a:pt x="17803" y="8320"/>
                    <a:pt x="17830" y="8267"/>
                    <a:pt x="17872" y="8225"/>
                  </a:cubicBezTo>
                  <a:lnTo>
                    <a:pt x="21071" y="5026"/>
                  </a:lnTo>
                  <a:cubicBezTo>
                    <a:pt x="21279" y="4818"/>
                    <a:pt x="21279" y="4481"/>
                    <a:pt x="21071" y="4270"/>
                  </a:cubicBezTo>
                  <a:lnTo>
                    <a:pt x="16958" y="156"/>
                  </a:lnTo>
                  <a:cubicBezTo>
                    <a:pt x="16854" y="53"/>
                    <a:pt x="16718" y="1"/>
                    <a:pt x="16581" y="1"/>
                  </a:cubicBezTo>
                  <a:close/>
                </a:path>
              </a:pathLst>
            </a:custGeom>
            <a:solidFill>
              <a:srgbClr val="A34F4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3" name="Google Shape;4242;p72"/>
            <p:cNvSpPr/>
            <p:nvPr/>
          </p:nvSpPr>
          <p:spPr>
            <a:xfrm>
              <a:off x="3155040" y="5354640"/>
              <a:ext cx="513360" cy="385560"/>
            </a:xfrm>
            <a:custGeom>
              <a:avLst/>
              <a:gdLst>
                <a:gd name="textAreaLeft" fmla="*/ 0 w 513360"/>
                <a:gd name="textAreaRight" fmla="*/ 513720 w 513360"/>
                <a:gd name="textAreaTop" fmla="*/ 0 h 385560"/>
                <a:gd name="textAreaBottom" fmla="*/ 385920 h 385560"/>
              </a:gdLst>
              <a:ahLst/>
              <a:cxnLst/>
              <a:rect l="textAreaLeft" t="textAreaTop" r="textAreaRight" b="textAreaBottom"/>
              <a:pathLst>
                <a:path w="8542" h="6419">
                  <a:moveTo>
                    <a:pt x="2020" y="0"/>
                  </a:moveTo>
                  <a:lnTo>
                    <a:pt x="1330" y="338"/>
                  </a:lnTo>
                  <a:lnTo>
                    <a:pt x="3107" y="2115"/>
                  </a:lnTo>
                  <a:lnTo>
                    <a:pt x="1" y="5223"/>
                  </a:lnTo>
                  <a:cubicBezTo>
                    <a:pt x="148" y="5242"/>
                    <a:pt x="295" y="5252"/>
                    <a:pt x="443" y="5252"/>
                  </a:cubicBezTo>
                  <a:cubicBezTo>
                    <a:pt x="1309" y="5252"/>
                    <a:pt x="2176" y="4921"/>
                    <a:pt x="2838" y="4260"/>
                  </a:cubicBezTo>
                  <a:cubicBezTo>
                    <a:pt x="2948" y="4151"/>
                    <a:pt x="3091" y="4097"/>
                    <a:pt x="3235" y="4097"/>
                  </a:cubicBezTo>
                  <a:cubicBezTo>
                    <a:pt x="3378" y="4097"/>
                    <a:pt x="3521" y="4151"/>
                    <a:pt x="3630" y="4260"/>
                  </a:cubicBezTo>
                  <a:lnTo>
                    <a:pt x="5123" y="5755"/>
                  </a:lnTo>
                  <a:cubicBezTo>
                    <a:pt x="5565" y="6197"/>
                    <a:pt x="6144" y="6418"/>
                    <a:pt x="6723" y="6418"/>
                  </a:cubicBezTo>
                  <a:cubicBezTo>
                    <a:pt x="7302" y="6418"/>
                    <a:pt x="7881" y="6197"/>
                    <a:pt x="8323" y="5755"/>
                  </a:cubicBezTo>
                  <a:cubicBezTo>
                    <a:pt x="8467" y="5611"/>
                    <a:pt x="8542" y="5419"/>
                    <a:pt x="8542" y="5227"/>
                  </a:cubicBezTo>
                  <a:cubicBezTo>
                    <a:pt x="8542" y="5051"/>
                    <a:pt x="8479" y="4874"/>
                    <a:pt x="8354" y="4734"/>
                  </a:cubicBezTo>
                  <a:lnTo>
                    <a:pt x="5101" y="1059"/>
                  </a:lnTo>
                  <a:lnTo>
                    <a:pt x="2203" y="55"/>
                  </a:lnTo>
                  <a:cubicBezTo>
                    <a:pt x="2142" y="33"/>
                    <a:pt x="2081" y="16"/>
                    <a:pt x="2020" y="0"/>
                  </a:cubicBezTo>
                  <a:close/>
                </a:path>
              </a:pathLst>
            </a:custGeom>
            <a:solidFill>
              <a:srgbClr val="873F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4" name="Google Shape;4243;p72"/>
            <p:cNvSpPr/>
            <p:nvPr/>
          </p:nvSpPr>
          <p:spPr>
            <a:xfrm>
              <a:off x="3251880" y="5339520"/>
              <a:ext cx="907920" cy="1038600"/>
            </a:xfrm>
            <a:custGeom>
              <a:avLst/>
              <a:gdLst>
                <a:gd name="textAreaLeft" fmla="*/ 0 w 907920"/>
                <a:gd name="textAreaRight" fmla="*/ 908280 w 907920"/>
                <a:gd name="textAreaTop" fmla="*/ 0 h 1038600"/>
                <a:gd name="textAreaBottom" fmla="*/ 1038960 h 1038600"/>
              </a:gdLst>
              <a:ahLst/>
              <a:cxnLst/>
              <a:rect l="textAreaLeft" t="textAreaTop" r="textAreaRight" b="textAreaBottom"/>
              <a:pathLst>
                <a:path w="15098" h="17272">
                  <a:moveTo>
                    <a:pt x="14049" y="1"/>
                  </a:moveTo>
                  <a:lnTo>
                    <a:pt x="10475" y="3575"/>
                  </a:lnTo>
                  <a:cubicBezTo>
                    <a:pt x="10433" y="3617"/>
                    <a:pt x="10406" y="3671"/>
                    <a:pt x="10399" y="3728"/>
                  </a:cubicBezTo>
                  <a:lnTo>
                    <a:pt x="10200" y="5146"/>
                  </a:lnTo>
                  <a:cubicBezTo>
                    <a:pt x="10056" y="6198"/>
                    <a:pt x="9569" y="7172"/>
                    <a:pt x="8819" y="7922"/>
                  </a:cubicBezTo>
                  <a:lnTo>
                    <a:pt x="1085" y="15656"/>
                  </a:lnTo>
                  <a:cubicBezTo>
                    <a:pt x="824" y="15921"/>
                    <a:pt x="476" y="16052"/>
                    <a:pt x="130" y="16052"/>
                  </a:cubicBezTo>
                  <a:cubicBezTo>
                    <a:pt x="87" y="16052"/>
                    <a:pt x="44" y="16049"/>
                    <a:pt x="1" y="16045"/>
                  </a:cubicBezTo>
                  <a:lnTo>
                    <a:pt x="1" y="16045"/>
                  </a:lnTo>
                  <a:cubicBezTo>
                    <a:pt x="28" y="16348"/>
                    <a:pt x="160" y="16643"/>
                    <a:pt x="390" y="16873"/>
                  </a:cubicBezTo>
                  <a:cubicBezTo>
                    <a:pt x="655" y="17138"/>
                    <a:pt x="1000" y="17271"/>
                    <a:pt x="1347" y="17271"/>
                  </a:cubicBezTo>
                  <a:cubicBezTo>
                    <a:pt x="1694" y="17271"/>
                    <a:pt x="2040" y="17138"/>
                    <a:pt x="2305" y="16873"/>
                  </a:cubicBezTo>
                  <a:lnTo>
                    <a:pt x="10038" y="9140"/>
                  </a:lnTo>
                  <a:cubicBezTo>
                    <a:pt x="10787" y="8390"/>
                    <a:pt x="11272" y="7416"/>
                    <a:pt x="11419" y="6365"/>
                  </a:cubicBezTo>
                  <a:lnTo>
                    <a:pt x="11617" y="4947"/>
                  </a:lnTo>
                  <a:cubicBezTo>
                    <a:pt x="11624" y="4890"/>
                    <a:pt x="11651" y="4837"/>
                    <a:pt x="11692" y="4796"/>
                  </a:cubicBezTo>
                  <a:lnTo>
                    <a:pt x="14890" y="1598"/>
                  </a:lnTo>
                  <a:cubicBezTo>
                    <a:pt x="15098" y="1390"/>
                    <a:pt x="15098" y="1053"/>
                    <a:pt x="14890" y="841"/>
                  </a:cubicBezTo>
                  <a:lnTo>
                    <a:pt x="14049" y="1"/>
                  </a:lnTo>
                  <a:close/>
                </a:path>
              </a:pathLst>
            </a:custGeom>
            <a:solidFill>
              <a:srgbClr val="873F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5" name="Google Shape;4244;p72"/>
            <p:cNvSpPr/>
            <p:nvPr/>
          </p:nvSpPr>
          <p:spPr>
            <a:xfrm>
              <a:off x="2939400" y="5664600"/>
              <a:ext cx="416880" cy="386280"/>
            </a:xfrm>
            <a:custGeom>
              <a:avLst/>
              <a:gdLst>
                <a:gd name="textAreaLeft" fmla="*/ 0 w 416880"/>
                <a:gd name="textAreaRight" fmla="*/ 417240 w 416880"/>
                <a:gd name="textAreaTop" fmla="*/ 0 h 386280"/>
                <a:gd name="textAreaBottom" fmla="*/ 386640 h 386280"/>
              </a:gdLst>
              <a:ahLst/>
              <a:cxnLst/>
              <a:rect l="textAreaLeft" t="textAreaTop" r="textAreaRight" b="textAreaBottom"/>
              <a:pathLst>
                <a:path w="6937" h="6426">
                  <a:moveTo>
                    <a:pt x="6496" y="1"/>
                  </a:moveTo>
                  <a:cubicBezTo>
                    <a:pt x="6394" y="1"/>
                    <a:pt x="6292" y="39"/>
                    <a:pt x="6214" y="117"/>
                  </a:cubicBezTo>
                  <a:lnTo>
                    <a:pt x="1" y="6331"/>
                  </a:lnTo>
                  <a:cubicBezTo>
                    <a:pt x="160" y="6394"/>
                    <a:pt x="327" y="6425"/>
                    <a:pt x="497" y="6425"/>
                  </a:cubicBezTo>
                  <a:cubicBezTo>
                    <a:pt x="782" y="6425"/>
                    <a:pt x="1064" y="6336"/>
                    <a:pt x="1304" y="6159"/>
                  </a:cubicBezTo>
                  <a:lnTo>
                    <a:pt x="6779" y="685"/>
                  </a:lnTo>
                  <a:cubicBezTo>
                    <a:pt x="6936" y="527"/>
                    <a:pt x="6936" y="275"/>
                    <a:pt x="6779" y="117"/>
                  </a:cubicBezTo>
                  <a:cubicBezTo>
                    <a:pt x="6701" y="39"/>
                    <a:pt x="6599" y="1"/>
                    <a:pt x="6496" y="1"/>
                  </a:cubicBezTo>
                  <a:close/>
                </a:path>
              </a:pathLst>
            </a:custGeom>
            <a:solidFill>
              <a:srgbClr val="873F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6" name="Google Shape;4245;p72"/>
            <p:cNvSpPr/>
            <p:nvPr/>
          </p:nvSpPr>
          <p:spPr>
            <a:xfrm>
              <a:off x="2949840" y="5785200"/>
              <a:ext cx="515880" cy="485280"/>
            </a:xfrm>
            <a:custGeom>
              <a:avLst/>
              <a:gdLst>
                <a:gd name="textAreaLeft" fmla="*/ 0 w 515880"/>
                <a:gd name="textAreaRight" fmla="*/ 516240 w 515880"/>
                <a:gd name="textAreaTop" fmla="*/ 0 h 485280"/>
                <a:gd name="textAreaBottom" fmla="*/ 485640 h 485280"/>
              </a:gdLst>
              <a:ahLst/>
              <a:cxnLst/>
              <a:rect l="textAreaLeft" t="textAreaTop" r="textAreaRight" b="textAreaBottom"/>
              <a:pathLst>
                <a:path w="8585" h="8076">
                  <a:moveTo>
                    <a:pt x="8147" y="1"/>
                  </a:moveTo>
                  <a:cubicBezTo>
                    <a:pt x="8045" y="1"/>
                    <a:pt x="7943" y="40"/>
                    <a:pt x="7865" y="118"/>
                  </a:cubicBezTo>
                  <a:lnTo>
                    <a:pt x="1" y="7982"/>
                  </a:lnTo>
                  <a:cubicBezTo>
                    <a:pt x="159" y="8044"/>
                    <a:pt x="327" y="8076"/>
                    <a:pt x="497" y="8076"/>
                  </a:cubicBezTo>
                  <a:cubicBezTo>
                    <a:pt x="780" y="8076"/>
                    <a:pt x="1062" y="7987"/>
                    <a:pt x="1300" y="7811"/>
                  </a:cubicBezTo>
                  <a:lnTo>
                    <a:pt x="8428" y="684"/>
                  </a:lnTo>
                  <a:cubicBezTo>
                    <a:pt x="8584" y="528"/>
                    <a:pt x="8584" y="275"/>
                    <a:pt x="8430" y="118"/>
                  </a:cubicBezTo>
                  <a:cubicBezTo>
                    <a:pt x="8352" y="40"/>
                    <a:pt x="8249" y="1"/>
                    <a:pt x="8147" y="1"/>
                  </a:cubicBezTo>
                  <a:close/>
                </a:path>
              </a:pathLst>
            </a:custGeom>
            <a:solidFill>
              <a:srgbClr val="873F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7" name="Google Shape;4246;p72"/>
            <p:cNvSpPr/>
            <p:nvPr/>
          </p:nvSpPr>
          <p:spPr>
            <a:xfrm>
              <a:off x="3119760" y="5908320"/>
              <a:ext cx="453240" cy="422640"/>
            </a:xfrm>
            <a:custGeom>
              <a:avLst/>
              <a:gdLst>
                <a:gd name="textAreaLeft" fmla="*/ 0 w 453240"/>
                <a:gd name="textAreaRight" fmla="*/ 453600 w 453240"/>
                <a:gd name="textAreaTop" fmla="*/ 0 h 422640"/>
                <a:gd name="textAreaBottom" fmla="*/ 423000 h 422640"/>
              </a:gdLst>
              <a:ahLst/>
              <a:cxnLst/>
              <a:rect l="textAreaLeft" t="textAreaTop" r="textAreaRight" b="textAreaBottom"/>
              <a:pathLst>
                <a:path w="7542" h="7030">
                  <a:moveTo>
                    <a:pt x="7101" y="0"/>
                  </a:moveTo>
                  <a:cubicBezTo>
                    <a:pt x="6998" y="0"/>
                    <a:pt x="6896" y="39"/>
                    <a:pt x="6819" y="117"/>
                  </a:cubicBezTo>
                  <a:lnTo>
                    <a:pt x="0" y="6935"/>
                  </a:lnTo>
                  <a:cubicBezTo>
                    <a:pt x="159" y="6998"/>
                    <a:pt x="327" y="7030"/>
                    <a:pt x="497" y="7030"/>
                  </a:cubicBezTo>
                  <a:cubicBezTo>
                    <a:pt x="780" y="7030"/>
                    <a:pt x="1064" y="6942"/>
                    <a:pt x="1303" y="6765"/>
                  </a:cubicBezTo>
                  <a:lnTo>
                    <a:pt x="7385" y="682"/>
                  </a:lnTo>
                  <a:cubicBezTo>
                    <a:pt x="7541" y="525"/>
                    <a:pt x="7541" y="273"/>
                    <a:pt x="7384" y="117"/>
                  </a:cubicBezTo>
                  <a:cubicBezTo>
                    <a:pt x="7306" y="39"/>
                    <a:pt x="7203" y="0"/>
                    <a:pt x="7101" y="0"/>
                  </a:cubicBezTo>
                  <a:close/>
                </a:path>
              </a:pathLst>
            </a:custGeom>
            <a:solidFill>
              <a:srgbClr val="873F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8" name="Google Shape;4247;p72"/>
            <p:cNvSpPr/>
            <p:nvPr/>
          </p:nvSpPr>
          <p:spPr>
            <a:xfrm>
              <a:off x="3698640" y="5862960"/>
              <a:ext cx="181800" cy="169920"/>
            </a:xfrm>
            <a:custGeom>
              <a:avLst/>
              <a:gdLst>
                <a:gd name="textAreaLeft" fmla="*/ 0 w 181800"/>
                <a:gd name="textAreaRight" fmla="*/ 182160 w 181800"/>
                <a:gd name="textAreaTop" fmla="*/ 0 h 169920"/>
                <a:gd name="textAreaBottom" fmla="*/ 170280 h 169920"/>
              </a:gdLst>
              <a:ahLst/>
              <a:cxnLst/>
              <a:rect l="textAreaLeft" t="textAreaTop" r="textAreaRight" b="textAreaBottom"/>
              <a:pathLst>
                <a:path w="3029" h="2833">
                  <a:moveTo>
                    <a:pt x="1527" y="0"/>
                  </a:moveTo>
                  <a:cubicBezTo>
                    <a:pt x="1213" y="0"/>
                    <a:pt x="899" y="119"/>
                    <a:pt x="661" y="357"/>
                  </a:cubicBezTo>
                  <a:lnTo>
                    <a:pt x="479" y="541"/>
                  </a:lnTo>
                  <a:cubicBezTo>
                    <a:pt x="1" y="1018"/>
                    <a:pt x="1" y="1794"/>
                    <a:pt x="479" y="2272"/>
                  </a:cubicBezTo>
                  <a:lnTo>
                    <a:pt x="815" y="2608"/>
                  </a:lnTo>
                  <a:cubicBezTo>
                    <a:pt x="965" y="2758"/>
                    <a:pt x="1160" y="2833"/>
                    <a:pt x="1356" y="2833"/>
                  </a:cubicBezTo>
                  <a:cubicBezTo>
                    <a:pt x="1551" y="2833"/>
                    <a:pt x="1747" y="2758"/>
                    <a:pt x="1897" y="2610"/>
                  </a:cubicBezTo>
                  <a:cubicBezTo>
                    <a:pt x="2174" y="2335"/>
                    <a:pt x="2452" y="2057"/>
                    <a:pt x="2728" y="1781"/>
                  </a:cubicBezTo>
                  <a:cubicBezTo>
                    <a:pt x="3029" y="1481"/>
                    <a:pt x="3029" y="994"/>
                    <a:pt x="2731" y="697"/>
                  </a:cubicBezTo>
                  <a:lnTo>
                    <a:pt x="2392" y="357"/>
                  </a:lnTo>
                  <a:cubicBezTo>
                    <a:pt x="2154" y="119"/>
                    <a:pt x="1840" y="0"/>
                    <a:pt x="1527" y="0"/>
                  </a:cubicBezTo>
                  <a:close/>
                </a:path>
              </a:pathLst>
            </a:custGeom>
            <a:solidFill>
              <a:srgbClr val="FDB0A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9" name="Google Shape;4248;p72"/>
            <p:cNvSpPr/>
            <p:nvPr/>
          </p:nvSpPr>
          <p:spPr>
            <a:xfrm>
              <a:off x="3712680" y="5869800"/>
              <a:ext cx="167760" cy="163080"/>
            </a:xfrm>
            <a:custGeom>
              <a:avLst/>
              <a:gdLst>
                <a:gd name="textAreaLeft" fmla="*/ 0 w 167760"/>
                <a:gd name="textAreaRight" fmla="*/ 168120 w 167760"/>
                <a:gd name="textAreaTop" fmla="*/ 0 h 163080"/>
                <a:gd name="textAreaBottom" fmla="*/ 163440 h 163080"/>
              </a:gdLst>
              <a:ahLst/>
              <a:cxnLst/>
              <a:rect l="textAreaLeft" t="textAreaTop" r="textAreaRight" b="textAreaBottom"/>
              <a:pathLst>
                <a:path w="2797" h="2720">
                  <a:moveTo>
                    <a:pt x="1812" y="1"/>
                  </a:moveTo>
                  <a:lnTo>
                    <a:pt x="1812" y="1"/>
                  </a:lnTo>
                  <a:cubicBezTo>
                    <a:pt x="1907" y="271"/>
                    <a:pt x="1845" y="585"/>
                    <a:pt x="1629" y="801"/>
                  </a:cubicBezTo>
                  <a:cubicBezTo>
                    <a:pt x="1351" y="1075"/>
                    <a:pt x="1074" y="1351"/>
                    <a:pt x="798" y="1629"/>
                  </a:cubicBezTo>
                  <a:cubicBezTo>
                    <a:pt x="646" y="1776"/>
                    <a:pt x="450" y="1851"/>
                    <a:pt x="254" y="1851"/>
                  </a:cubicBezTo>
                  <a:cubicBezTo>
                    <a:pt x="168" y="1851"/>
                    <a:pt x="83" y="1837"/>
                    <a:pt x="1" y="1808"/>
                  </a:cubicBezTo>
                  <a:lnTo>
                    <a:pt x="1" y="1808"/>
                  </a:lnTo>
                  <a:cubicBezTo>
                    <a:pt x="61" y="1934"/>
                    <a:pt x="142" y="2054"/>
                    <a:pt x="247" y="2158"/>
                  </a:cubicBezTo>
                  <a:lnTo>
                    <a:pt x="582" y="2492"/>
                  </a:lnTo>
                  <a:lnTo>
                    <a:pt x="583" y="2495"/>
                  </a:lnTo>
                  <a:cubicBezTo>
                    <a:pt x="733" y="2644"/>
                    <a:pt x="929" y="2719"/>
                    <a:pt x="1125" y="2719"/>
                  </a:cubicBezTo>
                  <a:cubicBezTo>
                    <a:pt x="1320" y="2719"/>
                    <a:pt x="1515" y="2645"/>
                    <a:pt x="1665" y="2496"/>
                  </a:cubicBezTo>
                  <a:cubicBezTo>
                    <a:pt x="1942" y="2220"/>
                    <a:pt x="2220" y="1944"/>
                    <a:pt x="2496" y="1668"/>
                  </a:cubicBezTo>
                  <a:cubicBezTo>
                    <a:pt x="2797" y="1369"/>
                    <a:pt x="2797" y="882"/>
                    <a:pt x="2498" y="585"/>
                  </a:cubicBezTo>
                  <a:lnTo>
                    <a:pt x="2160" y="245"/>
                  </a:lnTo>
                  <a:cubicBezTo>
                    <a:pt x="2057" y="141"/>
                    <a:pt x="1938" y="59"/>
                    <a:pt x="1812" y="1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1720" bIns="8172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0" name="Google Shape;4249;p72"/>
            <p:cNvSpPr/>
            <p:nvPr/>
          </p:nvSpPr>
          <p:spPr>
            <a:xfrm>
              <a:off x="3583440" y="5978160"/>
              <a:ext cx="181800" cy="169920"/>
            </a:xfrm>
            <a:custGeom>
              <a:avLst/>
              <a:gdLst>
                <a:gd name="textAreaLeft" fmla="*/ 0 w 181800"/>
                <a:gd name="textAreaRight" fmla="*/ 182160 w 181800"/>
                <a:gd name="textAreaTop" fmla="*/ 0 h 169920"/>
                <a:gd name="textAreaBottom" fmla="*/ 170280 h 169920"/>
              </a:gdLst>
              <a:ahLst/>
              <a:cxnLst/>
              <a:rect l="textAreaLeft" t="textAreaTop" r="textAreaRight" b="textAreaBottom"/>
              <a:pathLst>
                <a:path w="3028" h="2829">
                  <a:moveTo>
                    <a:pt x="1527" y="0"/>
                  </a:moveTo>
                  <a:cubicBezTo>
                    <a:pt x="1213" y="0"/>
                    <a:pt x="900" y="120"/>
                    <a:pt x="661" y="358"/>
                  </a:cubicBezTo>
                  <a:lnTo>
                    <a:pt x="479" y="540"/>
                  </a:lnTo>
                  <a:cubicBezTo>
                    <a:pt x="1" y="1018"/>
                    <a:pt x="1" y="1794"/>
                    <a:pt x="479" y="2272"/>
                  </a:cubicBezTo>
                  <a:lnTo>
                    <a:pt x="811" y="2605"/>
                  </a:lnTo>
                  <a:cubicBezTo>
                    <a:pt x="960" y="2754"/>
                    <a:pt x="1156" y="2828"/>
                    <a:pt x="1352" y="2828"/>
                  </a:cubicBezTo>
                  <a:cubicBezTo>
                    <a:pt x="1548" y="2828"/>
                    <a:pt x="1744" y="2754"/>
                    <a:pt x="1894" y="2605"/>
                  </a:cubicBezTo>
                  <a:cubicBezTo>
                    <a:pt x="2170" y="2329"/>
                    <a:pt x="2448" y="2051"/>
                    <a:pt x="2725" y="1776"/>
                  </a:cubicBezTo>
                  <a:cubicBezTo>
                    <a:pt x="3027" y="1477"/>
                    <a:pt x="3027" y="992"/>
                    <a:pt x="2727" y="692"/>
                  </a:cubicBezTo>
                  <a:lnTo>
                    <a:pt x="2392" y="358"/>
                  </a:lnTo>
                  <a:cubicBezTo>
                    <a:pt x="2154" y="120"/>
                    <a:pt x="1840" y="0"/>
                    <a:pt x="1527" y="0"/>
                  </a:cubicBezTo>
                  <a:close/>
                </a:path>
              </a:pathLst>
            </a:custGeom>
            <a:solidFill>
              <a:srgbClr val="FDB0A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1" name="Google Shape;4250;p72"/>
            <p:cNvSpPr/>
            <p:nvPr/>
          </p:nvSpPr>
          <p:spPr>
            <a:xfrm>
              <a:off x="3597480" y="5985000"/>
              <a:ext cx="167760" cy="162720"/>
            </a:xfrm>
            <a:custGeom>
              <a:avLst/>
              <a:gdLst>
                <a:gd name="textAreaLeft" fmla="*/ 0 w 167760"/>
                <a:gd name="textAreaRight" fmla="*/ 168120 w 167760"/>
                <a:gd name="textAreaTop" fmla="*/ 0 h 162720"/>
                <a:gd name="textAreaBottom" fmla="*/ 163080 h 162720"/>
              </a:gdLst>
              <a:ahLst/>
              <a:cxnLst/>
              <a:rect l="textAreaLeft" t="textAreaTop" r="textAreaRight" b="textAreaBottom"/>
              <a:pathLst>
                <a:path w="2793" h="2713">
                  <a:moveTo>
                    <a:pt x="1808" y="0"/>
                  </a:moveTo>
                  <a:lnTo>
                    <a:pt x="1808" y="0"/>
                  </a:lnTo>
                  <a:cubicBezTo>
                    <a:pt x="1902" y="268"/>
                    <a:pt x="1841" y="581"/>
                    <a:pt x="1625" y="796"/>
                  </a:cubicBezTo>
                  <a:cubicBezTo>
                    <a:pt x="1347" y="1071"/>
                    <a:pt x="1069" y="1348"/>
                    <a:pt x="793" y="1624"/>
                  </a:cubicBezTo>
                  <a:cubicBezTo>
                    <a:pt x="644" y="1772"/>
                    <a:pt x="448" y="1847"/>
                    <a:pt x="252" y="1847"/>
                  </a:cubicBezTo>
                  <a:cubicBezTo>
                    <a:pt x="167" y="1847"/>
                    <a:pt x="82" y="1833"/>
                    <a:pt x="1" y="1805"/>
                  </a:cubicBezTo>
                  <a:lnTo>
                    <a:pt x="1" y="1805"/>
                  </a:lnTo>
                  <a:cubicBezTo>
                    <a:pt x="59" y="1932"/>
                    <a:pt x="142" y="2051"/>
                    <a:pt x="247" y="2157"/>
                  </a:cubicBezTo>
                  <a:lnTo>
                    <a:pt x="579" y="2487"/>
                  </a:lnTo>
                  <a:cubicBezTo>
                    <a:pt x="729" y="2638"/>
                    <a:pt x="925" y="2713"/>
                    <a:pt x="1121" y="2713"/>
                  </a:cubicBezTo>
                  <a:cubicBezTo>
                    <a:pt x="1316" y="2713"/>
                    <a:pt x="1511" y="2638"/>
                    <a:pt x="1660" y="2490"/>
                  </a:cubicBezTo>
                  <a:cubicBezTo>
                    <a:pt x="1938" y="2214"/>
                    <a:pt x="2216" y="1936"/>
                    <a:pt x="2492" y="1661"/>
                  </a:cubicBezTo>
                  <a:cubicBezTo>
                    <a:pt x="2791" y="1364"/>
                    <a:pt x="2792" y="880"/>
                    <a:pt x="2496" y="583"/>
                  </a:cubicBezTo>
                  <a:lnTo>
                    <a:pt x="2495" y="581"/>
                  </a:lnTo>
                  <a:lnTo>
                    <a:pt x="2160" y="246"/>
                  </a:lnTo>
                  <a:cubicBezTo>
                    <a:pt x="2054" y="140"/>
                    <a:pt x="1934" y="59"/>
                    <a:pt x="1808" y="0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1360" bIns="8136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2" name="Google Shape;4251;p72"/>
            <p:cNvSpPr/>
            <p:nvPr/>
          </p:nvSpPr>
          <p:spPr>
            <a:xfrm>
              <a:off x="3468600" y="6093360"/>
              <a:ext cx="181440" cy="169920"/>
            </a:xfrm>
            <a:custGeom>
              <a:avLst/>
              <a:gdLst>
                <a:gd name="textAreaLeft" fmla="*/ 0 w 181440"/>
                <a:gd name="textAreaRight" fmla="*/ 181800 w 181440"/>
                <a:gd name="textAreaTop" fmla="*/ 0 h 169920"/>
                <a:gd name="textAreaBottom" fmla="*/ 170280 h 169920"/>
              </a:gdLst>
              <a:ahLst/>
              <a:cxnLst/>
              <a:rect l="textAreaLeft" t="textAreaTop" r="textAreaRight" b="textAreaBottom"/>
              <a:pathLst>
                <a:path w="3021" h="2829">
                  <a:moveTo>
                    <a:pt x="1526" y="1"/>
                  </a:moveTo>
                  <a:cubicBezTo>
                    <a:pt x="1213" y="1"/>
                    <a:pt x="899" y="120"/>
                    <a:pt x="660" y="358"/>
                  </a:cubicBezTo>
                  <a:lnTo>
                    <a:pt x="478" y="541"/>
                  </a:lnTo>
                  <a:cubicBezTo>
                    <a:pt x="0" y="1019"/>
                    <a:pt x="0" y="1795"/>
                    <a:pt x="478" y="2272"/>
                  </a:cubicBezTo>
                  <a:lnTo>
                    <a:pt x="810" y="2604"/>
                  </a:lnTo>
                  <a:cubicBezTo>
                    <a:pt x="960" y="2754"/>
                    <a:pt x="1156" y="2829"/>
                    <a:pt x="1352" y="2829"/>
                  </a:cubicBezTo>
                  <a:cubicBezTo>
                    <a:pt x="1549" y="2829"/>
                    <a:pt x="1745" y="2754"/>
                    <a:pt x="1895" y="2604"/>
                  </a:cubicBezTo>
                  <a:cubicBezTo>
                    <a:pt x="2172" y="2328"/>
                    <a:pt x="2447" y="2051"/>
                    <a:pt x="2725" y="1773"/>
                  </a:cubicBezTo>
                  <a:cubicBezTo>
                    <a:pt x="3021" y="1473"/>
                    <a:pt x="3021" y="988"/>
                    <a:pt x="2723" y="690"/>
                  </a:cubicBezTo>
                  <a:lnTo>
                    <a:pt x="2391" y="358"/>
                  </a:lnTo>
                  <a:cubicBezTo>
                    <a:pt x="2153" y="120"/>
                    <a:pt x="1840" y="1"/>
                    <a:pt x="1526" y="1"/>
                  </a:cubicBezTo>
                  <a:close/>
                </a:path>
              </a:pathLst>
            </a:custGeom>
            <a:solidFill>
              <a:srgbClr val="FDB0A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3" name="Google Shape;4252;p72"/>
            <p:cNvSpPr/>
            <p:nvPr/>
          </p:nvSpPr>
          <p:spPr>
            <a:xfrm>
              <a:off x="3482280" y="6099840"/>
              <a:ext cx="167400" cy="163080"/>
            </a:xfrm>
            <a:custGeom>
              <a:avLst/>
              <a:gdLst>
                <a:gd name="textAreaLeft" fmla="*/ 0 w 167400"/>
                <a:gd name="textAreaRight" fmla="*/ 167760 w 167400"/>
                <a:gd name="textAreaTop" fmla="*/ 0 h 163080"/>
                <a:gd name="textAreaBottom" fmla="*/ 163440 h 163080"/>
              </a:gdLst>
              <a:ahLst/>
              <a:cxnLst/>
              <a:rect l="textAreaLeft" t="textAreaTop" r="textAreaRight" b="textAreaBottom"/>
              <a:pathLst>
                <a:path w="2791" h="2718">
                  <a:moveTo>
                    <a:pt x="1808" y="1"/>
                  </a:moveTo>
                  <a:lnTo>
                    <a:pt x="1808" y="1"/>
                  </a:lnTo>
                  <a:cubicBezTo>
                    <a:pt x="1901" y="268"/>
                    <a:pt x="1839" y="579"/>
                    <a:pt x="1625" y="794"/>
                  </a:cubicBezTo>
                  <a:cubicBezTo>
                    <a:pt x="1349" y="1070"/>
                    <a:pt x="1072" y="1347"/>
                    <a:pt x="795" y="1625"/>
                  </a:cubicBezTo>
                  <a:cubicBezTo>
                    <a:pt x="645" y="1774"/>
                    <a:pt x="450" y="1849"/>
                    <a:pt x="254" y="1849"/>
                  </a:cubicBezTo>
                  <a:cubicBezTo>
                    <a:pt x="168" y="1849"/>
                    <a:pt x="83" y="1835"/>
                    <a:pt x="1" y="1807"/>
                  </a:cubicBezTo>
                  <a:lnTo>
                    <a:pt x="1" y="1807"/>
                  </a:lnTo>
                  <a:cubicBezTo>
                    <a:pt x="61" y="1935"/>
                    <a:pt x="142" y="2056"/>
                    <a:pt x="248" y="2161"/>
                  </a:cubicBezTo>
                  <a:lnTo>
                    <a:pt x="580" y="2493"/>
                  </a:lnTo>
                  <a:lnTo>
                    <a:pt x="584" y="2498"/>
                  </a:lnTo>
                  <a:cubicBezTo>
                    <a:pt x="734" y="2644"/>
                    <a:pt x="928" y="2718"/>
                    <a:pt x="1121" y="2718"/>
                  </a:cubicBezTo>
                  <a:cubicBezTo>
                    <a:pt x="1318" y="2718"/>
                    <a:pt x="1514" y="2642"/>
                    <a:pt x="1663" y="2492"/>
                  </a:cubicBezTo>
                  <a:cubicBezTo>
                    <a:pt x="1940" y="2214"/>
                    <a:pt x="2216" y="1938"/>
                    <a:pt x="2493" y="1661"/>
                  </a:cubicBezTo>
                  <a:cubicBezTo>
                    <a:pt x="2791" y="1362"/>
                    <a:pt x="2791" y="877"/>
                    <a:pt x="2493" y="579"/>
                  </a:cubicBezTo>
                  <a:lnTo>
                    <a:pt x="2161" y="247"/>
                  </a:lnTo>
                  <a:cubicBezTo>
                    <a:pt x="2057" y="143"/>
                    <a:pt x="1937" y="60"/>
                    <a:pt x="1808" y="1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1720" bIns="8172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4" name="Google Shape;4253;p72"/>
            <p:cNvSpPr/>
            <p:nvPr/>
          </p:nvSpPr>
          <p:spPr>
            <a:xfrm>
              <a:off x="3353400" y="6208200"/>
              <a:ext cx="181440" cy="169920"/>
            </a:xfrm>
            <a:custGeom>
              <a:avLst/>
              <a:gdLst>
                <a:gd name="textAreaLeft" fmla="*/ 0 w 181440"/>
                <a:gd name="textAreaRight" fmla="*/ 181800 w 181440"/>
                <a:gd name="textAreaTop" fmla="*/ 0 h 169920"/>
                <a:gd name="textAreaBottom" fmla="*/ 170280 h 169920"/>
              </a:gdLst>
              <a:ahLst/>
              <a:cxnLst/>
              <a:rect l="textAreaLeft" t="textAreaTop" r="textAreaRight" b="textAreaBottom"/>
              <a:pathLst>
                <a:path w="3025" h="2829">
                  <a:moveTo>
                    <a:pt x="1527" y="1"/>
                  </a:moveTo>
                  <a:cubicBezTo>
                    <a:pt x="1213" y="1"/>
                    <a:pt x="900" y="120"/>
                    <a:pt x="662" y="359"/>
                  </a:cubicBezTo>
                  <a:lnTo>
                    <a:pt x="479" y="541"/>
                  </a:lnTo>
                  <a:cubicBezTo>
                    <a:pt x="1" y="1019"/>
                    <a:pt x="1" y="1794"/>
                    <a:pt x="479" y="2272"/>
                  </a:cubicBezTo>
                  <a:lnTo>
                    <a:pt x="812" y="2605"/>
                  </a:lnTo>
                  <a:cubicBezTo>
                    <a:pt x="962" y="2754"/>
                    <a:pt x="1157" y="2829"/>
                    <a:pt x="1353" y="2829"/>
                  </a:cubicBezTo>
                  <a:cubicBezTo>
                    <a:pt x="1549" y="2829"/>
                    <a:pt x="1745" y="2754"/>
                    <a:pt x="1895" y="2605"/>
                  </a:cubicBezTo>
                  <a:cubicBezTo>
                    <a:pt x="2173" y="2328"/>
                    <a:pt x="2448" y="2050"/>
                    <a:pt x="2725" y="1773"/>
                  </a:cubicBezTo>
                  <a:cubicBezTo>
                    <a:pt x="3024" y="1475"/>
                    <a:pt x="3024" y="991"/>
                    <a:pt x="2725" y="691"/>
                  </a:cubicBezTo>
                  <a:lnTo>
                    <a:pt x="2393" y="359"/>
                  </a:lnTo>
                  <a:cubicBezTo>
                    <a:pt x="2154" y="120"/>
                    <a:pt x="1841" y="1"/>
                    <a:pt x="1527" y="1"/>
                  </a:cubicBezTo>
                  <a:close/>
                </a:path>
              </a:pathLst>
            </a:custGeom>
            <a:solidFill>
              <a:srgbClr val="FDB0A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4960" bIns="8496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5" name="Google Shape;4254;p72"/>
            <p:cNvSpPr/>
            <p:nvPr/>
          </p:nvSpPr>
          <p:spPr>
            <a:xfrm>
              <a:off x="3367080" y="6215040"/>
              <a:ext cx="167760" cy="163440"/>
            </a:xfrm>
            <a:custGeom>
              <a:avLst/>
              <a:gdLst>
                <a:gd name="textAreaLeft" fmla="*/ 0 w 167760"/>
                <a:gd name="textAreaRight" fmla="*/ 168120 w 167760"/>
                <a:gd name="textAreaTop" fmla="*/ 0 h 163440"/>
                <a:gd name="textAreaBottom" fmla="*/ 163800 h 163440"/>
              </a:gdLst>
              <a:ahLst/>
              <a:cxnLst/>
              <a:rect l="textAreaLeft" t="textAreaTop" r="textAreaRight" b="textAreaBottom"/>
              <a:pathLst>
                <a:path w="2793" h="2721">
                  <a:moveTo>
                    <a:pt x="1806" y="0"/>
                  </a:moveTo>
                  <a:lnTo>
                    <a:pt x="1806" y="0"/>
                  </a:lnTo>
                  <a:cubicBezTo>
                    <a:pt x="1901" y="269"/>
                    <a:pt x="1841" y="580"/>
                    <a:pt x="1626" y="795"/>
                  </a:cubicBezTo>
                  <a:cubicBezTo>
                    <a:pt x="1349" y="1072"/>
                    <a:pt x="1074" y="1350"/>
                    <a:pt x="796" y="1626"/>
                  </a:cubicBezTo>
                  <a:cubicBezTo>
                    <a:pt x="645" y="1776"/>
                    <a:pt x="449" y="1851"/>
                    <a:pt x="252" y="1851"/>
                  </a:cubicBezTo>
                  <a:cubicBezTo>
                    <a:pt x="167" y="1851"/>
                    <a:pt x="82" y="1837"/>
                    <a:pt x="1" y="1809"/>
                  </a:cubicBezTo>
                  <a:lnTo>
                    <a:pt x="1" y="1809"/>
                  </a:lnTo>
                  <a:cubicBezTo>
                    <a:pt x="59" y="1936"/>
                    <a:pt x="141" y="2055"/>
                    <a:pt x="247" y="2161"/>
                  </a:cubicBezTo>
                  <a:lnTo>
                    <a:pt x="580" y="2496"/>
                  </a:lnTo>
                  <a:cubicBezTo>
                    <a:pt x="730" y="2646"/>
                    <a:pt x="926" y="2721"/>
                    <a:pt x="1122" y="2721"/>
                  </a:cubicBezTo>
                  <a:cubicBezTo>
                    <a:pt x="1318" y="2721"/>
                    <a:pt x="1514" y="2646"/>
                    <a:pt x="1663" y="2496"/>
                  </a:cubicBezTo>
                  <a:cubicBezTo>
                    <a:pt x="1941" y="2218"/>
                    <a:pt x="2216" y="1941"/>
                    <a:pt x="2493" y="1665"/>
                  </a:cubicBezTo>
                  <a:cubicBezTo>
                    <a:pt x="2791" y="1366"/>
                    <a:pt x="2792" y="885"/>
                    <a:pt x="2496" y="584"/>
                  </a:cubicBezTo>
                  <a:lnTo>
                    <a:pt x="2492" y="580"/>
                  </a:lnTo>
                  <a:lnTo>
                    <a:pt x="2160" y="248"/>
                  </a:lnTo>
                  <a:cubicBezTo>
                    <a:pt x="2055" y="142"/>
                    <a:pt x="1935" y="59"/>
                    <a:pt x="1806" y="0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1720" bIns="8172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6" name="Google Shape;4255;p72"/>
            <p:cNvSpPr/>
            <p:nvPr/>
          </p:nvSpPr>
          <p:spPr>
            <a:xfrm>
              <a:off x="2957400" y="5257800"/>
              <a:ext cx="715680" cy="390240"/>
            </a:xfrm>
            <a:custGeom>
              <a:avLst/>
              <a:gdLst>
                <a:gd name="textAreaLeft" fmla="*/ 0 w 715680"/>
                <a:gd name="textAreaRight" fmla="*/ 716040 w 715680"/>
                <a:gd name="textAreaTop" fmla="*/ 0 h 390240"/>
                <a:gd name="textAreaBottom" fmla="*/ 390600 h 390240"/>
              </a:gdLst>
              <a:ahLst/>
              <a:cxnLst/>
              <a:rect l="textAreaLeft" t="textAreaTop" r="textAreaRight" b="textAreaBottom"/>
              <a:pathLst>
                <a:path w="11907" h="6495">
                  <a:moveTo>
                    <a:pt x="4729" y="0"/>
                  </a:moveTo>
                  <a:cubicBezTo>
                    <a:pt x="4388" y="0"/>
                    <a:pt x="4048" y="75"/>
                    <a:pt x="3735" y="224"/>
                  </a:cubicBezTo>
                  <a:lnTo>
                    <a:pt x="1907" y="1086"/>
                  </a:lnTo>
                  <a:lnTo>
                    <a:pt x="0" y="2992"/>
                  </a:lnTo>
                  <a:lnTo>
                    <a:pt x="1345" y="4337"/>
                  </a:lnTo>
                  <a:cubicBezTo>
                    <a:pt x="2006" y="4998"/>
                    <a:pt x="2872" y="5329"/>
                    <a:pt x="3737" y="5329"/>
                  </a:cubicBezTo>
                  <a:cubicBezTo>
                    <a:pt x="4603" y="5329"/>
                    <a:pt x="5469" y="4998"/>
                    <a:pt x="6130" y="4337"/>
                  </a:cubicBezTo>
                  <a:lnTo>
                    <a:pt x="6337" y="4130"/>
                  </a:lnTo>
                  <a:cubicBezTo>
                    <a:pt x="6389" y="4078"/>
                    <a:pt x="6457" y="4053"/>
                    <a:pt x="6526" y="4053"/>
                  </a:cubicBezTo>
                  <a:cubicBezTo>
                    <a:pt x="6594" y="4053"/>
                    <a:pt x="6663" y="4078"/>
                    <a:pt x="6715" y="4130"/>
                  </a:cubicBezTo>
                  <a:lnTo>
                    <a:pt x="8415" y="5831"/>
                  </a:lnTo>
                  <a:cubicBezTo>
                    <a:pt x="8857" y="6273"/>
                    <a:pt x="9436" y="6494"/>
                    <a:pt x="10015" y="6494"/>
                  </a:cubicBezTo>
                  <a:cubicBezTo>
                    <a:pt x="10594" y="6494"/>
                    <a:pt x="11174" y="6273"/>
                    <a:pt x="11616" y="5831"/>
                  </a:cubicBezTo>
                  <a:cubicBezTo>
                    <a:pt x="11892" y="5551"/>
                    <a:pt x="11906" y="5103"/>
                    <a:pt x="11643" y="4808"/>
                  </a:cubicBezTo>
                  <a:lnTo>
                    <a:pt x="8391" y="1132"/>
                  </a:lnTo>
                  <a:lnTo>
                    <a:pt x="5493" y="129"/>
                  </a:lnTo>
                  <a:cubicBezTo>
                    <a:pt x="5245" y="43"/>
                    <a:pt x="4987" y="0"/>
                    <a:pt x="4729" y="0"/>
                  </a:cubicBezTo>
                  <a:close/>
                </a:path>
              </a:pathLst>
            </a:custGeom>
            <a:solidFill>
              <a:srgbClr val="FDB0A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7" name="Google Shape;4256;p72"/>
            <p:cNvSpPr/>
            <p:nvPr/>
          </p:nvSpPr>
          <p:spPr>
            <a:xfrm>
              <a:off x="3149280" y="5257800"/>
              <a:ext cx="519480" cy="382680"/>
            </a:xfrm>
            <a:custGeom>
              <a:avLst/>
              <a:gdLst>
                <a:gd name="textAreaLeft" fmla="*/ 0 w 519480"/>
                <a:gd name="textAreaRight" fmla="*/ 519840 w 519480"/>
                <a:gd name="textAreaTop" fmla="*/ 0 h 382680"/>
                <a:gd name="textAreaBottom" fmla="*/ 383040 h 382680"/>
              </a:gdLst>
              <a:ahLst/>
              <a:cxnLst/>
              <a:rect l="textAreaLeft" t="textAreaTop" r="textAreaRight" b="textAreaBottom"/>
              <a:pathLst>
                <a:path w="8642" h="6371">
                  <a:moveTo>
                    <a:pt x="1542" y="1"/>
                  </a:moveTo>
                  <a:cubicBezTo>
                    <a:pt x="1200" y="1"/>
                    <a:pt x="860" y="76"/>
                    <a:pt x="546" y="223"/>
                  </a:cubicBezTo>
                  <a:lnTo>
                    <a:pt x="1" y="481"/>
                  </a:lnTo>
                  <a:cubicBezTo>
                    <a:pt x="225" y="489"/>
                    <a:pt x="452" y="532"/>
                    <a:pt x="669" y="608"/>
                  </a:cubicBezTo>
                  <a:lnTo>
                    <a:pt x="3567" y="1611"/>
                  </a:lnTo>
                  <a:lnTo>
                    <a:pt x="7375" y="5839"/>
                  </a:lnTo>
                  <a:cubicBezTo>
                    <a:pt x="7500" y="5982"/>
                    <a:pt x="7563" y="6158"/>
                    <a:pt x="7563" y="6334"/>
                  </a:cubicBezTo>
                  <a:cubicBezTo>
                    <a:pt x="7563" y="6347"/>
                    <a:pt x="7562" y="6359"/>
                    <a:pt x="7562" y="6370"/>
                  </a:cubicBezTo>
                  <a:cubicBezTo>
                    <a:pt x="7876" y="6261"/>
                    <a:pt x="8171" y="6081"/>
                    <a:pt x="8423" y="5831"/>
                  </a:cubicBezTo>
                  <a:cubicBezTo>
                    <a:pt x="8567" y="5686"/>
                    <a:pt x="8642" y="5494"/>
                    <a:pt x="8642" y="5303"/>
                  </a:cubicBezTo>
                  <a:cubicBezTo>
                    <a:pt x="8642" y="5128"/>
                    <a:pt x="8579" y="4951"/>
                    <a:pt x="8456" y="4808"/>
                  </a:cubicBezTo>
                  <a:lnTo>
                    <a:pt x="5202" y="1132"/>
                  </a:lnTo>
                  <a:lnTo>
                    <a:pt x="2305" y="129"/>
                  </a:lnTo>
                  <a:cubicBezTo>
                    <a:pt x="2057" y="43"/>
                    <a:pt x="1799" y="1"/>
                    <a:pt x="1542" y="1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8" name="Google Shape;4257;p72"/>
            <p:cNvSpPr/>
            <p:nvPr/>
          </p:nvSpPr>
          <p:spPr>
            <a:xfrm>
              <a:off x="2921400" y="5290200"/>
              <a:ext cx="155520" cy="149040"/>
            </a:xfrm>
            <a:custGeom>
              <a:avLst/>
              <a:gdLst>
                <a:gd name="textAreaLeft" fmla="*/ 0 w 155520"/>
                <a:gd name="textAreaRight" fmla="*/ 155880 w 155520"/>
                <a:gd name="textAreaTop" fmla="*/ 0 h 149040"/>
                <a:gd name="textAreaBottom" fmla="*/ 149400 h 149040"/>
              </a:gdLst>
              <a:ahLst/>
              <a:cxnLst/>
              <a:rect l="textAreaLeft" t="textAreaTop" r="textAreaRight" b="textAreaBottom"/>
              <a:pathLst>
                <a:path w="2594" h="2483">
                  <a:moveTo>
                    <a:pt x="1955" y="1"/>
                  </a:moveTo>
                  <a:lnTo>
                    <a:pt x="155" y="1801"/>
                  </a:lnTo>
                  <a:cubicBezTo>
                    <a:pt x="0" y="1956"/>
                    <a:pt x="0" y="2210"/>
                    <a:pt x="155" y="2366"/>
                  </a:cubicBezTo>
                  <a:cubicBezTo>
                    <a:pt x="234" y="2442"/>
                    <a:pt x="335" y="2482"/>
                    <a:pt x="438" y="2482"/>
                  </a:cubicBezTo>
                  <a:cubicBezTo>
                    <a:pt x="540" y="2482"/>
                    <a:pt x="641" y="2445"/>
                    <a:pt x="720" y="2366"/>
                  </a:cubicBezTo>
                  <a:lnTo>
                    <a:pt x="2593" y="493"/>
                  </a:lnTo>
                  <a:lnTo>
                    <a:pt x="2593" y="493"/>
                  </a:lnTo>
                  <a:cubicBezTo>
                    <a:pt x="2582" y="495"/>
                    <a:pt x="2571" y="495"/>
                    <a:pt x="2559" y="495"/>
                  </a:cubicBezTo>
                  <a:cubicBezTo>
                    <a:pt x="2490" y="495"/>
                    <a:pt x="2422" y="469"/>
                    <a:pt x="2371" y="417"/>
                  </a:cubicBezTo>
                  <a:lnTo>
                    <a:pt x="1955" y="1"/>
                  </a:ln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4520" bIns="7452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9" name="Google Shape;4258;p72"/>
            <p:cNvSpPr/>
            <p:nvPr/>
          </p:nvSpPr>
          <p:spPr>
            <a:xfrm>
              <a:off x="3255480" y="5438520"/>
              <a:ext cx="100800" cy="90360"/>
            </a:xfrm>
            <a:custGeom>
              <a:avLst/>
              <a:gdLst>
                <a:gd name="textAreaLeft" fmla="*/ 0 w 100800"/>
                <a:gd name="textAreaRight" fmla="*/ 101160 w 100800"/>
                <a:gd name="textAreaTop" fmla="*/ 0 h 90360"/>
                <a:gd name="textAreaBottom" fmla="*/ 90720 h 90360"/>
              </a:gdLst>
              <a:ahLst/>
              <a:cxnLst/>
              <a:rect l="textAreaLeft" t="textAreaTop" r="textAreaRight" b="textAreaBottom"/>
              <a:pathLst>
                <a:path w="1684" h="1509">
                  <a:moveTo>
                    <a:pt x="438" y="0"/>
                  </a:moveTo>
                  <a:cubicBezTo>
                    <a:pt x="336" y="0"/>
                    <a:pt x="233" y="39"/>
                    <a:pt x="155" y="117"/>
                  </a:cubicBezTo>
                  <a:cubicBezTo>
                    <a:pt x="1" y="273"/>
                    <a:pt x="1" y="526"/>
                    <a:pt x="155" y="682"/>
                  </a:cubicBezTo>
                  <a:lnTo>
                    <a:pt x="982" y="1508"/>
                  </a:lnTo>
                  <a:cubicBezTo>
                    <a:pt x="1046" y="1454"/>
                    <a:pt x="1109" y="1396"/>
                    <a:pt x="1170" y="1335"/>
                  </a:cubicBezTo>
                  <a:lnTo>
                    <a:pt x="1377" y="1127"/>
                  </a:lnTo>
                  <a:cubicBezTo>
                    <a:pt x="1429" y="1076"/>
                    <a:pt x="1497" y="1050"/>
                    <a:pt x="1565" y="1050"/>
                  </a:cubicBezTo>
                  <a:cubicBezTo>
                    <a:pt x="1606" y="1050"/>
                    <a:pt x="1646" y="1059"/>
                    <a:pt x="1683" y="1077"/>
                  </a:cubicBezTo>
                  <a:lnTo>
                    <a:pt x="720" y="117"/>
                  </a:lnTo>
                  <a:cubicBezTo>
                    <a:pt x="643" y="39"/>
                    <a:pt x="541" y="0"/>
                    <a:pt x="438" y="0"/>
                  </a:cubicBezTo>
                  <a:close/>
                </a:path>
              </a:pathLst>
            </a:custGeom>
            <a:solidFill>
              <a:srgbClr val="F9A08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5360" bIns="45360" anchor="ctr">
              <a:noAutofit/>
            </a:bodyPr>
            <a:lstStyle/>
            <a:p>
              <a:endParaRPr lang="es-GT" sz="18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80" name="TextBox 23"/>
          <p:cNvSpPr/>
          <p:nvPr/>
        </p:nvSpPr>
        <p:spPr>
          <a:xfrm>
            <a:off x="815040" y="4255200"/>
            <a:ext cx="5196600" cy="71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2798"/>
              </a:lnSpc>
            </a:pPr>
            <a:r>
              <a:rPr lang="es-MX" sz="2000" b="1" strike="noStrike" spc="-1">
                <a:solidFill>
                  <a:srgbClr val="222A35"/>
                </a:solidFill>
                <a:latin typeface="Arial"/>
                <a:ea typeface="Calibri"/>
              </a:rPr>
              <a:t>Falta de gobernanza e institucionalidad</a:t>
            </a:r>
            <a:endParaRPr lang="es-GT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ts val="2798"/>
              </a:lnSpc>
            </a:pPr>
            <a:r>
              <a:rPr lang="es-MX" sz="2000" b="1" strike="noStrike" spc="-1">
                <a:solidFill>
                  <a:srgbClr val="222A35"/>
                </a:solidFill>
                <a:latin typeface="Arial"/>
                <a:ea typeface="Calibri"/>
              </a:rPr>
              <a:t>dispersa</a:t>
            </a:r>
            <a:endParaRPr lang="es-GT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Flecha: a la derecha 36"/>
          <p:cNvSpPr/>
          <p:nvPr/>
        </p:nvSpPr>
        <p:spPr>
          <a:xfrm>
            <a:off x="6128280" y="3605040"/>
            <a:ext cx="823320" cy="2779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22A35"/>
          </a:solidFill>
          <a:ln w="38160">
            <a:solidFill>
              <a:srgbClr val="222A35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G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Signo más 6"/>
          <p:cNvSpPr/>
          <p:nvPr/>
        </p:nvSpPr>
        <p:spPr>
          <a:xfrm>
            <a:off x="3088800" y="3542760"/>
            <a:ext cx="568440" cy="521640"/>
          </a:xfrm>
          <a:prstGeom prst="mathPlus">
            <a:avLst>
              <a:gd name="adj1" fmla="val 23520"/>
            </a:avLst>
          </a:prstGeom>
          <a:solidFill>
            <a:srgbClr val="222A35"/>
          </a:solidFill>
          <a:ln w="12600">
            <a:solidFill>
              <a:srgbClr val="222A35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s-GT" sz="18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83" name="Imagen 11"/>
          <p:cNvPicPr/>
          <p:nvPr/>
        </p:nvPicPr>
        <p:blipFill>
          <a:blip r:embed="rId3"/>
          <a:stretch/>
        </p:blipFill>
        <p:spPr>
          <a:xfrm>
            <a:off x="6984000" y="1766520"/>
            <a:ext cx="5118480" cy="3955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n 183"/>
          <p:cNvPicPr/>
          <p:nvPr/>
        </p:nvPicPr>
        <p:blipFill>
          <a:blip r:embed="rId2"/>
          <a:stretch/>
        </p:blipFill>
        <p:spPr>
          <a:xfrm>
            <a:off x="895320" y="1559880"/>
            <a:ext cx="7204680" cy="5294520"/>
          </a:xfrm>
          <a:prstGeom prst="rect">
            <a:avLst/>
          </a:prstGeom>
          <a:ln w="0">
            <a:noFill/>
          </a:ln>
        </p:spPr>
      </p:pic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608000" y="295200"/>
            <a:ext cx="4470012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CL" sz="3200" b="0" strike="noStrike" spc="-1" dirty="0">
                <a:solidFill>
                  <a:srgbClr val="000000"/>
                </a:solidFill>
                <a:latin typeface="Calibri"/>
              </a:rPr>
              <a:t>RETOS - SALUBRIDAD</a:t>
            </a: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8388000" y="2072520"/>
            <a:ext cx="3306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Estos datos deben orientar la inversión de las municipalidades alrededor del lago, ya que representa un riesgo de salud pública (consumo de agua del lago y recreación)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n 186"/>
          <p:cNvPicPr/>
          <p:nvPr/>
        </p:nvPicPr>
        <p:blipFill>
          <a:blip r:embed="rId2"/>
          <a:stretch/>
        </p:blipFill>
        <p:spPr>
          <a:xfrm>
            <a:off x="0" y="1836000"/>
            <a:ext cx="7146360" cy="4878000"/>
          </a:xfrm>
          <a:prstGeom prst="rect">
            <a:avLst/>
          </a:prstGeom>
          <a:ln w="0">
            <a:noFill/>
          </a:ln>
        </p:spPr>
      </p:pic>
      <p:sp>
        <p:nvSpPr>
          <p:cNvPr id="188" name="PlaceHolder 1"/>
          <p:cNvSpPr>
            <a:spLocks noGrp="1"/>
          </p:cNvSpPr>
          <p:nvPr>
            <p:ph/>
          </p:nvPr>
        </p:nvSpPr>
        <p:spPr>
          <a:xfrm>
            <a:off x="7020000" y="1604520"/>
            <a:ext cx="4566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1000"/>
          </a:bodyPr>
          <a:lstStyle/>
          <a:p>
            <a:pPr marL="306720" indent="-23004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Las plantas acuáticas modifican las características fisicoquímicas del agua, proveen de alimento, hábitat y sitios de reproducción a otras especies, generan valor paisajístico y actúan como filtro natural y contribuye a la fijación de carbono</a:t>
            </a:r>
          </a:p>
          <a:p>
            <a:pPr marL="306720" indent="-23004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Crecimiento excesivo de </a:t>
            </a:r>
            <a:r>
              <a:rPr lang="es-CL" sz="2800" b="0" i="1" strike="noStrike" spc="-1">
                <a:solidFill>
                  <a:srgbClr val="000000"/>
                </a:solidFill>
                <a:latin typeface="Calibri"/>
              </a:rPr>
              <a:t>H. verticillata</a:t>
            </a: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 y perturbación de factores ambientales y climáticos afectan el ensamble de macrófitas alterando la fisología, crecimiento y reproducción.</a:t>
            </a:r>
          </a:p>
          <a:p>
            <a:pPr marL="306720" indent="-23004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La restauración de la zona litoral con Tul representa un esfuerzo continuo de la AMSCLAE y otras organizaciones gubernamentales y no gubernamentales</a:t>
            </a:r>
          </a:p>
        </p:txBody>
      </p:sp>
      <p:sp>
        <p:nvSpPr>
          <p:cNvPr id="189" name="PlaceHolder 2"/>
          <p:cNvSpPr>
            <a:spLocks noGrp="1"/>
          </p:cNvSpPr>
          <p:nvPr>
            <p:ph type="title"/>
          </p:nvPr>
        </p:nvSpPr>
        <p:spPr>
          <a:xfrm>
            <a:off x="2340000" y="295200"/>
            <a:ext cx="756000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CL" sz="2800" b="0" strike="noStrike" spc="-1" dirty="0">
                <a:solidFill>
                  <a:srgbClr val="000000"/>
                </a:solidFill>
                <a:latin typeface="Calibri"/>
              </a:rPr>
              <a:t>RETOS – RESTAURACIÓN ECOLÓGICA DE LA ZONA LITORAL Y ECOSISTEMAS TERRESTRES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n 189"/>
          <p:cNvPicPr/>
          <p:nvPr/>
        </p:nvPicPr>
        <p:blipFill>
          <a:blip r:embed="rId2"/>
          <a:stretch/>
        </p:blipFill>
        <p:spPr>
          <a:xfrm>
            <a:off x="46800" y="1604520"/>
            <a:ext cx="5893200" cy="525132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44474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5000"/>
          </a:bodyPr>
          <a:lstStyle/>
          <a:p>
            <a:pPr marL="280800" indent="-2106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Incremento de la temperatura ambiental en los últimos 10 años en el Lago de Atitlán puede tener un impacto significativo por: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-2106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Incremento de la temperatura del agua del lago y ríos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-2106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Proliferación de algas nocivas (cianobacterias)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-2106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A largo plazo puede incrementar la frecuencia de sequía, desertificación, pérdida cobertura vegetal, menor disponibilidad de agua potable</a:t>
            </a:r>
            <a:endParaRPr lang="es-CL" sz="1100" b="0" strike="noStrike" spc="-1" dirty="0">
              <a:solidFill>
                <a:srgbClr val="000000"/>
              </a:solidFill>
              <a:latin typeface="Calibri"/>
            </a:endParaRPr>
          </a:p>
          <a:p>
            <a:pPr marL="280800" indent="-2106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Disminución del nivel del Lago de Atitlán 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-2106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2014 al 2024 se </a:t>
            </a:r>
            <a:r>
              <a:rPr lang="es-CL" sz="1600" spc="-1" dirty="0">
                <a:solidFill>
                  <a:srgbClr val="000000"/>
                </a:solidFill>
                <a:latin typeface="Calibri"/>
                <a:ea typeface="Microsoft YaHei"/>
              </a:rPr>
              <a:t>h</a:t>
            </a: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a reducido en 2.90 m (también ha perdido profundidad por sedimentación)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-2106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Repercusiones serias en la conservación del recurso hídrico y desarrollo de la zona litoral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-2106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1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Mayor temperatura, radiación solar y velocidad del viento favorece a un calentamiento del agua del lago acelerando la evaporación (disminuye el oxígeno, modifica la concentración de nutrientes)</a:t>
            </a:r>
            <a:endParaRPr lang="es-C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61600" lvl="1" indent="0">
              <a:lnSpc>
                <a:spcPct val="90000"/>
              </a:lnSpc>
              <a:spcBef>
                <a:spcPts val="1134"/>
              </a:spcBef>
              <a:buNone/>
            </a:pPr>
            <a:endParaRPr lang="es-CL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/>
          </p:nvPr>
        </p:nvSpPr>
        <p:spPr>
          <a:xfrm>
            <a:off x="2424844" y="191503"/>
            <a:ext cx="738000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CL" sz="2800" b="0" strike="noStrike" spc="-1" dirty="0">
                <a:solidFill>
                  <a:srgbClr val="000000"/>
                </a:solidFill>
                <a:latin typeface="Calibri"/>
              </a:rPr>
              <a:t>RETOS – ENERGÍAS </a:t>
            </a:r>
            <a:r>
              <a:rPr lang="es-CL" sz="2800" spc="-1" dirty="0">
                <a:solidFill>
                  <a:srgbClr val="000000"/>
                </a:solidFill>
                <a:latin typeface="Calibri"/>
              </a:rPr>
              <a:t>LIMPIAS</a:t>
            </a:r>
            <a:r>
              <a:rPr lang="es-CL" sz="2800" b="0" strike="noStrike" spc="-1" dirty="0">
                <a:solidFill>
                  <a:srgbClr val="000000"/>
                </a:solidFill>
                <a:latin typeface="Calibri"/>
              </a:rPr>
              <a:t>, INCREMENTO COBERTURA BOSCOSA, DESARROLLO ECONÓMICO Y TURÍSTICO SOSTENIBLE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6" name="Imagen 195"/>
          <p:cNvPicPr/>
          <p:nvPr/>
        </p:nvPicPr>
        <p:blipFill>
          <a:blip r:embed="rId2"/>
          <a:stretch/>
        </p:blipFill>
        <p:spPr>
          <a:xfrm>
            <a:off x="1800000" y="1696680"/>
            <a:ext cx="8640000" cy="486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C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0" name="Imagen 199"/>
          <p:cNvPicPr/>
          <p:nvPr/>
        </p:nvPicPr>
        <p:blipFill>
          <a:blip r:embed="rId2"/>
          <a:stretch/>
        </p:blipFill>
        <p:spPr>
          <a:xfrm>
            <a:off x="2160000" y="1604520"/>
            <a:ext cx="8443800" cy="4749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n 200"/>
          <p:cNvPicPr/>
          <p:nvPr/>
        </p:nvPicPr>
        <p:blipFill>
          <a:blip r:embed="rId2"/>
          <a:stretch/>
        </p:blipFill>
        <p:spPr>
          <a:xfrm>
            <a:off x="-28800" y="1604520"/>
            <a:ext cx="6148800" cy="5020560"/>
          </a:xfrm>
          <a:prstGeom prst="rect">
            <a:avLst/>
          </a:prstGeom>
          <a:ln w="0">
            <a:noFill/>
          </a:ln>
        </p:spPr>
      </p:pic>
      <p:sp>
        <p:nvSpPr>
          <p:cNvPr id="202" name="PlaceHolder 1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En los últimos años ha habido un incremento del ingreso de nutrientes y otros contaminantes al Lago de Atitlán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Afecta la transparencia y concentración de oxígeno disuelto en la superficie y zonas profundas, ocasionando florecimientos de cianobacterias, algas verdes, diatomeas (reduciendo valor estético y paisajístico por eutrofización)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Eutrofización relacionada al ingreso continuo de sedimentos, materia orgánica, residuos y desechos sólidos, agroquímicos y aguas residuales, entre otros.</a:t>
            </a:r>
          </a:p>
        </p:txBody>
      </p:sp>
      <p:sp>
        <p:nvSpPr>
          <p:cNvPr id="203" name="PlaceHolder 2"/>
          <p:cNvSpPr>
            <a:spLocks noGrp="1"/>
          </p:cNvSpPr>
          <p:nvPr>
            <p:ph type="title"/>
          </p:nvPr>
        </p:nvSpPr>
        <p:spPr>
          <a:xfrm>
            <a:off x="2422689" y="295200"/>
            <a:ext cx="7371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CL" sz="3200" b="0" strike="noStrike" spc="-1" dirty="0">
                <a:solidFill>
                  <a:srgbClr val="000000"/>
                </a:solidFill>
                <a:latin typeface="Calibri"/>
              </a:rPr>
              <a:t>RETOS – SANEAMIENTO Y BUENAS PRÁCTICAS AGRÍCOLAS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n 203"/>
          <p:cNvPicPr/>
          <p:nvPr/>
        </p:nvPicPr>
        <p:blipFill>
          <a:blip r:embed="rId2"/>
          <a:stretch/>
        </p:blipFill>
        <p:spPr>
          <a:xfrm>
            <a:off x="191160" y="1604520"/>
            <a:ext cx="5748840" cy="5027400"/>
          </a:xfrm>
          <a:prstGeom prst="rect">
            <a:avLst/>
          </a:prstGeom>
          <a:ln w="0">
            <a:noFill/>
          </a:ln>
        </p:spPr>
      </p:pic>
      <p:sp>
        <p:nvSpPr>
          <p:cNvPr id="205" name="PlaceHolder 1"/>
          <p:cNvSpPr>
            <a:spLocks noGrp="1"/>
          </p:cNvSpPr>
          <p:nvPr>
            <p:ph/>
          </p:nvPr>
        </p:nvSpPr>
        <p:spPr>
          <a:xfrm>
            <a:off x="6165720" y="3584520"/>
            <a:ext cx="5354280" cy="145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El estrato biológicamente activo se sitúa en los primeros 30 m de profundidad</a:t>
            </a:r>
          </a:p>
          <a:p>
            <a:pPr marL="432000"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title"/>
          </p:nvPr>
        </p:nvSpPr>
        <p:spPr>
          <a:xfrm>
            <a:off x="3060000" y="295200"/>
            <a:ext cx="65270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CL" sz="3200" b="0" strike="noStrike" spc="-1" dirty="0">
                <a:solidFill>
                  <a:srgbClr val="000000"/>
                </a:solidFill>
                <a:latin typeface="Calibri"/>
              </a:rPr>
              <a:t>RETOS – SANEAMIENTO Y BUENAS PRÁCTICAS AGRÍCOLAS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969443" y="295200"/>
            <a:ext cx="60305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CL" sz="3200" b="0" strike="noStrike" spc="-1" dirty="0">
                <a:solidFill>
                  <a:srgbClr val="000000"/>
                </a:solidFill>
                <a:latin typeface="Calibri"/>
              </a:rPr>
              <a:t>RETO – VOLUNTAD POLÍTICA</a:t>
            </a:r>
          </a:p>
        </p:txBody>
      </p:sp>
      <p:pic>
        <p:nvPicPr>
          <p:cNvPr id="208" name="Imagen 207"/>
          <p:cNvPicPr/>
          <p:nvPr/>
        </p:nvPicPr>
        <p:blipFill>
          <a:blip r:embed="rId2"/>
          <a:stretch/>
        </p:blipFill>
        <p:spPr>
          <a:xfrm>
            <a:off x="216000" y="1692000"/>
            <a:ext cx="8646840" cy="4967280"/>
          </a:xfrm>
          <a:prstGeom prst="rect">
            <a:avLst/>
          </a:prstGeom>
          <a:ln w="0">
            <a:noFill/>
          </a:ln>
        </p:spPr>
      </p:pic>
      <p:sp>
        <p:nvSpPr>
          <p:cNvPr id="209" name="CuadroTexto 208"/>
          <p:cNvSpPr txBox="1"/>
          <p:nvPr/>
        </p:nvSpPr>
        <p:spPr>
          <a:xfrm>
            <a:off x="9000000" y="3127320"/>
            <a:ext cx="2880000" cy="1912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s-GT" sz="1800" b="0" strike="noStrike" spc="-1">
                <a:solidFill>
                  <a:srgbClr val="000000"/>
                </a:solidFill>
                <a:latin typeface="Arial"/>
                <a:hlinkClick r:id="rId3"/>
              </a:rPr>
              <a:t>https://app.powerbi.com/view?r=eyJrIjoiZTMyN2M3MjctYzc2MC00OTQwLWEwMjgtNjc2ZmM5NzBjZGRkIiwidCI6ImRmODY3OWNkLWE4MGUtNDVkOC05OWFjLWM4M2VkN2ZmOTVhMCJ9</a:t>
            </a:r>
            <a:endParaRPr lang="es-GT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n 209"/>
          <p:cNvPicPr/>
          <p:nvPr/>
        </p:nvPicPr>
        <p:blipFill>
          <a:blip r:embed="rId2"/>
          <a:stretch/>
        </p:blipFill>
        <p:spPr>
          <a:xfrm>
            <a:off x="609120" y="1999440"/>
            <a:ext cx="5354280" cy="3187440"/>
          </a:xfrm>
          <a:prstGeom prst="rect">
            <a:avLst/>
          </a:prstGeom>
          <a:ln w="0">
            <a:noFill/>
          </a:ln>
        </p:spPr>
      </p:pic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3489480" y="360000"/>
            <a:ext cx="2990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CL" sz="1800" b="0" strike="noStrike" spc="-1">
                <a:solidFill>
                  <a:srgbClr val="000000"/>
                </a:solidFill>
                <a:latin typeface="Calibri"/>
              </a:rPr>
              <a:t>RETO – VOLUNTAD POLÍTICA</a:t>
            </a: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6480000" y="1604520"/>
            <a:ext cx="5580000" cy="415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000"/>
          </a:bodyPr>
          <a:lstStyle/>
          <a:p>
            <a:pPr marL="332640" indent="-24948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En los proyectos ordinarios 2026, menos del 15% corresponde a sistemas de alcantarillado (pluvial o sanitario), y menos del 5% en desechos sólidos (aún cuando existe un punto resolutivo de CONADUR en la que obligaba a las municipalidades a tener 2 proyectos de saneamiento)</a:t>
            </a:r>
          </a:p>
          <a:p>
            <a:pPr marL="332640" indent="-24948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De los puntos de descarga de aguas residuales, se puede estar tratando entre 25.9% y 64.3% </a:t>
            </a:r>
          </a:p>
          <a:p>
            <a:pPr marL="332640" indent="-24948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CL" sz="2800" b="0" strike="noStrike" spc="-1">
                <a:solidFill>
                  <a:srgbClr val="000000"/>
                </a:solidFill>
                <a:latin typeface="Calibri"/>
              </a:rPr>
              <a:t>La mayoría de las plantas de tratamiento están colapsadas o mal manejadas</a:t>
            </a:r>
          </a:p>
          <a:p>
            <a:pPr marL="665280" lvl="1" indent="-24948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Relleno sanitario departamental y mancomunado (única forma de resolver este problema)</a:t>
            </a:r>
          </a:p>
          <a:p>
            <a:pPr marL="665280" lvl="1" indent="-24948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CL" sz="2000" b="0" strike="noStrike" spc="-1">
                <a:solidFill>
                  <a:srgbClr val="000000"/>
                </a:solidFill>
                <a:latin typeface="Calibri"/>
              </a:rPr>
              <a:t>Municipios con su caracterización de desechos sólidos actualizada (50% orgánico y 20% reciclable)</a:t>
            </a:r>
          </a:p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s-C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n 2"/>
          <p:cNvPicPr/>
          <p:nvPr/>
        </p:nvPicPr>
        <p:blipFill>
          <a:blip r:embed="rId2"/>
          <a:srcRect l="27505" t="25556" r="30837" b="27782"/>
          <a:stretch/>
        </p:blipFill>
        <p:spPr>
          <a:xfrm>
            <a:off x="2278080" y="1307160"/>
            <a:ext cx="8477280" cy="5340600"/>
          </a:xfrm>
          <a:prstGeom prst="rect">
            <a:avLst/>
          </a:prstGeom>
          <a:ln w="0">
            <a:noFill/>
          </a:ln>
        </p:spPr>
      </p:pic>
      <p:sp>
        <p:nvSpPr>
          <p:cNvPr id="214" name="CuadroTexto 6"/>
          <p:cNvSpPr/>
          <p:nvPr/>
        </p:nvSpPr>
        <p:spPr>
          <a:xfrm>
            <a:off x="2340000" y="441720"/>
            <a:ext cx="82537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CR" sz="18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ESQUEMA Y ENFOQUE DE TRABAJO DEL PLAN DE MANEJO INTEGRADO DE LA CUENCA DEL LAGO DE ATITLÁN: </a:t>
            </a:r>
            <a:endParaRPr lang="es-GT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adroTexto 3"/>
          <p:cNvSpPr/>
          <p:nvPr/>
        </p:nvSpPr>
        <p:spPr>
          <a:xfrm>
            <a:off x="2340000" y="484560"/>
            <a:ext cx="774000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CR" sz="2800" b="1" strike="noStrike" spc="-1">
                <a:solidFill>
                  <a:schemeClr val="accent1">
                    <a:lumMod val="50000"/>
                  </a:schemeClr>
                </a:solidFill>
                <a:latin typeface="Calibri"/>
              </a:rPr>
              <a:t>PLAN DE MANEJO INTEGRADO DE LA CUENCA DEL LAGO DE ATITLÁN: </a:t>
            </a:r>
            <a:endParaRPr lang="es-GT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6" name="Imagen 6"/>
          <p:cNvPicPr/>
          <p:nvPr/>
        </p:nvPicPr>
        <p:blipFill>
          <a:blip r:embed="rId2"/>
          <a:stretch/>
        </p:blipFill>
        <p:spPr>
          <a:xfrm>
            <a:off x="1204920" y="1565280"/>
            <a:ext cx="10501920" cy="5372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3138</TotalTime>
  <Words>682</Words>
  <Application>Microsoft Office PowerPoint</Application>
  <PresentationFormat>Panorámica</PresentationFormat>
  <Paragraphs>51</Paragraphs>
  <Slides>16</Slides>
  <Notes>0</Notes>
  <HiddenSlides>2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Ink Free</vt:lpstr>
      <vt:lpstr>Symbol</vt:lpstr>
      <vt:lpstr>Times New Roman</vt:lpstr>
      <vt:lpstr>Wingdings</vt:lpstr>
      <vt:lpstr>Tema de Office</vt:lpstr>
      <vt:lpstr>Tema de Office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RETOS - SALUBRIDAD</vt:lpstr>
      <vt:lpstr>RETOS – RESTAURACIÓN ECOLÓGICA DE LA ZONA LITORAL Y ECOSISTEMAS TERRESTRES</vt:lpstr>
      <vt:lpstr>RETOS – ENERGÍAS LIMPIAS, INCREMENTO COBERTURA BOSCOSA, DESARROLLO ECONÓMICO Y TURÍSTICO SOSTENIBLE</vt:lpstr>
      <vt:lpstr>Presentación de PowerPoint</vt:lpstr>
      <vt:lpstr>Presentación de PowerPoint</vt:lpstr>
      <vt:lpstr>RETOS – SANEAMIENTO Y BUENAS PRÁCTICAS AGRÍCOLAS</vt:lpstr>
      <vt:lpstr>RETOS – SANEAMIENTO Y BUENAS PRÁCTICAS AGRÍCOLAS</vt:lpstr>
      <vt:lpstr>RETO – VOLUNTAD POLÍTICA</vt:lpstr>
      <vt:lpstr>RETO – VOLUNTAD POLÍTICA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Microsoft Office User</dc:creator>
  <dc:description/>
  <cp:lastModifiedBy>Comunicacion Social</cp:lastModifiedBy>
  <cp:revision>24</cp:revision>
  <dcterms:created xsi:type="dcterms:W3CDTF">2024-03-21T16:18:36Z</dcterms:created>
  <dcterms:modified xsi:type="dcterms:W3CDTF">2025-04-24T15:28:33Z</dcterms:modified>
  <dc:language>es-GT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Panorámica</vt:lpwstr>
  </property>
  <property fmtid="{D5CDD505-2E9C-101B-9397-08002B2CF9AE}" pid="3" name="Slides">
    <vt:r8>9</vt:r8>
  </property>
</Properties>
</file>