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64" r:id="rId2"/>
    <p:sldId id="272" r:id="rId3"/>
    <p:sldId id="257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66" r:id="rId15"/>
    <p:sldId id="283" r:id="rId16"/>
    <p:sldId id="267" r:id="rId17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BF38"/>
    <a:srgbClr val="449BA2"/>
    <a:srgbClr val="688F4A"/>
    <a:srgbClr val="2C3E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02"/>
    <p:restoredTop sz="94658"/>
  </p:normalViewPr>
  <p:slideViewPr>
    <p:cSldViewPr snapToGrid="0">
      <p:cViewPr varScale="1">
        <p:scale>
          <a:sx n="108" d="100"/>
          <a:sy n="108" d="100"/>
        </p:scale>
        <p:origin x="8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120" d="100"/>
          <a:sy n="120" d="100"/>
        </p:scale>
        <p:origin x="5104" y="20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382278-ED5E-084F-B90F-1B660EE0B324}" type="datetimeFigureOut">
              <a:rPr lang="es-CL" smtClean="0"/>
              <a:t>23-04-2025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55E232-1649-9844-86EA-B1EC151E772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96152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5B2E4047-7223-CC9C-CA7A-463ECBA2171F}"/>
              </a:ext>
            </a:extLst>
          </p:cNvPr>
          <p:cNvSpPr/>
          <p:nvPr userDrawn="1"/>
        </p:nvSpPr>
        <p:spPr>
          <a:xfrm>
            <a:off x="0" y="-1"/>
            <a:ext cx="12192000" cy="8566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5D9D2B2C-44FC-F916-D121-D2642DA3FF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97139" y="301806"/>
            <a:ext cx="2222500" cy="1651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4E47276-2610-76EB-7AA0-AE69C13466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81289" y="5768794"/>
            <a:ext cx="1854200" cy="7874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0FF8937-5364-5A0C-9254-43FDC2CB2C3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16434" b="40525"/>
          <a:stretch/>
        </p:blipFill>
        <p:spPr>
          <a:xfrm>
            <a:off x="0" y="2254614"/>
            <a:ext cx="12192000" cy="295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815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FFA8E052-EE1B-6B5D-25EE-C55062032C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1"/>
            <a:ext cx="12191999" cy="685799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E3DA54B-E910-DD91-9B53-301D8C65901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9578" y="408584"/>
            <a:ext cx="1473703" cy="109475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0755832-6A05-F218-C88F-2C2F939ABB2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130876" y="408584"/>
            <a:ext cx="1594852" cy="67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707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E3DA54B-E910-DD91-9B53-301D8C6590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9578" y="408584"/>
            <a:ext cx="1473703" cy="109475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33BCF72-A0A3-1F4D-206B-E987D5B73D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" y="6155926"/>
            <a:ext cx="12192001" cy="711941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0E32043-F4FB-5985-6A4B-DAFADF2151D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0876" y="408584"/>
            <a:ext cx="1594852" cy="67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162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FFA8E052-EE1B-6B5D-25EE-C55062032C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1"/>
            <a:ext cx="12191999" cy="685799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B96789D-AE33-0199-F0E1-57D3C474C1C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13470" t="1" b="51198"/>
          <a:stretch/>
        </p:blipFill>
        <p:spPr>
          <a:xfrm>
            <a:off x="-1" y="1494566"/>
            <a:ext cx="12191999" cy="386886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E3DA54B-E910-DD91-9B53-301D8C65901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4846370" y="2665480"/>
            <a:ext cx="2499258" cy="185976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92D3C46-7F45-E2F1-5BFC-FF39AE727B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130876" y="408584"/>
            <a:ext cx="1594852" cy="67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0509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0CFD96F-3BDC-9ACF-8675-D285126BD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0A16238-511C-703B-483A-652DFB29DA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BC617B6-55AF-BA60-B03E-7220942722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E852C-7E36-4243-A459-6D20F91C3222}" type="datetimeFigureOut">
              <a:rPr lang="es-CL" smtClean="0"/>
              <a:t>23-04-2025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348F77-745F-C35C-2C1D-51F96920A0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0EC756D-D24A-BBB3-A2E4-7BF039A6F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D52C7-4403-AC44-837C-19661F0ECD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07220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6" r:id="rId3"/>
    <p:sldLayoutId id="214748365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II%20M&#211;DULO%20DE%20LA%20PLANTA%20DE%20TRATAMIENTO%20DE%20AGUAS%20RESIDUALES%20DE%20JUAN%20D&#205;AZ..mp4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6" Type="http://schemas.microsoft.com/office/2007/relationships/hdphoto" Target="../media/hdphoto4.wdp"/><Relationship Id="rId5" Type="http://schemas.openxmlformats.org/officeDocument/2006/relationships/image" Target="../media/image17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microsoft.com/office/2007/relationships/hdphoto" Target="../media/hdphoto4.wdp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microsoft.com/office/2007/relationships/hdphoto" Target="../media/hdphoto6.wdp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13" Type="http://schemas.openxmlformats.org/officeDocument/2006/relationships/image" Target="../media/image37.emf"/><Relationship Id="rId3" Type="http://schemas.microsoft.com/office/2007/relationships/hdphoto" Target="../media/hdphoto7.wdp"/><Relationship Id="rId7" Type="http://schemas.openxmlformats.org/officeDocument/2006/relationships/image" Target="../media/image31.emf"/><Relationship Id="rId12" Type="http://schemas.openxmlformats.org/officeDocument/2006/relationships/image" Target="../media/image36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emf"/><Relationship Id="rId11" Type="http://schemas.openxmlformats.org/officeDocument/2006/relationships/image" Target="../media/image35.emf"/><Relationship Id="rId5" Type="http://schemas.openxmlformats.org/officeDocument/2006/relationships/image" Target="../media/image29.emf"/><Relationship Id="rId10" Type="http://schemas.openxmlformats.org/officeDocument/2006/relationships/image" Target="../media/image34.emf"/><Relationship Id="rId4" Type="http://schemas.openxmlformats.org/officeDocument/2006/relationships/image" Target="../media/image28.emf"/><Relationship Id="rId9" Type="http://schemas.openxmlformats.org/officeDocument/2006/relationships/image" Target="../media/image33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E98111D-549B-A698-90BD-BE5B6DB7C304}"/>
              </a:ext>
            </a:extLst>
          </p:cNvPr>
          <p:cNvSpPr txBox="1"/>
          <p:nvPr/>
        </p:nvSpPr>
        <p:spPr>
          <a:xfrm>
            <a:off x="661783" y="3429000"/>
            <a:ext cx="106600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GT" sz="2400" b="1" i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“PROPUESTAS PARA EL TRATAMIENTO DE LAS AGUAS RESIDUALES </a:t>
            </a:r>
          </a:p>
          <a:p>
            <a:pPr algn="ctr"/>
            <a:r>
              <a:rPr lang="es-GT" sz="2400" b="1" i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EN EL ÁREA METROPOLITANA DE GUATEMALA”</a:t>
            </a:r>
            <a:r>
              <a:rPr lang="es-GT" sz="2400" i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43002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E18A1-B64E-2F26-0031-8DCBB1098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9 Tabla">
            <a:extLst>
              <a:ext uri="{FF2B5EF4-FFF2-40B4-BE49-F238E27FC236}">
                <a16:creationId xmlns:a16="http://schemas.microsoft.com/office/drawing/2014/main" id="{8EA5A59F-423C-E1A6-1C88-266A19DF981A}"/>
              </a:ext>
            </a:extLst>
          </p:cNvPr>
          <p:cNvGraphicFramePr>
            <a:graphicFrameLocks noGrp="1"/>
          </p:cNvGraphicFramePr>
          <p:nvPr/>
        </p:nvGraphicFramePr>
        <p:xfrm>
          <a:off x="6096000" y="1769108"/>
          <a:ext cx="5544616" cy="4623172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68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6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7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31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03931">
                <a:tc>
                  <a:txBody>
                    <a:bodyPr/>
                    <a:lstStyle/>
                    <a:p>
                      <a:pPr algn="ctr"/>
                      <a:r>
                        <a:rPr lang="es-GT" sz="14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No</a:t>
                      </a:r>
                      <a:r>
                        <a:rPr lang="es-GT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anose="02040502050405020303" pitchFamily="18" charset="0"/>
                        </a:rPr>
                        <a:t>.</a:t>
                      </a:r>
                    </a:p>
                  </a:txBody>
                  <a:tcPr marL="60939" marR="60939" marT="30469" marB="30469" anchor="ctr">
                    <a:lnL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66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GT" sz="16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Municipio</a:t>
                      </a:r>
                    </a:p>
                  </a:txBody>
                  <a:tcPr marL="60939" marR="60939" marT="30469" marB="30469" anchor="ctr">
                    <a:lnL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66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6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anose="02040502050405020303" pitchFamily="18" charset="0"/>
                        </a:rPr>
                        <a:t>Población Año 2,024</a:t>
                      </a:r>
                    </a:p>
                  </a:txBody>
                  <a:tcPr marL="6348" marR="6348" marT="6348" marB="0" anchor="ctr">
                    <a:lnL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66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GT" sz="16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Extensión Territorial</a:t>
                      </a:r>
                    </a:p>
                  </a:txBody>
                  <a:tcPr marL="6348" marR="6348" marT="6348" marB="0" anchor="ctr">
                    <a:lnL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7241350"/>
                  </a:ext>
                </a:extLst>
              </a:tr>
              <a:tr h="381220">
                <a:tc>
                  <a:txBody>
                    <a:bodyPr/>
                    <a:lstStyle/>
                    <a:p>
                      <a:pPr algn="ctr"/>
                      <a:r>
                        <a:rPr lang="es-GT" sz="1600" b="1" dirty="0">
                          <a:solidFill>
                            <a:srgbClr val="6A310A"/>
                          </a:solidFill>
                          <a:latin typeface="Georgia" panose="02040502050405020303" pitchFamily="18" charset="0"/>
                        </a:rPr>
                        <a:t>1</a:t>
                      </a:r>
                    </a:p>
                  </a:txBody>
                  <a:tcPr marL="60939" marR="60939" marT="30469" marB="30469">
                    <a:lnL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sz="1600" b="1" dirty="0">
                          <a:solidFill>
                            <a:srgbClr val="6A310A"/>
                          </a:solidFill>
                          <a:latin typeface="Georgia" panose="02040502050405020303" pitchFamily="18" charset="0"/>
                        </a:rPr>
                        <a:t>Amatitlán</a:t>
                      </a:r>
                    </a:p>
                  </a:txBody>
                  <a:tcPr marL="60939" marR="60939" marT="30469" marB="30469" anchor="ctr">
                    <a:lnL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1" u="none" strike="noStrike" kern="1200" dirty="0">
                          <a:solidFill>
                            <a:srgbClr val="6A310A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156,177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600" b="1" u="none" strike="noStrike" dirty="0">
                          <a:solidFill>
                            <a:srgbClr val="6A310A"/>
                          </a:solidFill>
                          <a:effectLst/>
                          <a:latin typeface="Georgia" panose="02040502050405020303" pitchFamily="18" charset="0"/>
                        </a:rPr>
                        <a:t>204 Km</a:t>
                      </a:r>
                      <a:r>
                        <a:rPr lang="es-GT" sz="1600" b="1" u="none" strike="noStrike" baseline="30000" dirty="0">
                          <a:solidFill>
                            <a:srgbClr val="6A310A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es-GT" sz="1600" b="1" i="0" u="none" strike="noStrike" baseline="30000" dirty="0">
                        <a:solidFill>
                          <a:srgbClr val="6A310A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6348" marR="6348" marT="6348" marB="0" anchor="ctr">
                    <a:lnL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220">
                <a:tc>
                  <a:txBody>
                    <a:bodyPr/>
                    <a:lstStyle/>
                    <a:p>
                      <a:pPr algn="ctr"/>
                      <a:r>
                        <a:rPr lang="es-MX" sz="1600" b="1" dirty="0">
                          <a:solidFill>
                            <a:srgbClr val="6A310A"/>
                          </a:solidFill>
                          <a:latin typeface="Georgia" panose="02040502050405020303" pitchFamily="18" charset="0"/>
                        </a:rPr>
                        <a:t>2</a:t>
                      </a:r>
                      <a:endParaRPr lang="es-GT" sz="1600" b="1" dirty="0">
                        <a:solidFill>
                          <a:srgbClr val="6A310A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60939" marR="60939" marT="30469" marB="30469">
                    <a:lnL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1" dirty="0">
                          <a:solidFill>
                            <a:srgbClr val="6A310A"/>
                          </a:solidFill>
                          <a:latin typeface="Georgia" panose="02040502050405020303" pitchFamily="18" charset="0"/>
                        </a:rPr>
                        <a:t>Escuintla</a:t>
                      </a:r>
                      <a:endParaRPr lang="es-GT" sz="1600" b="1" dirty="0">
                        <a:solidFill>
                          <a:srgbClr val="6A310A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60939" marR="60939" marT="30469" marB="30469" anchor="ctr">
                    <a:lnL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1" u="none" strike="noStrike" kern="1200" dirty="0">
                          <a:solidFill>
                            <a:srgbClr val="6A310A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174,328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G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A310A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332 Km</a:t>
                      </a:r>
                      <a:r>
                        <a:rPr kumimoji="0" lang="es-GT" sz="16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6A310A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2</a:t>
                      </a:r>
                    </a:p>
                    <a:p>
                      <a:pPr algn="ctr" rtl="0" fontAlgn="ctr"/>
                      <a:endParaRPr lang="es-GT" sz="1600" b="1" i="0" u="none" strike="noStrike" baseline="30000" dirty="0">
                        <a:solidFill>
                          <a:srgbClr val="6A310A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6348" marR="6348" marT="6348" marB="0" anchor="ctr">
                    <a:lnL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8430804"/>
                  </a:ext>
                </a:extLst>
              </a:tr>
              <a:tr h="381220">
                <a:tc>
                  <a:txBody>
                    <a:bodyPr/>
                    <a:lstStyle/>
                    <a:p>
                      <a:pPr algn="ctr"/>
                      <a:r>
                        <a:rPr lang="es-MX" sz="1600" b="1" dirty="0">
                          <a:solidFill>
                            <a:srgbClr val="6A310A"/>
                          </a:solidFill>
                          <a:latin typeface="Georgia" panose="02040502050405020303" pitchFamily="18" charset="0"/>
                        </a:rPr>
                        <a:t>3</a:t>
                      </a:r>
                      <a:endParaRPr lang="es-GT" sz="1600" b="1" dirty="0">
                        <a:solidFill>
                          <a:srgbClr val="6A310A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60939" marR="60939" marT="30469" marB="30469">
                    <a:lnL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1">
                          <a:solidFill>
                            <a:srgbClr val="6A310A"/>
                          </a:solidFill>
                          <a:latin typeface="Georgia" panose="02040502050405020303" pitchFamily="18" charset="0"/>
                        </a:rPr>
                        <a:t>Fraijanes</a:t>
                      </a:r>
                      <a:endParaRPr lang="es-GT" sz="1600" b="1" dirty="0">
                        <a:solidFill>
                          <a:srgbClr val="6A310A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60939" marR="60939" marT="30469" marB="30469" anchor="ctr">
                    <a:lnL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1" u="none" strike="noStrike" kern="1200" dirty="0">
                          <a:solidFill>
                            <a:srgbClr val="6A310A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65,302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G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A310A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91 Km</a:t>
                      </a:r>
                      <a:r>
                        <a:rPr kumimoji="0" lang="es-GT" sz="16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6A310A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2</a:t>
                      </a:r>
                    </a:p>
                    <a:p>
                      <a:pPr algn="ctr" rtl="0" fontAlgn="ctr"/>
                      <a:endParaRPr lang="es-GT" sz="1600" b="1" i="0" u="none" strike="noStrike" baseline="30000" dirty="0">
                        <a:solidFill>
                          <a:srgbClr val="6A310A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6348" marR="6348" marT="6348" marB="0" anchor="ctr">
                    <a:lnL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3976444"/>
                  </a:ext>
                </a:extLst>
              </a:tr>
              <a:tr h="381220">
                <a:tc>
                  <a:txBody>
                    <a:bodyPr/>
                    <a:lstStyle/>
                    <a:p>
                      <a:pPr algn="ctr"/>
                      <a:r>
                        <a:rPr lang="es-MX" sz="1600" b="1" dirty="0">
                          <a:solidFill>
                            <a:srgbClr val="6A310A"/>
                          </a:solidFill>
                          <a:latin typeface="Georgia" panose="02040502050405020303" pitchFamily="18" charset="0"/>
                        </a:rPr>
                        <a:t>4</a:t>
                      </a:r>
                      <a:endParaRPr lang="es-GT" sz="1600" b="1" dirty="0">
                        <a:solidFill>
                          <a:srgbClr val="6A310A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60939" marR="60939" marT="30469" marB="30469">
                    <a:lnL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6600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sz="1600" b="1" dirty="0">
                          <a:solidFill>
                            <a:srgbClr val="6A310A"/>
                          </a:solidFill>
                          <a:latin typeface="Georgia" panose="02040502050405020303" pitchFamily="18" charset="0"/>
                        </a:rPr>
                        <a:t>Guatemala</a:t>
                      </a:r>
                      <a:endParaRPr lang="es-GT" sz="1600" b="1" dirty="0">
                        <a:solidFill>
                          <a:srgbClr val="6A310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anose="02040502050405020303" pitchFamily="18" charset="0"/>
                      </a:endParaRPr>
                    </a:p>
                  </a:txBody>
                  <a:tcPr marL="60939" marR="60939" marT="30469" marB="30469" anchor="ctr">
                    <a:lnL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6600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1" u="none" strike="noStrike" kern="1200" dirty="0">
                          <a:solidFill>
                            <a:srgbClr val="6A310A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1,229,215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6600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600" b="1" u="none" strike="noStrike" dirty="0">
                          <a:solidFill>
                            <a:srgbClr val="6A310A"/>
                          </a:solidFill>
                          <a:effectLst/>
                          <a:latin typeface="Georgia" panose="02040502050405020303" pitchFamily="18" charset="0"/>
                        </a:rPr>
                        <a:t>228 Km</a:t>
                      </a:r>
                      <a:r>
                        <a:rPr lang="es-GT" sz="1600" b="1" u="none" strike="noStrike" baseline="30000" dirty="0">
                          <a:solidFill>
                            <a:srgbClr val="6A310A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es-GT" sz="1600" b="1" i="0" u="none" strike="noStrike" baseline="30000" dirty="0">
                        <a:solidFill>
                          <a:srgbClr val="6A310A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6348" marR="6348" marT="6348" marB="0" anchor="ctr">
                    <a:lnL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6600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118">
                <a:tc>
                  <a:txBody>
                    <a:bodyPr/>
                    <a:lstStyle/>
                    <a:p>
                      <a:pPr algn="ctr"/>
                      <a:r>
                        <a:rPr lang="es-MX" sz="1600" b="1" dirty="0">
                          <a:solidFill>
                            <a:srgbClr val="6A310A"/>
                          </a:solidFill>
                          <a:latin typeface="Georgia" panose="02040502050405020303" pitchFamily="18" charset="0"/>
                        </a:rPr>
                        <a:t>5</a:t>
                      </a:r>
                      <a:endParaRPr lang="es-GT" sz="1600" b="1" dirty="0">
                        <a:solidFill>
                          <a:srgbClr val="6A310A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60939" marR="60939" marT="30469" marB="30469">
                    <a:lnL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sz="1600" b="1" dirty="0">
                          <a:solidFill>
                            <a:srgbClr val="6A310A"/>
                          </a:solidFill>
                          <a:latin typeface="Georgia" panose="02040502050405020303" pitchFamily="18" charset="0"/>
                        </a:rPr>
                        <a:t>Mixco</a:t>
                      </a:r>
                    </a:p>
                  </a:txBody>
                  <a:tcPr marL="60939" marR="60939" marT="30469" marB="30469" anchor="ctr">
                    <a:lnL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1" u="none" strike="noStrike" kern="1200" dirty="0">
                          <a:solidFill>
                            <a:srgbClr val="6A310A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538,189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600" b="1" u="none" strike="noStrike" dirty="0">
                          <a:solidFill>
                            <a:srgbClr val="6A310A"/>
                          </a:solidFill>
                          <a:effectLst/>
                          <a:latin typeface="Georgia" panose="02040502050405020303" pitchFamily="18" charset="0"/>
                        </a:rPr>
                        <a:t>132 Km</a:t>
                      </a:r>
                      <a:r>
                        <a:rPr lang="es-GT" sz="1600" b="1" u="none" strike="noStrike" baseline="30000" dirty="0">
                          <a:solidFill>
                            <a:srgbClr val="6A310A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es-GT" sz="1600" b="1" i="0" u="none" strike="noStrike" baseline="30000" dirty="0">
                        <a:solidFill>
                          <a:srgbClr val="6A310A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6348" marR="6348" marT="6348" marB="0" anchor="ctr">
                    <a:lnL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1699">
                <a:tc>
                  <a:txBody>
                    <a:bodyPr/>
                    <a:lstStyle/>
                    <a:p>
                      <a:pPr algn="ctr"/>
                      <a:endParaRPr lang="es-MX" sz="1600" b="1" dirty="0">
                        <a:solidFill>
                          <a:srgbClr val="6A310A"/>
                        </a:solidFill>
                        <a:latin typeface="Georgia" panose="02040502050405020303" pitchFamily="18" charset="0"/>
                      </a:endParaRPr>
                    </a:p>
                    <a:p>
                      <a:pPr algn="ctr"/>
                      <a:r>
                        <a:rPr lang="es-MX" sz="1600" b="1" dirty="0">
                          <a:solidFill>
                            <a:srgbClr val="6A310A"/>
                          </a:solidFill>
                          <a:latin typeface="Georgia" panose="02040502050405020303" pitchFamily="18" charset="0"/>
                        </a:rPr>
                        <a:t>6</a:t>
                      </a:r>
                      <a:endParaRPr lang="es-GT" sz="1600" b="1" dirty="0">
                        <a:solidFill>
                          <a:srgbClr val="6A310A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60939" marR="60939" marT="30469" marB="30469">
                    <a:lnL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6600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sz="1600" b="1" dirty="0">
                          <a:solidFill>
                            <a:srgbClr val="6A310A"/>
                          </a:solidFill>
                          <a:latin typeface="Georgia" panose="02040502050405020303" pitchFamily="18" charset="0"/>
                        </a:rPr>
                        <a:t>San Miguel Petapa</a:t>
                      </a:r>
                    </a:p>
                  </a:txBody>
                  <a:tcPr marL="60939" marR="60939" marT="30469" marB="30469" anchor="ctr">
                    <a:lnL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6600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1" u="none" strike="noStrike" kern="1200" dirty="0">
                          <a:solidFill>
                            <a:srgbClr val="6A310A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154,729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6600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600" b="1" u="none" strike="noStrike" dirty="0">
                          <a:solidFill>
                            <a:srgbClr val="6A310A"/>
                          </a:solidFill>
                          <a:effectLst/>
                          <a:latin typeface="Georgia" panose="02040502050405020303" pitchFamily="18" charset="0"/>
                        </a:rPr>
                        <a:t>30 Km</a:t>
                      </a:r>
                      <a:r>
                        <a:rPr lang="es-GT" sz="1600" b="1" u="none" strike="noStrike" baseline="30000" dirty="0">
                          <a:solidFill>
                            <a:srgbClr val="6A310A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es-GT" sz="1600" b="1" i="0" u="none" strike="noStrike" baseline="30000" dirty="0">
                        <a:solidFill>
                          <a:srgbClr val="6A310A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6348" marR="6348" marT="6348" marB="0" anchor="ctr">
                    <a:lnL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6600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220">
                <a:tc>
                  <a:txBody>
                    <a:bodyPr/>
                    <a:lstStyle/>
                    <a:p>
                      <a:pPr algn="ctr"/>
                      <a:r>
                        <a:rPr lang="es-MX" sz="1600" b="1" dirty="0">
                          <a:solidFill>
                            <a:srgbClr val="6A310A"/>
                          </a:solidFill>
                          <a:latin typeface="Georgia" panose="02040502050405020303" pitchFamily="18" charset="0"/>
                        </a:rPr>
                        <a:t>7</a:t>
                      </a:r>
                      <a:endParaRPr lang="es-GT" sz="1600" b="1" dirty="0">
                        <a:solidFill>
                          <a:srgbClr val="6A310A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60939" marR="60939" marT="30469" marB="30469">
                    <a:lnL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sz="1600" b="1" dirty="0">
                          <a:solidFill>
                            <a:srgbClr val="6A310A"/>
                          </a:solidFill>
                          <a:latin typeface="Georgia" panose="02040502050405020303" pitchFamily="18" charset="0"/>
                        </a:rPr>
                        <a:t>Villa Canales</a:t>
                      </a:r>
                    </a:p>
                  </a:txBody>
                  <a:tcPr marL="60939" marR="60939" marT="30469" marB="30469" anchor="ctr">
                    <a:lnL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1" u="none" strike="noStrike" kern="1200" dirty="0">
                          <a:solidFill>
                            <a:srgbClr val="6A310A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169,534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600" b="1" u="none" strike="noStrike" dirty="0">
                          <a:solidFill>
                            <a:srgbClr val="6A310A"/>
                          </a:solidFill>
                          <a:effectLst/>
                          <a:latin typeface="Georgia" panose="02040502050405020303" pitchFamily="18" charset="0"/>
                        </a:rPr>
                        <a:t>353 Km</a:t>
                      </a:r>
                      <a:r>
                        <a:rPr lang="es-GT" sz="1600" b="1" u="none" strike="noStrike" baseline="30000" dirty="0">
                          <a:solidFill>
                            <a:srgbClr val="6A310A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es-GT" sz="1600" b="1" i="0" u="none" strike="noStrike" baseline="30000" dirty="0">
                        <a:solidFill>
                          <a:srgbClr val="6A310A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6348" marR="6348" marT="6348" marB="0" anchor="ctr">
                    <a:lnL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220">
                <a:tc>
                  <a:txBody>
                    <a:bodyPr/>
                    <a:lstStyle/>
                    <a:p>
                      <a:pPr algn="ctr"/>
                      <a:r>
                        <a:rPr lang="es-MX" sz="1600" b="1" dirty="0">
                          <a:solidFill>
                            <a:srgbClr val="6A310A"/>
                          </a:solidFill>
                          <a:latin typeface="Georgia" panose="02040502050405020303" pitchFamily="18" charset="0"/>
                        </a:rPr>
                        <a:t>8</a:t>
                      </a:r>
                      <a:endParaRPr lang="es-GT" sz="1600" b="1" dirty="0">
                        <a:solidFill>
                          <a:srgbClr val="6A310A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60939" marR="60939" marT="30469" marB="30469">
                    <a:lnL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sz="1600" b="1" dirty="0">
                          <a:solidFill>
                            <a:srgbClr val="6A310A"/>
                          </a:solidFill>
                          <a:latin typeface="Georgia" panose="02040502050405020303" pitchFamily="18" charset="0"/>
                        </a:rPr>
                        <a:t>Villa Nueva</a:t>
                      </a:r>
                    </a:p>
                  </a:txBody>
                  <a:tcPr marL="60939" marR="60939" marT="30469" marB="30469" anchor="ctr">
                    <a:lnL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1" u="none" strike="noStrike" kern="1200" dirty="0">
                          <a:solidFill>
                            <a:srgbClr val="6A310A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501,127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600" b="1" u="none" strike="noStrike" dirty="0">
                          <a:solidFill>
                            <a:srgbClr val="6A310A"/>
                          </a:solidFill>
                          <a:effectLst/>
                          <a:latin typeface="Georgia" panose="02040502050405020303" pitchFamily="18" charset="0"/>
                        </a:rPr>
                        <a:t>114 Km</a:t>
                      </a:r>
                      <a:r>
                        <a:rPr lang="es-GT" sz="1600" b="1" u="none" strike="noStrike" baseline="30000" dirty="0">
                          <a:solidFill>
                            <a:srgbClr val="6A310A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es-GT" sz="1600" b="1" i="0" u="none" strike="noStrike" baseline="30000" dirty="0">
                        <a:solidFill>
                          <a:srgbClr val="6A310A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6348" marR="6348" marT="6348" marB="0" anchor="ctr">
                    <a:lnL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6347710"/>
                  </a:ext>
                </a:extLst>
              </a:tr>
              <a:tr h="405048"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GT" sz="1600" b="1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Totales</a:t>
                      </a:r>
                    </a:p>
                  </a:txBody>
                  <a:tcPr marL="60939" marR="60939" marT="30469" marB="3046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66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s-GT" sz="18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GT" sz="1600" b="1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2,988,601</a:t>
                      </a:r>
                    </a:p>
                  </a:txBody>
                  <a:tcPr marL="6348" marR="6348" marT="634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66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GT" sz="1600" b="1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1,484 Km</a:t>
                      </a:r>
                      <a:r>
                        <a:rPr lang="es-GT" sz="1600" b="1" kern="1200" baseline="30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348" marR="6348" marT="634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31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8254715"/>
                  </a:ext>
                </a:extLst>
              </a:tr>
            </a:tbl>
          </a:graphicData>
        </a:graphic>
      </p:graphicFrame>
      <p:sp>
        <p:nvSpPr>
          <p:cNvPr id="3" name="1 CuadroTexto">
            <a:extLst>
              <a:ext uri="{FF2B5EF4-FFF2-40B4-BE49-F238E27FC236}">
                <a16:creationId xmlns:a16="http://schemas.microsoft.com/office/drawing/2014/main" id="{CBC63877-5E5B-9160-CD21-AF63B4C4E827}"/>
              </a:ext>
            </a:extLst>
          </p:cNvPr>
          <p:cNvSpPr txBox="1"/>
          <p:nvPr/>
        </p:nvSpPr>
        <p:spPr>
          <a:xfrm>
            <a:off x="5684651" y="6508075"/>
            <a:ext cx="591052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  <a:buClr>
                <a:schemeClr val="accent1"/>
              </a:buClr>
            </a:pPr>
            <a:r>
              <a:rPr lang="es-GT" sz="1400" b="1" u="sng" dirty="0">
                <a:solidFill>
                  <a:srgbClr val="6A310A"/>
                </a:solidFill>
                <a:latin typeface="Georgia" panose="02040502050405020303" pitchFamily="18" charset="0"/>
                <a:ea typeface="+mj-ea"/>
                <a:cs typeface="Adobe Gurmukhi" panose="01010101010101010101" pitchFamily="50" charset="0"/>
              </a:rPr>
              <a:t>Fuente: </a:t>
            </a:r>
            <a:r>
              <a:rPr lang="es-GT" sz="1400" b="1" dirty="0">
                <a:solidFill>
                  <a:srgbClr val="6A310A"/>
                </a:solidFill>
                <a:latin typeface="Georgia" panose="02040502050405020303" pitchFamily="18" charset="0"/>
                <a:ea typeface="+mj-ea"/>
                <a:cs typeface="Adobe Gurmukhi" panose="01010101010101010101" pitchFamily="50" charset="0"/>
              </a:rPr>
              <a:t>Proyección Censo INE 2,018 y datos oficiales del  IGN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D2724ED9-BFD8-6246-E84A-D1C94EAF5781}"/>
              </a:ext>
            </a:extLst>
          </p:cNvPr>
          <p:cNvSpPr txBox="1">
            <a:spLocks/>
          </p:cNvSpPr>
          <p:nvPr/>
        </p:nvSpPr>
        <p:spPr>
          <a:xfrm>
            <a:off x="5615975" y="1284151"/>
            <a:ext cx="6304547" cy="42706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base">
              <a:spcAft>
                <a:spcPct val="0"/>
              </a:spcAft>
            </a:pPr>
            <a:r>
              <a:rPr lang="es-ES" sz="2800" b="1" i="1" dirty="0">
                <a:solidFill>
                  <a:srgbClr val="6C24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Mancomunidad Gran Ciudad del Sur </a:t>
            </a: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0941D166-C599-45A9-FC15-3D33751437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812" t="3913" r="2019" b="1966"/>
          <a:stretch/>
        </p:blipFill>
        <p:spPr>
          <a:xfrm>
            <a:off x="-85753" y="496539"/>
            <a:ext cx="6999085" cy="634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084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E8C4A15-6891-AC6E-9F30-EC5640DA0A79}"/>
              </a:ext>
            </a:extLst>
          </p:cNvPr>
          <p:cNvSpPr txBox="1"/>
          <p:nvPr/>
        </p:nvSpPr>
        <p:spPr>
          <a:xfrm>
            <a:off x="104820" y="-27384"/>
            <a:ext cx="11950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3600" b="1" i="1" u="none" strike="noStrike" kern="1200" cap="none" spc="0" normalizeH="0" baseline="0" noProof="0" dirty="0">
                <a:ln>
                  <a:noFill/>
                </a:ln>
                <a:solidFill>
                  <a:srgbClr val="6C24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Aguas Residuales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3600" b="1" i="1" u="none" strike="noStrike" kern="1200" cap="none" spc="0" normalizeH="0" baseline="0" noProof="0" dirty="0">
                <a:ln>
                  <a:noFill/>
                </a:ln>
                <a:solidFill>
                  <a:srgbClr val="6C24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Cuenca Sur </a:t>
            </a:r>
            <a:r>
              <a:rPr lang="es-GT" sz="3600" b="1" i="1" dirty="0">
                <a:solidFill>
                  <a:srgbClr val="6C24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del Área Metropolitana</a:t>
            </a:r>
            <a:endParaRPr kumimoji="0" lang="es-GT" sz="3600" b="1" i="1" u="none" strike="noStrike" kern="1200" cap="none" spc="0" normalizeH="0" baseline="0" noProof="0" dirty="0">
              <a:ln>
                <a:noFill/>
              </a:ln>
              <a:solidFill>
                <a:srgbClr val="6C24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Picture 1" descr="C:\Users\equiposig\Downloads\4. Cuanca del lago de Amatitlan.jpeg">
            <a:extLst>
              <a:ext uri="{FF2B5EF4-FFF2-40B4-BE49-F238E27FC236}">
                <a16:creationId xmlns:a16="http://schemas.microsoft.com/office/drawing/2014/main" id="{038954EF-62FE-DD41-2A54-74CC9C22A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69941" y="1251773"/>
            <a:ext cx="8239996" cy="54260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Forma libre: forma 4">
            <a:extLst>
              <a:ext uri="{FF2B5EF4-FFF2-40B4-BE49-F238E27FC236}">
                <a16:creationId xmlns:a16="http://schemas.microsoft.com/office/drawing/2014/main" id="{1E65F972-0B72-E35F-4D1A-843F19074787}"/>
              </a:ext>
            </a:extLst>
          </p:cNvPr>
          <p:cNvSpPr/>
          <p:nvPr/>
        </p:nvSpPr>
        <p:spPr>
          <a:xfrm>
            <a:off x="6096000" y="1784896"/>
            <a:ext cx="4476135" cy="2381864"/>
          </a:xfrm>
          <a:custGeom>
            <a:avLst/>
            <a:gdLst>
              <a:gd name="connsiteX0" fmla="*/ 0 w 4476135"/>
              <a:gd name="connsiteY0" fmla="*/ 0 h 2381864"/>
              <a:gd name="connsiteX1" fmla="*/ 176980 w 4476135"/>
              <a:gd name="connsiteY1" fmla="*/ 140109 h 2381864"/>
              <a:gd name="connsiteX2" fmla="*/ 420329 w 4476135"/>
              <a:gd name="connsiteY2" fmla="*/ 243348 h 2381864"/>
              <a:gd name="connsiteX3" fmla="*/ 626806 w 4476135"/>
              <a:gd name="connsiteY3" fmla="*/ 324464 h 2381864"/>
              <a:gd name="connsiteX4" fmla="*/ 833284 w 4476135"/>
              <a:gd name="connsiteY4" fmla="*/ 405580 h 2381864"/>
              <a:gd name="connsiteX5" fmla="*/ 958645 w 4476135"/>
              <a:gd name="connsiteY5" fmla="*/ 449826 h 2381864"/>
              <a:gd name="connsiteX6" fmla="*/ 1135626 w 4476135"/>
              <a:gd name="connsiteY6" fmla="*/ 538316 h 2381864"/>
              <a:gd name="connsiteX7" fmla="*/ 1305232 w 4476135"/>
              <a:gd name="connsiteY7" fmla="*/ 589935 h 2381864"/>
              <a:gd name="connsiteX8" fmla="*/ 1541206 w 4476135"/>
              <a:gd name="connsiteY8" fmla="*/ 619432 h 2381864"/>
              <a:gd name="connsiteX9" fmla="*/ 1821426 w 4476135"/>
              <a:gd name="connsiteY9" fmla="*/ 619432 h 2381864"/>
              <a:gd name="connsiteX10" fmla="*/ 1968909 w 4476135"/>
              <a:gd name="connsiteY10" fmla="*/ 648929 h 2381864"/>
              <a:gd name="connsiteX11" fmla="*/ 2263877 w 4476135"/>
              <a:gd name="connsiteY11" fmla="*/ 811161 h 2381864"/>
              <a:gd name="connsiteX12" fmla="*/ 2352367 w 4476135"/>
              <a:gd name="connsiteY12" fmla="*/ 862780 h 2381864"/>
              <a:gd name="connsiteX13" fmla="*/ 2448232 w 4476135"/>
              <a:gd name="connsiteY13" fmla="*/ 958645 h 2381864"/>
              <a:gd name="connsiteX14" fmla="*/ 2558845 w 4476135"/>
              <a:gd name="connsiteY14" fmla="*/ 1017638 h 2381864"/>
              <a:gd name="connsiteX15" fmla="*/ 2632587 w 4476135"/>
              <a:gd name="connsiteY15" fmla="*/ 1069258 h 2381864"/>
              <a:gd name="connsiteX16" fmla="*/ 2684206 w 4476135"/>
              <a:gd name="connsiteY16" fmla="*/ 1172497 h 2381864"/>
              <a:gd name="connsiteX17" fmla="*/ 2728451 w 4476135"/>
              <a:gd name="connsiteY17" fmla="*/ 1268361 h 2381864"/>
              <a:gd name="connsiteX18" fmla="*/ 2831690 w 4476135"/>
              <a:gd name="connsiteY18" fmla="*/ 1364226 h 2381864"/>
              <a:gd name="connsiteX19" fmla="*/ 2912806 w 4476135"/>
              <a:gd name="connsiteY19" fmla="*/ 1415845 h 2381864"/>
              <a:gd name="connsiteX20" fmla="*/ 3016045 w 4476135"/>
              <a:gd name="connsiteY20" fmla="*/ 1482213 h 2381864"/>
              <a:gd name="connsiteX21" fmla="*/ 3126658 w 4476135"/>
              <a:gd name="connsiteY21" fmla="*/ 1533832 h 2381864"/>
              <a:gd name="connsiteX22" fmla="*/ 3296264 w 4476135"/>
              <a:gd name="connsiteY22" fmla="*/ 1600200 h 2381864"/>
              <a:gd name="connsiteX23" fmla="*/ 3517490 w 4476135"/>
              <a:gd name="connsiteY23" fmla="*/ 1703438 h 2381864"/>
              <a:gd name="connsiteX24" fmla="*/ 3635477 w 4476135"/>
              <a:gd name="connsiteY24" fmla="*/ 1784555 h 2381864"/>
              <a:gd name="connsiteX25" fmla="*/ 3760838 w 4476135"/>
              <a:gd name="connsiteY25" fmla="*/ 1791929 h 2381864"/>
              <a:gd name="connsiteX26" fmla="*/ 3945193 w 4476135"/>
              <a:gd name="connsiteY26" fmla="*/ 1932038 h 2381864"/>
              <a:gd name="connsiteX27" fmla="*/ 4136922 w 4476135"/>
              <a:gd name="connsiteY27" fmla="*/ 2094271 h 2381864"/>
              <a:gd name="connsiteX28" fmla="*/ 4247535 w 4476135"/>
              <a:gd name="connsiteY28" fmla="*/ 2123767 h 2381864"/>
              <a:gd name="connsiteX29" fmla="*/ 4343400 w 4476135"/>
              <a:gd name="connsiteY29" fmla="*/ 2249129 h 2381864"/>
              <a:gd name="connsiteX30" fmla="*/ 4417142 w 4476135"/>
              <a:gd name="connsiteY30" fmla="*/ 2330245 h 2381864"/>
              <a:gd name="connsiteX31" fmla="*/ 4476135 w 4476135"/>
              <a:gd name="connsiteY31" fmla="*/ 2381864 h 2381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4476135" h="2381864">
                <a:moveTo>
                  <a:pt x="0" y="0"/>
                </a:moveTo>
                <a:cubicBezTo>
                  <a:pt x="53462" y="49775"/>
                  <a:pt x="106925" y="99551"/>
                  <a:pt x="176980" y="140109"/>
                </a:cubicBezTo>
                <a:cubicBezTo>
                  <a:pt x="247035" y="180667"/>
                  <a:pt x="345358" y="212622"/>
                  <a:pt x="420329" y="243348"/>
                </a:cubicBezTo>
                <a:cubicBezTo>
                  <a:pt x="495300" y="274074"/>
                  <a:pt x="626806" y="324464"/>
                  <a:pt x="626806" y="324464"/>
                </a:cubicBezTo>
                <a:lnTo>
                  <a:pt x="833284" y="405580"/>
                </a:lnTo>
                <a:cubicBezTo>
                  <a:pt x="888590" y="426474"/>
                  <a:pt x="908255" y="427703"/>
                  <a:pt x="958645" y="449826"/>
                </a:cubicBezTo>
                <a:cubicBezTo>
                  <a:pt x="1009035" y="471949"/>
                  <a:pt x="1077862" y="514965"/>
                  <a:pt x="1135626" y="538316"/>
                </a:cubicBezTo>
                <a:cubicBezTo>
                  <a:pt x="1193390" y="561667"/>
                  <a:pt x="1237635" y="576416"/>
                  <a:pt x="1305232" y="589935"/>
                </a:cubicBezTo>
                <a:cubicBezTo>
                  <a:pt x="1372829" y="603454"/>
                  <a:pt x="1455174" y="614516"/>
                  <a:pt x="1541206" y="619432"/>
                </a:cubicBezTo>
                <a:cubicBezTo>
                  <a:pt x="1627238" y="624348"/>
                  <a:pt x="1750142" y="614516"/>
                  <a:pt x="1821426" y="619432"/>
                </a:cubicBezTo>
                <a:cubicBezTo>
                  <a:pt x="1892710" y="624348"/>
                  <a:pt x="1895167" y="616974"/>
                  <a:pt x="1968909" y="648929"/>
                </a:cubicBezTo>
                <a:cubicBezTo>
                  <a:pt x="2042651" y="680884"/>
                  <a:pt x="2263877" y="811161"/>
                  <a:pt x="2263877" y="811161"/>
                </a:cubicBezTo>
                <a:cubicBezTo>
                  <a:pt x="2327787" y="846803"/>
                  <a:pt x="2321641" y="838199"/>
                  <a:pt x="2352367" y="862780"/>
                </a:cubicBezTo>
                <a:cubicBezTo>
                  <a:pt x="2383093" y="887361"/>
                  <a:pt x="2413819" y="932835"/>
                  <a:pt x="2448232" y="958645"/>
                </a:cubicBezTo>
                <a:cubicBezTo>
                  <a:pt x="2482645" y="984455"/>
                  <a:pt x="2528119" y="999203"/>
                  <a:pt x="2558845" y="1017638"/>
                </a:cubicBezTo>
                <a:cubicBezTo>
                  <a:pt x="2589571" y="1036074"/>
                  <a:pt x="2611694" y="1043448"/>
                  <a:pt x="2632587" y="1069258"/>
                </a:cubicBezTo>
                <a:cubicBezTo>
                  <a:pt x="2653480" y="1095068"/>
                  <a:pt x="2668229" y="1139313"/>
                  <a:pt x="2684206" y="1172497"/>
                </a:cubicBezTo>
                <a:cubicBezTo>
                  <a:pt x="2700183" y="1205681"/>
                  <a:pt x="2703870" y="1236406"/>
                  <a:pt x="2728451" y="1268361"/>
                </a:cubicBezTo>
                <a:cubicBezTo>
                  <a:pt x="2753032" y="1300316"/>
                  <a:pt x="2800964" y="1339645"/>
                  <a:pt x="2831690" y="1364226"/>
                </a:cubicBezTo>
                <a:cubicBezTo>
                  <a:pt x="2862416" y="1388807"/>
                  <a:pt x="2912806" y="1415845"/>
                  <a:pt x="2912806" y="1415845"/>
                </a:cubicBezTo>
                <a:cubicBezTo>
                  <a:pt x="2943532" y="1435510"/>
                  <a:pt x="2980403" y="1462549"/>
                  <a:pt x="3016045" y="1482213"/>
                </a:cubicBezTo>
                <a:cubicBezTo>
                  <a:pt x="3051687" y="1501877"/>
                  <a:pt x="3079955" y="1514168"/>
                  <a:pt x="3126658" y="1533832"/>
                </a:cubicBezTo>
                <a:cubicBezTo>
                  <a:pt x="3173361" y="1553496"/>
                  <a:pt x="3231125" y="1571932"/>
                  <a:pt x="3296264" y="1600200"/>
                </a:cubicBezTo>
                <a:cubicBezTo>
                  <a:pt x="3361403" y="1628468"/>
                  <a:pt x="3460955" y="1672712"/>
                  <a:pt x="3517490" y="1703438"/>
                </a:cubicBezTo>
                <a:cubicBezTo>
                  <a:pt x="3574026" y="1734164"/>
                  <a:pt x="3594919" y="1769807"/>
                  <a:pt x="3635477" y="1784555"/>
                </a:cubicBezTo>
                <a:cubicBezTo>
                  <a:pt x="3676035" y="1799303"/>
                  <a:pt x="3709219" y="1767349"/>
                  <a:pt x="3760838" y="1791929"/>
                </a:cubicBezTo>
                <a:cubicBezTo>
                  <a:pt x="3812457" y="1816509"/>
                  <a:pt x="3882512" y="1881648"/>
                  <a:pt x="3945193" y="1932038"/>
                </a:cubicBezTo>
                <a:cubicBezTo>
                  <a:pt x="4007874" y="1982428"/>
                  <a:pt x="4086532" y="2062316"/>
                  <a:pt x="4136922" y="2094271"/>
                </a:cubicBezTo>
                <a:cubicBezTo>
                  <a:pt x="4187312" y="2126226"/>
                  <a:pt x="4213122" y="2097957"/>
                  <a:pt x="4247535" y="2123767"/>
                </a:cubicBezTo>
                <a:cubicBezTo>
                  <a:pt x="4281948" y="2149577"/>
                  <a:pt x="4315132" y="2214716"/>
                  <a:pt x="4343400" y="2249129"/>
                </a:cubicBezTo>
                <a:cubicBezTo>
                  <a:pt x="4371668" y="2283542"/>
                  <a:pt x="4395020" y="2308123"/>
                  <a:pt x="4417142" y="2330245"/>
                </a:cubicBezTo>
                <a:cubicBezTo>
                  <a:pt x="4439264" y="2352367"/>
                  <a:pt x="4457699" y="2367115"/>
                  <a:pt x="4476135" y="2381864"/>
                </a:cubicBezTo>
              </a:path>
            </a:pathLst>
          </a:cu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CuadroTexto 24">
            <a:extLst>
              <a:ext uri="{FF2B5EF4-FFF2-40B4-BE49-F238E27FC236}">
                <a16:creationId xmlns:a16="http://schemas.microsoft.com/office/drawing/2014/main" id="{FA39FA26-E9D4-E977-54AC-FC37774B26BC}"/>
              </a:ext>
            </a:extLst>
          </p:cNvPr>
          <p:cNvSpPr txBox="1"/>
          <p:nvPr/>
        </p:nvSpPr>
        <p:spPr>
          <a:xfrm>
            <a:off x="9922325" y="2975828"/>
            <a:ext cx="1529869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MX" sz="1600" b="1" dirty="0">
                <a:latin typeface="Georgia" panose="02040502050405020303" pitchFamily="18" charset="0"/>
                <a:ea typeface="+mj-ea"/>
              </a:rPr>
              <a:t>Cuenca del</a:t>
            </a:r>
          </a:p>
          <a:p>
            <a:pPr algn="just"/>
            <a:r>
              <a:rPr lang="es-MX" sz="1600" b="1" dirty="0">
                <a:latin typeface="Georgia" panose="02040502050405020303" pitchFamily="18" charset="0"/>
                <a:ea typeface="+mj-ea"/>
              </a:rPr>
              <a:t>Río Motagua</a:t>
            </a:r>
            <a:endParaRPr lang="es-MX" sz="1600" b="1" u="sng" dirty="0">
              <a:latin typeface="Georgia" panose="02040502050405020303" pitchFamily="18" charset="0"/>
              <a:ea typeface="+mj-ea"/>
            </a:endParaRPr>
          </a:p>
        </p:txBody>
      </p:sp>
      <p:sp>
        <p:nvSpPr>
          <p:cNvPr id="7" name="Flecha: a la derecha con bandas 6">
            <a:extLst>
              <a:ext uri="{FF2B5EF4-FFF2-40B4-BE49-F238E27FC236}">
                <a16:creationId xmlns:a16="http://schemas.microsoft.com/office/drawing/2014/main" id="{76D181C5-B333-2B14-3891-A9548816A5D2}"/>
              </a:ext>
            </a:extLst>
          </p:cNvPr>
          <p:cNvSpPr/>
          <p:nvPr/>
        </p:nvSpPr>
        <p:spPr>
          <a:xfrm rot="18720422">
            <a:off x="9102222" y="2374586"/>
            <a:ext cx="931197" cy="727343"/>
          </a:xfrm>
          <a:prstGeom prst="strip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8" name="CuadroTexto 24">
            <a:extLst>
              <a:ext uri="{FF2B5EF4-FFF2-40B4-BE49-F238E27FC236}">
                <a16:creationId xmlns:a16="http://schemas.microsoft.com/office/drawing/2014/main" id="{CED75189-FDFF-1952-36C7-506B2770B8F9}"/>
              </a:ext>
            </a:extLst>
          </p:cNvPr>
          <p:cNvSpPr txBox="1"/>
          <p:nvPr/>
        </p:nvSpPr>
        <p:spPr>
          <a:xfrm>
            <a:off x="3463186" y="2049750"/>
            <a:ext cx="1609151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1600" b="1" dirty="0">
                <a:latin typeface="Georgia" panose="02040502050405020303" pitchFamily="18" charset="0"/>
                <a:ea typeface="+mj-ea"/>
              </a:rPr>
              <a:t>Cuenca del</a:t>
            </a:r>
          </a:p>
          <a:p>
            <a:r>
              <a:rPr lang="es-MX" sz="1600" b="1" dirty="0">
                <a:latin typeface="Georgia" panose="02040502050405020303" pitchFamily="18" charset="0"/>
                <a:ea typeface="+mj-ea"/>
              </a:rPr>
              <a:t>Lago de Amatitlán</a:t>
            </a:r>
            <a:endParaRPr lang="es-MX" sz="1600" b="1" u="sng" dirty="0">
              <a:latin typeface="Georgia" panose="02040502050405020303" pitchFamily="18" charset="0"/>
              <a:ea typeface="+mj-ea"/>
            </a:endParaRPr>
          </a:p>
        </p:txBody>
      </p:sp>
      <p:sp>
        <p:nvSpPr>
          <p:cNvPr id="9" name="Flecha: a la derecha con bandas 8">
            <a:extLst>
              <a:ext uri="{FF2B5EF4-FFF2-40B4-BE49-F238E27FC236}">
                <a16:creationId xmlns:a16="http://schemas.microsoft.com/office/drawing/2014/main" id="{F052235C-5F7C-E19F-196D-406D68371185}"/>
              </a:ext>
            </a:extLst>
          </p:cNvPr>
          <p:cNvSpPr/>
          <p:nvPr/>
        </p:nvSpPr>
        <p:spPr>
          <a:xfrm rot="7797730">
            <a:off x="5031012" y="1583595"/>
            <a:ext cx="931197" cy="727343"/>
          </a:xfrm>
          <a:prstGeom prst="strip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sp>
        <p:nvSpPr>
          <p:cNvPr id="3" name="CuadroTexto 24">
            <a:extLst>
              <a:ext uri="{FF2B5EF4-FFF2-40B4-BE49-F238E27FC236}">
                <a16:creationId xmlns:a16="http://schemas.microsoft.com/office/drawing/2014/main" id="{CFEDB26E-FEF2-E770-2367-E09AB669A5CC}"/>
              </a:ext>
            </a:extLst>
          </p:cNvPr>
          <p:cNvSpPr txBox="1"/>
          <p:nvPr/>
        </p:nvSpPr>
        <p:spPr>
          <a:xfrm>
            <a:off x="133581" y="2441592"/>
            <a:ext cx="300591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200" b="1" i="1" dirty="0">
                <a:solidFill>
                  <a:srgbClr val="6A310A"/>
                </a:solidFill>
                <a:latin typeface="Georgia" panose="02040502050405020303" pitchFamily="18" charset="0"/>
                <a:ea typeface="+mj-ea"/>
              </a:rPr>
              <a:t>Problemática que se enfrenta:</a:t>
            </a:r>
          </a:p>
          <a:p>
            <a:pPr algn="just"/>
            <a:endParaRPr lang="es-MX" sz="2200" b="1" i="1" dirty="0">
              <a:solidFill>
                <a:srgbClr val="6A310A"/>
              </a:solidFill>
              <a:latin typeface="Georgia" panose="02040502050405020303" pitchFamily="18" charset="0"/>
              <a:ea typeface="+mj-ea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200" b="1" i="1" dirty="0">
                <a:solidFill>
                  <a:srgbClr val="6A310A"/>
                </a:solidFill>
                <a:latin typeface="Georgia" panose="02040502050405020303" pitchFamily="18" charset="0"/>
                <a:ea typeface="+mj-ea"/>
              </a:rPr>
              <a:t>Más de 700 descargas de aguas residuales sin tratamiento</a:t>
            </a:r>
          </a:p>
        </p:txBody>
      </p:sp>
    </p:spTree>
    <p:extLst>
      <p:ext uri="{BB962C8B-B14F-4D97-AF65-F5344CB8AC3E}">
        <p14:creationId xmlns:p14="http://schemas.microsoft.com/office/powerpoint/2010/main" val="1217811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65329-3B0F-6C48-E0E1-6E89AA8A3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1F858A-2D10-BD8E-BAA2-D3DF0F56049E}"/>
              </a:ext>
            </a:extLst>
          </p:cNvPr>
          <p:cNvSpPr txBox="1">
            <a:spLocks/>
          </p:cNvSpPr>
          <p:nvPr/>
        </p:nvSpPr>
        <p:spPr>
          <a:xfrm>
            <a:off x="261257" y="195146"/>
            <a:ext cx="11669485" cy="843697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GT" sz="28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Propuesta PTAR Sur</a:t>
            </a:r>
            <a:br>
              <a:rPr lang="es-GT" sz="28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</a:br>
            <a:r>
              <a:rPr lang="es-GT" sz="28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16 polígonos como áreas de cobertura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C4C1863-CF48-D044-6977-966364BD6C3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8" t="8598" r="930" b="4706"/>
          <a:stretch/>
        </p:blipFill>
        <p:spPr>
          <a:xfrm>
            <a:off x="2277978" y="1108663"/>
            <a:ext cx="8943397" cy="573640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E50BFFD-CAC8-BE69-A6CD-7BBBCC1642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0990" y="1239687"/>
            <a:ext cx="1668381" cy="181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356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9AB30D-FA9B-F8C0-A16A-86DE5F167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FE944F5C-0624-C614-421E-114BE9EDFAD1}"/>
              </a:ext>
            </a:extLst>
          </p:cNvPr>
          <p:cNvCxnSpPr>
            <a:cxnSpLocks/>
          </p:cNvCxnSpPr>
          <p:nvPr/>
        </p:nvCxnSpPr>
        <p:spPr>
          <a:xfrm>
            <a:off x="166736" y="5671517"/>
            <a:ext cx="1538986" cy="0"/>
          </a:xfrm>
          <a:prstGeom prst="line">
            <a:avLst/>
          </a:prstGeom>
          <a:ln w="38100">
            <a:solidFill>
              <a:srgbClr val="00B050"/>
            </a:solidFill>
            <a:prstDash val="dash"/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C57BEF71-11EB-5AB2-FD1B-74C76407DCF9}"/>
              </a:ext>
            </a:extLst>
          </p:cNvPr>
          <p:cNvCxnSpPr>
            <a:cxnSpLocks/>
          </p:cNvCxnSpPr>
          <p:nvPr/>
        </p:nvCxnSpPr>
        <p:spPr>
          <a:xfrm>
            <a:off x="178576" y="6175573"/>
            <a:ext cx="1538986" cy="0"/>
          </a:xfrm>
          <a:prstGeom prst="line">
            <a:avLst/>
          </a:prstGeom>
          <a:ln w="38100">
            <a:solidFill>
              <a:srgbClr val="0070C0"/>
            </a:solidFill>
            <a:prstDash val="dash"/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6D5CFD48-5D3C-4AD6-FE30-C9946084753E}"/>
              </a:ext>
            </a:extLst>
          </p:cNvPr>
          <p:cNvCxnSpPr>
            <a:cxnSpLocks/>
          </p:cNvCxnSpPr>
          <p:nvPr/>
        </p:nvCxnSpPr>
        <p:spPr>
          <a:xfrm>
            <a:off x="178576" y="6607621"/>
            <a:ext cx="1538986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8CDD0E86-8A0D-0D1B-155F-63B313949FA0}"/>
              </a:ext>
            </a:extLst>
          </p:cNvPr>
          <p:cNvSpPr txBox="1"/>
          <p:nvPr/>
        </p:nvSpPr>
        <p:spPr>
          <a:xfrm>
            <a:off x="1953129" y="5486614"/>
            <a:ext cx="380723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Etapa 1, AG 285-2022, Año 2026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C02E802-7731-16E1-05A2-103D348540EC}"/>
              </a:ext>
            </a:extLst>
          </p:cNvPr>
          <p:cNvSpPr txBox="1"/>
          <p:nvPr/>
        </p:nvSpPr>
        <p:spPr>
          <a:xfrm>
            <a:off x="1940662" y="5966893"/>
            <a:ext cx="380723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s-GT"/>
            </a:defPPr>
            <a:lvl1pPr>
              <a:defRPr sz="2000" b="1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Etapa 3, AG 285-2022, Año 2034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A33C58E-82CB-D30B-3C13-9EF352C6C14A}"/>
              </a:ext>
            </a:extLst>
          </p:cNvPr>
          <p:cNvSpPr txBox="1"/>
          <p:nvPr/>
        </p:nvSpPr>
        <p:spPr>
          <a:xfrm>
            <a:off x="1953129" y="6457890"/>
            <a:ext cx="38072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Etapa 4, AG 236-2006, Año 2024</a:t>
            </a:r>
            <a:endParaRPr kumimoji="0" lang="es-GT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70C0EB8-2790-03CD-D839-92161A3857B0}"/>
              </a:ext>
            </a:extLst>
          </p:cNvPr>
          <p:cNvSpPr txBox="1"/>
          <p:nvPr/>
        </p:nvSpPr>
        <p:spPr>
          <a:xfrm>
            <a:off x="416110" y="5311477"/>
            <a:ext cx="1334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250 mg/l</a:t>
            </a:r>
            <a:endParaRPr kumimoji="0" lang="es-G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BD012B8-60A8-52AE-8298-A4DA8B076179}"/>
              </a:ext>
            </a:extLst>
          </p:cNvPr>
          <p:cNvSpPr txBox="1"/>
          <p:nvPr/>
        </p:nvSpPr>
        <p:spPr>
          <a:xfrm>
            <a:off x="416110" y="5878249"/>
            <a:ext cx="1334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100 mg/l</a:t>
            </a:r>
            <a:endParaRPr kumimoji="0" lang="es-G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3C3E2B5-49F8-D944-C4A9-F700375A1901}"/>
              </a:ext>
            </a:extLst>
          </p:cNvPr>
          <p:cNvSpPr txBox="1"/>
          <p:nvPr/>
        </p:nvSpPr>
        <p:spPr>
          <a:xfrm>
            <a:off x="416110" y="6310297"/>
            <a:ext cx="1334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100 mg/l</a:t>
            </a:r>
            <a:endParaRPr kumimoji="0" lang="es-G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A3CF1A12-EDF2-0959-AE4D-B2CCBCD05D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74805" y="256673"/>
            <a:ext cx="7798828" cy="5184497"/>
          </a:xfrm>
          <a:prstGeom prst="rect">
            <a:avLst/>
          </a:prstGeom>
        </p:spPr>
      </p:pic>
      <p:sp>
        <p:nvSpPr>
          <p:cNvPr id="12" name="Elipse 11">
            <a:extLst>
              <a:ext uri="{FF2B5EF4-FFF2-40B4-BE49-F238E27FC236}">
                <a16:creationId xmlns:a16="http://schemas.microsoft.com/office/drawing/2014/main" id="{E4C6C85E-80AE-57B8-94C7-480C60D7AB02}"/>
              </a:ext>
            </a:extLst>
          </p:cNvPr>
          <p:cNvSpPr/>
          <p:nvPr/>
        </p:nvSpPr>
        <p:spPr>
          <a:xfrm>
            <a:off x="6573060" y="1893813"/>
            <a:ext cx="313509" cy="29609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es-GT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A1EDA820-A9A3-5999-E272-8B24F78C1528}"/>
              </a:ext>
            </a:extLst>
          </p:cNvPr>
          <p:cNvSpPr/>
          <p:nvPr/>
        </p:nvSpPr>
        <p:spPr>
          <a:xfrm>
            <a:off x="3564235" y="2951915"/>
            <a:ext cx="313509" cy="29609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es-GT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859E39B4-3DF2-9008-2E19-284D0484E580}"/>
              </a:ext>
            </a:extLst>
          </p:cNvPr>
          <p:cNvSpPr/>
          <p:nvPr/>
        </p:nvSpPr>
        <p:spPr>
          <a:xfrm>
            <a:off x="7578904" y="2943205"/>
            <a:ext cx="313509" cy="29609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kumimoji="0" lang="es-GT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6E1B9FAB-E324-8268-0A70-827402B7DA30}"/>
              </a:ext>
            </a:extLst>
          </p:cNvPr>
          <p:cNvSpPr/>
          <p:nvPr/>
        </p:nvSpPr>
        <p:spPr>
          <a:xfrm>
            <a:off x="4208678" y="3108665"/>
            <a:ext cx="313509" cy="2960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4</a:t>
            </a:r>
            <a:endParaRPr kumimoji="0" lang="es-GT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2FB6AA85-F8CF-532F-3A8A-D09CC24A7FB3}"/>
              </a:ext>
            </a:extLst>
          </p:cNvPr>
          <p:cNvSpPr/>
          <p:nvPr/>
        </p:nvSpPr>
        <p:spPr>
          <a:xfrm>
            <a:off x="8286031" y="3006336"/>
            <a:ext cx="313509" cy="2960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5</a:t>
            </a:r>
            <a:endParaRPr kumimoji="0" lang="es-GT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3D43FF90-B51A-003E-8889-ADD892C2EC75}"/>
              </a:ext>
            </a:extLst>
          </p:cNvPr>
          <p:cNvCxnSpPr>
            <a:cxnSpLocks/>
          </p:cNvCxnSpPr>
          <p:nvPr/>
        </p:nvCxnSpPr>
        <p:spPr>
          <a:xfrm>
            <a:off x="3345154" y="3882009"/>
            <a:ext cx="6611040" cy="0"/>
          </a:xfrm>
          <a:prstGeom prst="line">
            <a:avLst/>
          </a:prstGeom>
          <a:ln w="25400">
            <a:solidFill>
              <a:srgbClr val="00B050"/>
            </a:solidFill>
            <a:prstDash val="dash"/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6B5C3DFE-98F0-61F3-AB5E-FCD746DC8884}"/>
              </a:ext>
            </a:extLst>
          </p:cNvPr>
          <p:cNvCxnSpPr>
            <a:cxnSpLocks/>
          </p:cNvCxnSpPr>
          <p:nvPr/>
        </p:nvCxnSpPr>
        <p:spPr>
          <a:xfrm>
            <a:off x="3345154" y="4005064"/>
            <a:ext cx="3112943" cy="0"/>
          </a:xfrm>
          <a:prstGeom prst="line">
            <a:avLst/>
          </a:prstGeom>
          <a:ln w="25400">
            <a:solidFill>
              <a:srgbClr val="0070C0"/>
            </a:solidFill>
            <a:prstDash val="dash"/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BC6166B4-5FDF-D374-12C0-30F89973C478}"/>
              </a:ext>
            </a:extLst>
          </p:cNvPr>
          <p:cNvCxnSpPr>
            <a:cxnSpLocks/>
          </p:cNvCxnSpPr>
          <p:nvPr/>
        </p:nvCxnSpPr>
        <p:spPr>
          <a:xfrm>
            <a:off x="6485042" y="4006662"/>
            <a:ext cx="3471152" cy="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uadroTexto 19">
            <a:extLst>
              <a:ext uri="{FF2B5EF4-FFF2-40B4-BE49-F238E27FC236}">
                <a16:creationId xmlns:a16="http://schemas.microsoft.com/office/drawing/2014/main" id="{B30B3377-A5C1-9552-DD2E-953FB0A303F2}"/>
              </a:ext>
            </a:extLst>
          </p:cNvPr>
          <p:cNvSpPr txBox="1"/>
          <p:nvPr/>
        </p:nvSpPr>
        <p:spPr>
          <a:xfrm>
            <a:off x="8248154" y="5581689"/>
            <a:ext cx="35525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GT" sz="2000" b="1" i="1" u="sng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Fuente de Información: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2000" b="1" i="1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AMSA, Monitoreo Agosto 2019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GT" sz="2000" b="1" i="1" u="sng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Análisis:</a:t>
            </a:r>
            <a:r>
              <a:rPr kumimoji="0" lang="es-GT" sz="2000" b="1" i="1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MGCS 2023</a:t>
            </a:r>
          </a:p>
        </p:txBody>
      </p:sp>
    </p:spTree>
    <p:extLst>
      <p:ext uri="{BB962C8B-B14F-4D97-AF65-F5344CB8AC3E}">
        <p14:creationId xmlns:p14="http://schemas.microsoft.com/office/powerpoint/2010/main" val="3003828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FB3EE-0F0B-71C4-893F-4AFC540CB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A34E3D-6F94-ECEA-AB5C-715F826335BE}"/>
              </a:ext>
            </a:extLst>
          </p:cNvPr>
          <p:cNvSpPr txBox="1">
            <a:spLocks/>
          </p:cNvSpPr>
          <p:nvPr/>
        </p:nvSpPr>
        <p:spPr>
          <a:xfrm>
            <a:off x="254155" y="51459"/>
            <a:ext cx="11762015" cy="56833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3600" b="1" i="1">
                <a:solidFill>
                  <a:srgbClr val="6C24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Afluentes de Lago de Amatitlán con mayor contaminación</a:t>
            </a:r>
            <a:endParaRPr lang="es-GT" sz="3600" b="1" i="1" dirty="0">
              <a:solidFill>
                <a:srgbClr val="6C24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FFD8C43-0A5A-664F-EEFE-AE695907D65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6" t="2227" r="850" b="5066"/>
          <a:stretch/>
        </p:blipFill>
        <p:spPr>
          <a:xfrm>
            <a:off x="1604211" y="1564642"/>
            <a:ext cx="7652494" cy="5230606"/>
          </a:xfrm>
          <a:prstGeom prst="rect">
            <a:avLst/>
          </a:prstGeom>
        </p:spPr>
      </p:pic>
      <p:sp>
        <p:nvSpPr>
          <p:cNvPr id="4" name="CuadroTexto 24">
            <a:extLst>
              <a:ext uri="{FF2B5EF4-FFF2-40B4-BE49-F238E27FC236}">
                <a16:creationId xmlns:a16="http://schemas.microsoft.com/office/drawing/2014/main" id="{B9D8369A-3F27-B90D-EADE-9E8C556D0E0E}"/>
              </a:ext>
            </a:extLst>
          </p:cNvPr>
          <p:cNvSpPr txBox="1"/>
          <p:nvPr/>
        </p:nvSpPr>
        <p:spPr>
          <a:xfrm>
            <a:off x="9256705" y="2130527"/>
            <a:ext cx="275946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200" b="1" i="1" dirty="0">
                <a:solidFill>
                  <a:srgbClr val="6A310A"/>
                </a:solidFill>
                <a:latin typeface="Georgia" panose="02040502050405020303" pitchFamily="18" charset="0"/>
                <a:ea typeface="+mj-ea"/>
              </a:rPr>
              <a:t>Retos que se enfrentan:</a:t>
            </a:r>
          </a:p>
          <a:p>
            <a:pPr algn="just"/>
            <a:endParaRPr lang="es-MX" sz="2200" dirty="0">
              <a:solidFill>
                <a:srgbClr val="6A310A"/>
              </a:solidFill>
              <a:latin typeface="Georgia" panose="02040502050405020303" pitchFamily="18" charset="0"/>
              <a:ea typeface="+mj-ea"/>
            </a:endParaRPr>
          </a:p>
          <a:p>
            <a:pPr algn="just"/>
            <a:r>
              <a:rPr lang="es-MX" sz="2200" b="1" u="sng" dirty="0">
                <a:solidFill>
                  <a:srgbClr val="C00000"/>
                </a:solidFill>
                <a:latin typeface="Georgia" panose="02040502050405020303" pitchFamily="18" charset="0"/>
                <a:ea typeface="+mj-ea"/>
              </a:rPr>
              <a:t>1.</a:t>
            </a:r>
            <a:r>
              <a:rPr lang="es-MX" sz="2200" b="1" dirty="0">
                <a:solidFill>
                  <a:srgbClr val="C00000"/>
                </a:solidFill>
                <a:latin typeface="Georgia" panose="02040502050405020303" pitchFamily="18" charset="0"/>
                <a:ea typeface="+mj-ea"/>
              </a:rPr>
              <a:t> </a:t>
            </a:r>
            <a:r>
              <a:rPr lang="es-MX" sz="2200" b="1" u="sng" dirty="0">
                <a:solidFill>
                  <a:srgbClr val="C00000"/>
                </a:solidFill>
                <a:latin typeface="Georgia" panose="02040502050405020303" pitchFamily="18" charset="0"/>
                <a:ea typeface="+mj-ea"/>
              </a:rPr>
              <a:t>Recursos financieros para su construcción</a:t>
            </a:r>
          </a:p>
          <a:p>
            <a:pPr algn="just"/>
            <a:endParaRPr lang="es-MX" sz="2200" dirty="0">
              <a:solidFill>
                <a:srgbClr val="6A310A"/>
              </a:solidFill>
              <a:latin typeface="Georgia" panose="02040502050405020303" pitchFamily="18" charset="0"/>
              <a:ea typeface="+mj-ea"/>
            </a:endParaRPr>
          </a:p>
          <a:p>
            <a:pPr algn="just"/>
            <a:r>
              <a:rPr lang="es-MX" sz="2200" b="1" u="sng" dirty="0">
                <a:solidFill>
                  <a:srgbClr val="C00000"/>
                </a:solidFill>
                <a:latin typeface="Georgia" panose="02040502050405020303" pitchFamily="18" charset="0"/>
                <a:ea typeface="+mj-ea"/>
              </a:rPr>
              <a:t>2.</a:t>
            </a:r>
            <a:r>
              <a:rPr lang="es-MX" sz="2200" b="1" dirty="0">
                <a:solidFill>
                  <a:srgbClr val="C00000"/>
                </a:solidFill>
                <a:latin typeface="Georgia" panose="02040502050405020303" pitchFamily="18" charset="0"/>
                <a:ea typeface="+mj-ea"/>
              </a:rPr>
              <a:t> </a:t>
            </a:r>
            <a:r>
              <a:rPr lang="es-MX" sz="2200" b="1" u="sng" dirty="0">
                <a:solidFill>
                  <a:srgbClr val="C00000"/>
                </a:solidFill>
                <a:latin typeface="Georgia" panose="02040502050405020303" pitchFamily="18" charset="0"/>
                <a:ea typeface="+mj-ea"/>
              </a:rPr>
              <a:t>Terrenos disponibles para la construcción de PTAR.</a:t>
            </a:r>
          </a:p>
          <a:p>
            <a:pPr algn="just"/>
            <a:endParaRPr lang="es-MX" sz="2200" b="1" dirty="0">
              <a:solidFill>
                <a:srgbClr val="6A310A"/>
              </a:solidFill>
              <a:latin typeface="Georgia" panose="02040502050405020303" pitchFamily="18" charset="0"/>
              <a:ea typeface="+mj-ea"/>
            </a:endParaRP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8B06A54E-A791-1265-95BB-ABF85C83412D}"/>
              </a:ext>
            </a:extLst>
          </p:cNvPr>
          <p:cNvSpPr/>
          <p:nvPr/>
        </p:nvSpPr>
        <p:spPr>
          <a:xfrm>
            <a:off x="4331517" y="3911928"/>
            <a:ext cx="313509" cy="29609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2</a:t>
            </a:r>
            <a:endParaRPr kumimoji="0" lang="es-GT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FC778AA7-5C2A-8D83-1F1B-D62CF1201FD4}"/>
              </a:ext>
            </a:extLst>
          </p:cNvPr>
          <p:cNvSpPr/>
          <p:nvPr/>
        </p:nvSpPr>
        <p:spPr>
          <a:xfrm>
            <a:off x="3823140" y="2130527"/>
            <a:ext cx="313509" cy="29609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1</a:t>
            </a:r>
            <a:endParaRPr kumimoji="0" lang="es-GT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0748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9300F-1DE7-ECC0-DF7F-10E0FDB80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F9A0F6-1AAF-5E7C-1166-CC2CA5BDD1AD}"/>
              </a:ext>
            </a:extLst>
          </p:cNvPr>
          <p:cNvSpPr txBox="1">
            <a:spLocks/>
          </p:cNvSpPr>
          <p:nvPr/>
        </p:nvSpPr>
        <p:spPr>
          <a:xfrm>
            <a:off x="2514895" y="588916"/>
            <a:ext cx="7734124" cy="56833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3600" b="1" i="1" dirty="0">
                <a:solidFill>
                  <a:srgbClr val="6C24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Caso de Éxito, República de Panamá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8F9DDBD-33B2-6ED2-7BCB-B74D4A643D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804" r="12936"/>
          <a:stretch/>
        </p:blipFill>
        <p:spPr>
          <a:xfrm>
            <a:off x="2514895" y="1157247"/>
            <a:ext cx="7459578" cy="1248325"/>
          </a:xfrm>
          <a:prstGeom prst="rect">
            <a:avLst/>
          </a:prstGeom>
        </p:spPr>
      </p:pic>
      <p:pic>
        <p:nvPicPr>
          <p:cNvPr id="6" name="Imagen 5">
            <a:hlinkClick r:id="rId3" action="ppaction://hlinkfile"/>
            <a:extLst>
              <a:ext uri="{FF2B5EF4-FFF2-40B4-BE49-F238E27FC236}">
                <a16:creationId xmlns:a16="http://schemas.microsoft.com/office/drawing/2014/main" id="{BAFEC790-5BA4-86F0-F4C3-006009189CB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213"/>
          <a:stretch/>
        </p:blipFill>
        <p:spPr>
          <a:xfrm>
            <a:off x="2000650" y="2263804"/>
            <a:ext cx="8458419" cy="450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628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82821-2E03-C3F1-19D3-C046400A5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BC68422F-9DA0-4FED-2593-F41D47B7DB3C}"/>
              </a:ext>
            </a:extLst>
          </p:cNvPr>
          <p:cNvSpPr/>
          <p:nvPr/>
        </p:nvSpPr>
        <p:spPr>
          <a:xfrm>
            <a:off x="9387745" y="1564929"/>
            <a:ext cx="2685705" cy="736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NI" sz="2000" b="1" dirty="0"/>
              <a:t>PTAR Norte</a:t>
            </a:r>
            <a:r>
              <a:rPr lang="es-NI" sz="2000" dirty="0"/>
              <a:t>. Cuenca río Las Vacas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23B40C1-B573-FB59-5D99-D4AF5AB11E72}"/>
              </a:ext>
            </a:extLst>
          </p:cNvPr>
          <p:cNvSpPr txBox="1"/>
          <p:nvPr/>
        </p:nvSpPr>
        <p:spPr>
          <a:xfrm>
            <a:off x="111584" y="3213791"/>
            <a:ext cx="220448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2800" b="1" dirty="0"/>
              <a:t>Propuesta de Intercepción y tratamiento de aguas residuales</a:t>
            </a:r>
          </a:p>
          <a:p>
            <a:endParaRPr lang="es-NI" sz="2800" b="1" dirty="0"/>
          </a:p>
          <a:p>
            <a:pPr algn="ctr"/>
            <a:r>
              <a:rPr lang="es-NI" sz="2800" b="1" dirty="0">
                <a:solidFill>
                  <a:srgbClr val="C00000"/>
                </a:solidFill>
              </a:rPr>
              <a:t>Opción 2</a:t>
            </a:r>
            <a:endParaRPr lang="en-US" sz="2800" b="1" dirty="0">
              <a:solidFill>
                <a:srgbClr val="C00000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44BB55D-E827-33A7-0398-095BC19AC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584" y="384800"/>
            <a:ext cx="6920753" cy="611502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8230C73-B2ED-D711-7252-75A1D4FAFA60}"/>
              </a:ext>
            </a:extLst>
          </p:cNvPr>
          <p:cNvSpPr txBox="1"/>
          <p:nvPr/>
        </p:nvSpPr>
        <p:spPr>
          <a:xfrm>
            <a:off x="358038" y="1657546"/>
            <a:ext cx="2137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Consultoría 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790DB31-0738-6B7A-A7E6-9532C8D6FE1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742" t="11180" r="25689" b="41910"/>
          <a:stretch/>
        </p:blipFill>
        <p:spPr>
          <a:xfrm>
            <a:off x="358037" y="2119211"/>
            <a:ext cx="1652400" cy="966209"/>
          </a:xfrm>
          <a:prstGeom prst="rect">
            <a:avLst/>
          </a:prstGeom>
        </p:spPr>
      </p:pic>
      <p:sp>
        <p:nvSpPr>
          <p:cNvPr id="7" name="Elipse 6">
            <a:extLst>
              <a:ext uri="{FF2B5EF4-FFF2-40B4-BE49-F238E27FC236}">
                <a16:creationId xmlns:a16="http://schemas.microsoft.com/office/drawing/2014/main" id="{78648FD7-C9E0-2413-FCCA-D6F84B42940C}"/>
              </a:ext>
            </a:extLst>
          </p:cNvPr>
          <p:cNvSpPr/>
          <p:nvPr/>
        </p:nvSpPr>
        <p:spPr>
          <a:xfrm>
            <a:off x="6884604" y="358172"/>
            <a:ext cx="288032" cy="254933"/>
          </a:xfrm>
          <a:prstGeom prst="ellipse">
            <a:avLst/>
          </a:prstGeom>
          <a:solidFill>
            <a:srgbClr val="66FF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73AC8A0D-6F7B-36B9-BD3D-2F9664BC284E}"/>
              </a:ext>
            </a:extLst>
          </p:cNvPr>
          <p:cNvSpPr/>
          <p:nvPr/>
        </p:nvSpPr>
        <p:spPr>
          <a:xfrm>
            <a:off x="9035343" y="941819"/>
            <a:ext cx="288032" cy="254933"/>
          </a:xfrm>
          <a:prstGeom prst="ellipse">
            <a:avLst/>
          </a:prstGeom>
          <a:solidFill>
            <a:srgbClr val="66FF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BEDA3B33-A717-24DE-F616-6E5E75DBC862}"/>
              </a:ext>
            </a:extLst>
          </p:cNvPr>
          <p:cNvSpPr/>
          <p:nvPr/>
        </p:nvSpPr>
        <p:spPr>
          <a:xfrm>
            <a:off x="5523928" y="4586859"/>
            <a:ext cx="288032" cy="254933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F3674A0-3929-A7F4-B424-F3C7B93CB6F2}"/>
              </a:ext>
            </a:extLst>
          </p:cNvPr>
          <p:cNvSpPr/>
          <p:nvPr/>
        </p:nvSpPr>
        <p:spPr>
          <a:xfrm>
            <a:off x="9387745" y="5198386"/>
            <a:ext cx="2570297" cy="1065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NI" sz="2000" b="1" dirty="0"/>
              <a:t>PTAR Amatitlán. </a:t>
            </a:r>
            <a:r>
              <a:rPr lang="es-NI" sz="2000" dirty="0"/>
              <a:t> Cuenca río Michatoya</a:t>
            </a:r>
            <a:endParaRPr lang="en-US" sz="2000" dirty="0">
              <a:effectLst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7F170D23-27EB-C98A-396A-9FE2991A2A65}"/>
              </a:ext>
            </a:extLst>
          </p:cNvPr>
          <p:cNvSpPr/>
          <p:nvPr/>
        </p:nvSpPr>
        <p:spPr>
          <a:xfrm>
            <a:off x="9387745" y="3187032"/>
            <a:ext cx="2570298" cy="1065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NI" sz="2000" b="1" dirty="0"/>
              <a:t>PTAR Sur 1</a:t>
            </a:r>
            <a:r>
              <a:rPr lang="es-NI" sz="2000" dirty="0"/>
              <a:t>. Cuenca río Villalobos sector noroeste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CE6CC902-404C-2F51-A73F-F154B7297936}"/>
              </a:ext>
            </a:extLst>
          </p:cNvPr>
          <p:cNvSpPr/>
          <p:nvPr/>
        </p:nvSpPr>
        <p:spPr>
          <a:xfrm>
            <a:off x="9387745" y="2202149"/>
            <a:ext cx="2570297" cy="1065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NI" sz="2000" b="1" dirty="0"/>
              <a:t>PTAR Este</a:t>
            </a:r>
            <a:r>
              <a:rPr lang="es-NI" sz="2000" dirty="0"/>
              <a:t> Guatemala. Cuenca río Plátanos</a:t>
            </a:r>
            <a:endParaRPr lang="en-US" sz="2000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13DA4E56-8775-F7DA-D5FF-1F3121C0D846}"/>
              </a:ext>
            </a:extLst>
          </p:cNvPr>
          <p:cNvSpPr/>
          <p:nvPr/>
        </p:nvSpPr>
        <p:spPr>
          <a:xfrm>
            <a:off x="9377482" y="4144293"/>
            <a:ext cx="2746589" cy="1065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NI" sz="2000" b="1" dirty="0"/>
              <a:t>PTAR SUR 2</a:t>
            </a:r>
            <a:r>
              <a:rPr lang="es-NI" sz="2000" dirty="0"/>
              <a:t>. Cuenca río Villalobos Sector Sur y Este</a:t>
            </a:r>
            <a:endParaRPr lang="en-US" sz="2000" dirty="0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3FE6D033-9269-674F-5870-02C8E51C5929}"/>
              </a:ext>
            </a:extLst>
          </p:cNvPr>
          <p:cNvSpPr/>
          <p:nvPr/>
        </p:nvSpPr>
        <p:spPr>
          <a:xfrm>
            <a:off x="5357015" y="5774492"/>
            <a:ext cx="288032" cy="254933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796AA521-0338-8521-34A7-E5C8F9BBA74D}"/>
              </a:ext>
            </a:extLst>
          </p:cNvPr>
          <p:cNvSpPr/>
          <p:nvPr/>
        </p:nvSpPr>
        <p:spPr>
          <a:xfrm>
            <a:off x="4305252" y="5886213"/>
            <a:ext cx="288032" cy="254933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849351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99EB2-77B8-0AD0-34FE-8C432AE9D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EAA0A3FC-368D-7C69-4A13-2D8C61148424}"/>
              </a:ext>
            </a:extLst>
          </p:cNvPr>
          <p:cNvSpPr/>
          <p:nvPr/>
        </p:nvSpPr>
        <p:spPr>
          <a:xfrm>
            <a:off x="943723" y="1997160"/>
            <a:ext cx="2305050" cy="2149384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b="1" dirty="0">
                <a:solidFill>
                  <a:prstClr val="black"/>
                </a:solidFill>
              </a:rPr>
              <a:t>Prioriza </a:t>
            </a:r>
            <a:r>
              <a:rPr lang="es-ES_tradnl" dirty="0">
                <a:solidFill>
                  <a:prstClr val="black"/>
                </a:solidFill>
              </a:rPr>
              <a:t>salud pública en el Río Molino/</a:t>
            </a:r>
            <a:r>
              <a:rPr lang="es-ES_tradnl" dirty="0" err="1">
                <a:solidFill>
                  <a:prstClr val="black"/>
                </a:solidFill>
              </a:rPr>
              <a:t>Pansalic</a:t>
            </a:r>
            <a:r>
              <a:rPr lang="es-ES_tradnl" dirty="0">
                <a:solidFill>
                  <a:prstClr val="black"/>
                </a:solidFill>
              </a:rPr>
              <a:t>. </a:t>
            </a:r>
            <a:r>
              <a:rPr lang="es-ES_tradnl" dirty="0" err="1">
                <a:solidFill>
                  <a:prstClr val="black"/>
                </a:solidFill>
              </a:rPr>
              <a:t>Interc</a:t>
            </a:r>
            <a:r>
              <a:rPr lang="es-ES_tradnl" dirty="0">
                <a:solidFill>
                  <a:prstClr val="black"/>
                </a:solidFill>
              </a:rPr>
              <a:t>. Mixco y PTAR Sur 1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dirty="0">
                <a:solidFill>
                  <a:prstClr val="black"/>
                </a:solidFill>
              </a:rPr>
              <a:t>Inicia intercepción Norte y Este</a:t>
            </a:r>
            <a:r>
              <a:rPr lang="en-GB" dirty="0">
                <a:solidFill>
                  <a:prstClr val="black"/>
                </a:solidFill>
              </a:rPr>
              <a:t>. </a:t>
            </a:r>
          </a:p>
          <a:p>
            <a:r>
              <a:rPr lang="es-ES" b="1" dirty="0">
                <a:solidFill>
                  <a:prstClr val="black"/>
                </a:solidFill>
              </a:rPr>
              <a:t>CAPEX: US$ 370 </a:t>
            </a:r>
            <a:r>
              <a:rPr lang="es-ES" b="1" dirty="0" err="1">
                <a:solidFill>
                  <a:prstClr val="black"/>
                </a:solidFill>
              </a:rPr>
              <a:t>mill</a:t>
            </a:r>
            <a:r>
              <a:rPr lang="es-ES" b="1" dirty="0">
                <a:solidFill>
                  <a:prstClr val="black"/>
                </a:solidFill>
              </a:rPr>
              <a:t>.</a:t>
            </a:r>
            <a:endParaRPr lang="en-U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711A828-9DB1-8F53-BA0E-3EE6294208B2}"/>
              </a:ext>
            </a:extLst>
          </p:cNvPr>
          <p:cNvSpPr txBox="1"/>
          <p:nvPr/>
        </p:nvSpPr>
        <p:spPr>
          <a:xfrm>
            <a:off x="943723" y="1576615"/>
            <a:ext cx="2324100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NI" b="1" dirty="0"/>
              <a:t>Primera Fase</a:t>
            </a:r>
            <a:endParaRPr lang="en-US" b="1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A9746F6-43D6-63A0-B3EE-056147559DC6}"/>
              </a:ext>
            </a:extLst>
          </p:cNvPr>
          <p:cNvSpPr/>
          <p:nvPr/>
        </p:nvSpPr>
        <p:spPr>
          <a:xfrm>
            <a:off x="3655702" y="2070308"/>
            <a:ext cx="2440298" cy="1976288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dirty="0">
                <a:solidFill>
                  <a:prstClr val="black"/>
                </a:solidFill>
              </a:rPr>
              <a:t>Interceptores SUR 2 y PTAR Sur 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dirty="0">
                <a:solidFill>
                  <a:prstClr val="black"/>
                </a:solidFill>
              </a:rPr>
              <a:t>PTAR Norte y Este.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b="1" dirty="0">
                <a:solidFill>
                  <a:prstClr val="black"/>
                </a:solidFill>
              </a:rPr>
              <a:t>C</a:t>
            </a:r>
            <a:r>
              <a:rPr lang="es-ES" b="1" dirty="0">
                <a:solidFill>
                  <a:prstClr val="black"/>
                </a:solidFill>
              </a:rPr>
              <a:t>APEX: US$ 340 </a:t>
            </a:r>
            <a:r>
              <a:rPr lang="es-ES" b="1" dirty="0" err="1">
                <a:solidFill>
                  <a:prstClr val="black"/>
                </a:solidFill>
              </a:rPr>
              <a:t>mill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8017114-3A04-3342-26C2-2BB9A417D84F}"/>
              </a:ext>
            </a:extLst>
          </p:cNvPr>
          <p:cNvSpPr txBox="1"/>
          <p:nvPr/>
        </p:nvSpPr>
        <p:spPr>
          <a:xfrm>
            <a:off x="3717815" y="1576615"/>
            <a:ext cx="2324100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NI" b="1" dirty="0"/>
              <a:t>Segunda Fase</a:t>
            </a:r>
            <a:endParaRPr lang="en-US" b="1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9A7A262-D58A-E92B-322D-E13987CA6330}"/>
              </a:ext>
            </a:extLst>
          </p:cNvPr>
          <p:cNvSpPr/>
          <p:nvPr/>
        </p:nvSpPr>
        <p:spPr>
          <a:xfrm>
            <a:off x="6456872" y="1987097"/>
            <a:ext cx="2305050" cy="209879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dirty="0">
                <a:solidFill>
                  <a:prstClr val="black"/>
                </a:solidFill>
              </a:rPr>
              <a:t>Tratamiento secundario a todos los PTAR y completa </a:t>
            </a:r>
            <a:r>
              <a:rPr lang="es-ES_tradnl" dirty="0" err="1">
                <a:solidFill>
                  <a:prstClr val="black"/>
                </a:solidFill>
              </a:rPr>
              <a:t>Interc</a:t>
            </a:r>
            <a:r>
              <a:rPr lang="es-ES_tradnl" dirty="0">
                <a:solidFill>
                  <a:prstClr val="black"/>
                </a:solidFill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dirty="0">
                <a:solidFill>
                  <a:prstClr val="black"/>
                </a:solidFill>
              </a:rPr>
              <a:t>Sistema completo Amatitlán.</a:t>
            </a:r>
            <a:r>
              <a:rPr lang="en-GB" dirty="0">
                <a:solidFill>
                  <a:prstClr val="black"/>
                </a:solidFill>
              </a:rPr>
              <a:t> </a:t>
            </a:r>
          </a:p>
          <a:p>
            <a:r>
              <a:rPr lang="es-ES" b="1" dirty="0">
                <a:solidFill>
                  <a:prstClr val="black"/>
                </a:solidFill>
              </a:rPr>
              <a:t>CAPEX: US$ 300 </a:t>
            </a:r>
            <a:r>
              <a:rPr lang="es-ES" b="1" dirty="0" err="1">
                <a:solidFill>
                  <a:prstClr val="black"/>
                </a:solidFill>
              </a:rPr>
              <a:t>mill</a:t>
            </a:r>
            <a:r>
              <a:rPr lang="es-ES" b="1" dirty="0">
                <a:solidFill>
                  <a:prstClr val="black"/>
                </a:solidFill>
              </a:rPr>
              <a:t>.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C6F4F26-9022-BF8E-CA53-28C804545519}"/>
              </a:ext>
            </a:extLst>
          </p:cNvPr>
          <p:cNvSpPr txBox="1"/>
          <p:nvPr/>
        </p:nvSpPr>
        <p:spPr>
          <a:xfrm>
            <a:off x="6456872" y="1572589"/>
            <a:ext cx="2324100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NI" b="1" dirty="0"/>
              <a:t>Tercera Fase</a:t>
            </a:r>
            <a:endParaRPr lang="en-US" b="1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F60A4DD-1D68-4BC1-7864-2B25536D1E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7797" y="4227386"/>
            <a:ext cx="2222249" cy="242305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03A9E3B-2C3D-5130-6CE7-E7A7D091B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723" y="4197757"/>
            <a:ext cx="2305050" cy="252103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94ACFDF-1CDA-F7EB-B3B9-57F7AAD02E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3730" y="4097808"/>
            <a:ext cx="2378185" cy="2552633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3AF7E792-F5B5-D037-0D79-C1C3EE4F4AEB}"/>
              </a:ext>
            </a:extLst>
          </p:cNvPr>
          <p:cNvSpPr txBox="1"/>
          <p:nvPr/>
        </p:nvSpPr>
        <p:spPr>
          <a:xfrm>
            <a:off x="4041674" y="404841"/>
            <a:ext cx="2137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Consultoría 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A91C757-A018-F23B-FD87-41C6B4CB205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742" t="11180" r="25689" b="41910"/>
          <a:stretch/>
        </p:blipFill>
        <p:spPr>
          <a:xfrm>
            <a:off x="5700827" y="209821"/>
            <a:ext cx="1652400" cy="966209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A2308C23-0C09-9E37-A9F6-A2921039D29A}"/>
              </a:ext>
            </a:extLst>
          </p:cNvPr>
          <p:cNvSpPr/>
          <p:nvPr/>
        </p:nvSpPr>
        <p:spPr>
          <a:xfrm>
            <a:off x="8924179" y="1712461"/>
            <a:ext cx="2769692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/>
            <a:r>
              <a:rPr lang="es-ES" sz="2400" b="1" dirty="0">
                <a:solidFill>
                  <a:prstClr val="black"/>
                </a:solidFill>
              </a:rPr>
              <a:t>Se estima una inversión de US$ 1 mil millones, y un costo operativo de unos US$ 40 millones por año.</a:t>
            </a:r>
          </a:p>
          <a:p>
            <a:pPr algn="just" defTabSz="457200">
              <a:spcBef>
                <a:spcPts val="600"/>
              </a:spcBef>
            </a:pPr>
            <a:endParaRPr lang="es-ES_tradnl" sz="2400" b="1" dirty="0">
              <a:solidFill>
                <a:prstClr val="black"/>
              </a:solidFill>
            </a:endParaRPr>
          </a:p>
          <a:p>
            <a:pPr algn="just" defTabSz="457200">
              <a:spcBef>
                <a:spcPts val="600"/>
              </a:spcBef>
            </a:pPr>
            <a:r>
              <a:rPr lang="es-ES_tradnl" sz="2400" b="1" dirty="0">
                <a:solidFill>
                  <a:prstClr val="black"/>
                </a:solidFill>
              </a:rPr>
              <a:t>Se propone que el proyecto sea ejecutado en tres fases.</a:t>
            </a:r>
          </a:p>
        </p:txBody>
      </p:sp>
    </p:spTree>
    <p:extLst>
      <p:ext uri="{BB962C8B-B14F-4D97-AF65-F5344CB8AC3E}">
        <p14:creationId xmlns:p14="http://schemas.microsoft.com/office/powerpoint/2010/main" val="873383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6BA04-CDAA-6182-DF88-B5AFC7DA3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1A3EAD6-B6EB-7903-6512-BA75FFD819B3}"/>
              </a:ext>
            </a:extLst>
          </p:cNvPr>
          <p:cNvSpPr/>
          <p:nvPr/>
        </p:nvSpPr>
        <p:spPr>
          <a:xfrm>
            <a:off x="391585" y="1560188"/>
            <a:ext cx="11468981" cy="2877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spcBef>
                <a:spcPts val="600"/>
              </a:spcBef>
            </a:pPr>
            <a:r>
              <a:rPr lang="es-ES_tradnl" sz="2200" dirty="0">
                <a:solidFill>
                  <a:srgbClr val="C00000"/>
                </a:solidFill>
                <a:latin typeface="Calibri"/>
              </a:rPr>
              <a:t>Se propone </a:t>
            </a:r>
            <a:r>
              <a:rPr lang="es-ES_tradnl" sz="2200" b="1" dirty="0">
                <a:solidFill>
                  <a:srgbClr val="C00000"/>
                </a:solidFill>
                <a:latin typeface="Calibri"/>
              </a:rPr>
              <a:t>una primera etapa de la Fase I con una inversión estimada de US $ 150 m</a:t>
            </a:r>
            <a:r>
              <a:rPr lang="es-ES_tradnl" sz="2200" dirty="0">
                <a:solidFill>
                  <a:srgbClr val="C00000"/>
                </a:solidFill>
                <a:latin typeface="Calibri"/>
              </a:rPr>
              <a:t>, que aborde las áreas con mayor prioridad</a:t>
            </a:r>
            <a:r>
              <a:rPr lang="es-ES_tradnl" sz="2200" dirty="0">
                <a:solidFill>
                  <a:prstClr val="black"/>
                </a:solidFill>
                <a:latin typeface="Calibri"/>
              </a:rPr>
              <a:t>:</a:t>
            </a:r>
          </a:p>
          <a:p>
            <a:pPr marL="285750" indent="-285750" defTabSz="457200">
              <a:spcBef>
                <a:spcPts val="600"/>
              </a:spcBef>
              <a:buFont typeface="Arial"/>
              <a:buChar char="•"/>
            </a:pPr>
            <a:r>
              <a:rPr lang="es-ES_tradnl" sz="2200" b="1" i="1" dirty="0">
                <a:solidFill>
                  <a:prstClr val="black"/>
                </a:solidFill>
                <a:latin typeface="Calibri"/>
              </a:rPr>
              <a:t>El alto grado de contaminación del Río Molino/</a:t>
            </a:r>
            <a:r>
              <a:rPr lang="es-ES_tradnl" sz="2200" b="1" i="1" dirty="0" err="1">
                <a:solidFill>
                  <a:prstClr val="black"/>
                </a:solidFill>
                <a:latin typeface="Calibri"/>
              </a:rPr>
              <a:t>Pansalic</a:t>
            </a:r>
            <a:endParaRPr lang="es-ES_tradnl" sz="2200" b="1" i="1" dirty="0">
              <a:solidFill>
                <a:prstClr val="black"/>
              </a:solidFill>
              <a:latin typeface="Calibri"/>
            </a:endParaRPr>
          </a:p>
          <a:p>
            <a:pPr marL="285750" indent="-285750" defTabSz="457200">
              <a:buFont typeface="Arial"/>
              <a:buChar char="•"/>
            </a:pPr>
            <a:r>
              <a:rPr lang="es-ES_tradnl" sz="2200" b="1" i="1" dirty="0">
                <a:solidFill>
                  <a:prstClr val="black"/>
                </a:solidFill>
                <a:latin typeface="Calibri"/>
              </a:rPr>
              <a:t>Contaminación y híper-eutrofización del lago Amatitlán</a:t>
            </a:r>
          </a:p>
          <a:p>
            <a:pPr defTabSz="457200"/>
            <a:r>
              <a:rPr lang="es-ES_tradnl" sz="2200" dirty="0">
                <a:solidFill>
                  <a:prstClr val="black"/>
                </a:solidFill>
                <a:latin typeface="Calibri"/>
              </a:rPr>
              <a:t>Los componentes:</a:t>
            </a:r>
          </a:p>
          <a:p>
            <a:pPr marL="285750" indent="-285750" defTabSz="457200">
              <a:buFont typeface="Arial"/>
              <a:buChar char="•"/>
            </a:pPr>
            <a:r>
              <a:rPr lang="es-ES_tradnl" sz="2200" dirty="0">
                <a:solidFill>
                  <a:prstClr val="black"/>
                </a:solidFill>
                <a:latin typeface="Calibri"/>
              </a:rPr>
              <a:t>Tramos aguas arriba de los Interceptores del sistema Mixco Sur (19 km: 1000 a 1800msnm)</a:t>
            </a:r>
          </a:p>
          <a:p>
            <a:pPr marL="285750" indent="-285750" defTabSz="457200">
              <a:buFont typeface="Arial"/>
              <a:buChar char="•"/>
            </a:pPr>
            <a:r>
              <a:rPr lang="es-ES_tradnl" sz="2200" dirty="0">
                <a:solidFill>
                  <a:prstClr val="black"/>
                </a:solidFill>
                <a:latin typeface="Calibri"/>
              </a:rPr>
              <a:t>El tramo inicial del Interceptor Villalobos (5 km: 1400 y 2000msnm)</a:t>
            </a:r>
          </a:p>
          <a:p>
            <a:pPr marL="285750" indent="-285750" defTabSz="457200">
              <a:buFont typeface="Arial"/>
              <a:buChar char="•"/>
            </a:pPr>
            <a:r>
              <a:rPr lang="es-ES_tradnl" sz="2200" dirty="0">
                <a:solidFill>
                  <a:prstClr val="black"/>
                </a:solidFill>
                <a:latin typeface="Calibri"/>
              </a:rPr>
              <a:t>La primara etapa 1 de la PTAR Sur 1 (tratamiento primario y lodos)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2BFFC9A-7AEA-C738-3161-F0ACFF6D20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480" y="4331179"/>
            <a:ext cx="5927739" cy="240982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411ED95-04FF-9883-289B-3715E60F2C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0116" y="3701485"/>
            <a:ext cx="2839621" cy="3125752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E0D04D1-C31F-0CFE-75A6-37BA7DCE6A88}"/>
              </a:ext>
            </a:extLst>
          </p:cNvPr>
          <p:cNvSpPr txBox="1"/>
          <p:nvPr/>
        </p:nvSpPr>
        <p:spPr>
          <a:xfrm>
            <a:off x="5353226" y="443252"/>
            <a:ext cx="2137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Consultoría 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1F4F42C-61A0-87CC-2DDD-E2C9792E9D4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742" t="11180" r="25689" b="41910"/>
          <a:stretch/>
        </p:blipFill>
        <p:spPr>
          <a:xfrm>
            <a:off x="6967990" y="190981"/>
            <a:ext cx="1652400" cy="96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9816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079E8-425C-9CC2-C20E-33B7467CD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quiposig\Downloads\4. Cuanca del lago de Amatitlan.jpeg">
            <a:extLst>
              <a:ext uri="{FF2B5EF4-FFF2-40B4-BE49-F238E27FC236}">
                <a16:creationId xmlns:a16="http://schemas.microsoft.com/office/drawing/2014/main" id="{97E77512-75F4-80D9-FCBB-A84AC5F186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7979" y="1234017"/>
            <a:ext cx="8239996" cy="54260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Forma libre: forma 2">
            <a:extLst>
              <a:ext uri="{FF2B5EF4-FFF2-40B4-BE49-F238E27FC236}">
                <a16:creationId xmlns:a16="http://schemas.microsoft.com/office/drawing/2014/main" id="{C2B5F709-31B8-AE1A-CACE-C9E4838175B7}"/>
              </a:ext>
            </a:extLst>
          </p:cNvPr>
          <p:cNvSpPr/>
          <p:nvPr/>
        </p:nvSpPr>
        <p:spPr>
          <a:xfrm>
            <a:off x="5149196" y="1834981"/>
            <a:ext cx="4476135" cy="2381864"/>
          </a:xfrm>
          <a:custGeom>
            <a:avLst/>
            <a:gdLst>
              <a:gd name="connsiteX0" fmla="*/ 0 w 4476135"/>
              <a:gd name="connsiteY0" fmla="*/ 0 h 2381864"/>
              <a:gd name="connsiteX1" fmla="*/ 176980 w 4476135"/>
              <a:gd name="connsiteY1" fmla="*/ 140109 h 2381864"/>
              <a:gd name="connsiteX2" fmla="*/ 420329 w 4476135"/>
              <a:gd name="connsiteY2" fmla="*/ 243348 h 2381864"/>
              <a:gd name="connsiteX3" fmla="*/ 626806 w 4476135"/>
              <a:gd name="connsiteY3" fmla="*/ 324464 h 2381864"/>
              <a:gd name="connsiteX4" fmla="*/ 833284 w 4476135"/>
              <a:gd name="connsiteY4" fmla="*/ 405580 h 2381864"/>
              <a:gd name="connsiteX5" fmla="*/ 958645 w 4476135"/>
              <a:gd name="connsiteY5" fmla="*/ 449826 h 2381864"/>
              <a:gd name="connsiteX6" fmla="*/ 1135626 w 4476135"/>
              <a:gd name="connsiteY6" fmla="*/ 538316 h 2381864"/>
              <a:gd name="connsiteX7" fmla="*/ 1305232 w 4476135"/>
              <a:gd name="connsiteY7" fmla="*/ 589935 h 2381864"/>
              <a:gd name="connsiteX8" fmla="*/ 1541206 w 4476135"/>
              <a:gd name="connsiteY8" fmla="*/ 619432 h 2381864"/>
              <a:gd name="connsiteX9" fmla="*/ 1821426 w 4476135"/>
              <a:gd name="connsiteY9" fmla="*/ 619432 h 2381864"/>
              <a:gd name="connsiteX10" fmla="*/ 1968909 w 4476135"/>
              <a:gd name="connsiteY10" fmla="*/ 648929 h 2381864"/>
              <a:gd name="connsiteX11" fmla="*/ 2263877 w 4476135"/>
              <a:gd name="connsiteY11" fmla="*/ 811161 h 2381864"/>
              <a:gd name="connsiteX12" fmla="*/ 2352367 w 4476135"/>
              <a:gd name="connsiteY12" fmla="*/ 862780 h 2381864"/>
              <a:gd name="connsiteX13" fmla="*/ 2448232 w 4476135"/>
              <a:gd name="connsiteY13" fmla="*/ 958645 h 2381864"/>
              <a:gd name="connsiteX14" fmla="*/ 2558845 w 4476135"/>
              <a:gd name="connsiteY14" fmla="*/ 1017638 h 2381864"/>
              <a:gd name="connsiteX15" fmla="*/ 2632587 w 4476135"/>
              <a:gd name="connsiteY15" fmla="*/ 1069258 h 2381864"/>
              <a:gd name="connsiteX16" fmla="*/ 2684206 w 4476135"/>
              <a:gd name="connsiteY16" fmla="*/ 1172497 h 2381864"/>
              <a:gd name="connsiteX17" fmla="*/ 2728451 w 4476135"/>
              <a:gd name="connsiteY17" fmla="*/ 1268361 h 2381864"/>
              <a:gd name="connsiteX18" fmla="*/ 2831690 w 4476135"/>
              <a:gd name="connsiteY18" fmla="*/ 1364226 h 2381864"/>
              <a:gd name="connsiteX19" fmla="*/ 2912806 w 4476135"/>
              <a:gd name="connsiteY19" fmla="*/ 1415845 h 2381864"/>
              <a:gd name="connsiteX20" fmla="*/ 3016045 w 4476135"/>
              <a:gd name="connsiteY20" fmla="*/ 1482213 h 2381864"/>
              <a:gd name="connsiteX21" fmla="*/ 3126658 w 4476135"/>
              <a:gd name="connsiteY21" fmla="*/ 1533832 h 2381864"/>
              <a:gd name="connsiteX22" fmla="*/ 3296264 w 4476135"/>
              <a:gd name="connsiteY22" fmla="*/ 1600200 h 2381864"/>
              <a:gd name="connsiteX23" fmla="*/ 3517490 w 4476135"/>
              <a:gd name="connsiteY23" fmla="*/ 1703438 h 2381864"/>
              <a:gd name="connsiteX24" fmla="*/ 3635477 w 4476135"/>
              <a:gd name="connsiteY24" fmla="*/ 1784555 h 2381864"/>
              <a:gd name="connsiteX25" fmla="*/ 3760838 w 4476135"/>
              <a:gd name="connsiteY25" fmla="*/ 1791929 h 2381864"/>
              <a:gd name="connsiteX26" fmla="*/ 3945193 w 4476135"/>
              <a:gd name="connsiteY26" fmla="*/ 1932038 h 2381864"/>
              <a:gd name="connsiteX27" fmla="*/ 4136922 w 4476135"/>
              <a:gd name="connsiteY27" fmla="*/ 2094271 h 2381864"/>
              <a:gd name="connsiteX28" fmla="*/ 4247535 w 4476135"/>
              <a:gd name="connsiteY28" fmla="*/ 2123767 h 2381864"/>
              <a:gd name="connsiteX29" fmla="*/ 4343400 w 4476135"/>
              <a:gd name="connsiteY29" fmla="*/ 2249129 h 2381864"/>
              <a:gd name="connsiteX30" fmla="*/ 4417142 w 4476135"/>
              <a:gd name="connsiteY30" fmla="*/ 2330245 h 2381864"/>
              <a:gd name="connsiteX31" fmla="*/ 4476135 w 4476135"/>
              <a:gd name="connsiteY31" fmla="*/ 2381864 h 2381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4476135" h="2381864">
                <a:moveTo>
                  <a:pt x="0" y="0"/>
                </a:moveTo>
                <a:cubicBezTo>
                  <a:pt x="53462" y="49775"/>
                  <a:pt x="106925" y="99551"/>
                  <a:pt x="176980" y="140109"/>
                </a:cubicBezTo>
                <a:cubicBezTo>
                  <a:pt x="247035" y="180667"/>
                  <a:pt x="345358" y="212622"/>
                  <a:pt x="420329" y="243348"/>
                </a:cubicBezTo>
                <a:cubicBezTo>
                  <a:pt x="495300" y="274074"/>
                  <a:pt x="626806" y="324464"/>
                  <a:pt x="626806" y="324464"/>
                </a:cubicBezTo>
                <a:lnTo>
                  <a:pt x="833284" y="405580"/>
                </a:lnTo>
                <a:cubicBezTo>
                  <a:pt x="888590" y="426474"/>
                  <a:pt x="908255" y="427703"/>
                  <a:pt x="958645" y="449826"/>
                </a:cubicBezTo>
                <a:cubicBezTo>
                  <a:pt x="1009035" y="471949"/>
                  <a:pt x="1077862" y="514965"/>
                  <a:pt x="1135626" y="538316"/>
                </a:cubicBezTo>
                <a:cubicBezTo>
                  <a:pt x="1193390" y="561667"/>
                  <a:pt x="1237635" y="576416"/>
                  <a:pt x="1305232" y="589935"/>
                </a:cubicBezTo>
                <a:cubicBezTo>
                  <a:pt x="1372829" y="603454"/>
                  <a:pt x="1455174" y="614516"/>
                  <a:pt x="1541206" y="619432"/>
                </a:cubicBezTo>
                <a:cubicBezTo>
                  <a:pt x="1627238" y="624348"/>
                  <a:pt x="1750142" y="614516"/>
                  <a:pt x="1821426" y="619432"/>
                </a:cubicBezTo>
                <a:cubicBezTo>
                  <a:pt x="1892710" y="624348"/>
                  <a:pt x="1895167" y="616974"/>
                  <a:pt x="1968909" y="648929"/>
                </a:cubicBezTo>
                <a:cubicBezTo>
                  <a:pt x="2042651" y="680884"/>
                  <a:pt x="2263877" y="811161"/>
                  <a:pt x="2263877" y="811161"/>
                </a:cubicBezTo>
                <a:cubicBezTo>
                  <a:pt x="2327787" y="846803"/>
                  <a:pt x="2321641" y="838199"/>
                  <a:pt x="2352367" y="862780"/>
                </a:cubicBezTo>
                <a:cubicBezTo>
                  <a:pt x="2383093" y="887361"/>
                  <a:pt x="2413819" y="932835"/>
                  <a:pt x="2448232" y="958645"/>
                </a:cubicBezTo>
                <a:cubicBezTo>
                  <a:pt x="2482645" y="984455"/>
                  <a:pt x="2528119" y="999203"/>
                  <a:pt x="2558845" y="1017638"/>
                </a:cubicBezTo>
                <a:cubicBezTo>
                  <a:pt x="2589571" y="1036074"/>
                  <a:pt x="2611694" y="1043448"/>
                  <a:pt x="2632587" y="1069258"/>
                </a:cubicBezTo>
                <a:cubicBezTo>
                  <a:pt x="2653480" y="1095068"/>
                  <a:pt x="2668229" y="1139313"/>
                  <a:pt x="2684206" y="1172497"/>
                </a:cubicBezTo>
                <a:cubicBezTo>
                  <a:pt x="2700183" y="1205681"/>
                  <a:pt x="2703870" y="1236406"/>
                  <a:pt x="2728451" y="1268361"/>
                </a:cubicBezTo>
                <a:cubicBezTo>
                  <a:pt x="2753032" y="1300316"/>
                  <a:pt x="2800964" y="1339645"/>
                  <a:pt x="2831690" y="1364226"/>
                </a:cubicBezTo>
                <a:cubicBezTo>
                  <a:pt x="2862416" y="1388807"/>
                  <a:pt x="2912806" y="1415845"/>
                  <a:pt x="2912806" y="1415845"/>
                </a:cubicBezTo>
                <a:cubicBezTo>
                  <a:pt x="2943532" y="1435510"/>
                  <a:pt x="2980403" y="1462549"/>
                  <a:pt x="3016045" y="1482213"/>
                </a:cubicBezTo>
                <a:cubicBezTo>
                  <a:pt x="3051687" y="1501877"/>
                  <a:pt x="3079955" y="1514168"/>
                  <a:pt x="3126658" y="1533832"/>
                </a:cubicBezTo>
                <a:cubicBezTo>
                  <a:pt x="3173361" y="1553496"/>
                  <a:pt x="3231125" y="1571932"/>
                  <a:pt x="3296264" y="1600200"/>
                </a:cubicBezTo>
                <a:cubicBezTo>
                  <a:pt x="3361403" y="1628468"/>
                  <a:pt x="3460955" y="1672712"/>
                  <a:pt x="3517490" y="1703438"/>
                </a:cubicBezTo>
                <a:cubicBezTo>
                  <a:pt x="3574026" y="1734164"/>
                  <a:pt x="3594919" y="1769807"/>
                  <a:pt x="3635477" y="1784555"/>
                </a:cubicBezTo>
                <a:cubicBezTo>
                  <a:pt x="3676035" y="1799303"/>
                  <a:pt x="3709219" y="1767349"/>
                  <a:pt x="3760838" y="1791929"/>
                </a:cubicBezTo>
                <a:cubicBezTo>
                  <a:pt x="3812457" y="1816509"/>
                  <a:pt x="3882512" y="1881648"/>
                  <a:pt x="3945193" y="1932038"/>
                </a:cubicBezTo>
                <a:cubicBezTo>
                  <a:pt x="4007874" y="1982428"/>
                  <a:pt x="4086532" y="2062316"/>
                  <a:pt x="4136922" y="2094271"/>
                </a:cubicBezTo>
                <a:cubicBezTo>
                  <a:pt x="4187312" y="2126226"/>
                  <a:pt x="4213122" y="2097957"/>
                  <a:pt x="4247535" y="2123767"/>
                </a:cubicBezTo>
                <a:cubicBezTo>
                  <a:pt x="4281948" y="2149577"/>
                  <a:pt x="4315132" y="2214716"/>
                  <a:pt x="4343400" y="2249129"/>
                </a:cubicBezTo>
                <a:cubicBezTo>
                  <a:pt x="4371668" y="2283542"/>
                  <a:pt x="4395020" y="2308123"/>
                  <a:pt x="4417142" y="2330245"/>
                </a:cubicBezTo>
                <a:cubicBezTo>
                  <a:pt x="4439264" y="2352367"/>
                  <a:pt x="4457699" y="2367115"/>
                  <a:pt x="4476135" y="2381864"/>
                </a:cubicBezTo>
              </a:path>
            </a:pathLst>
          </a:cu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rma libre: forma 4">
            <a:extLst>
              <a:ext uri="{FF2B5EF4-FFF2-40B4-BE49-F238E27FC236}">
                <a16:creationId xmlns:a16="http://schemas.microsoft.com/office/drawing/2014/main" id="{A68DC981-B4C8-CAFC-2A6C-6EB112AB873E}"/>
              </a:ext>
            </a:extLst>
          </p:cNvPr>
          <p:cNvSpPr/>
          <p:nvPr/>
        </p:nvSpPr>
        <p:spPr>
          <a:xfrm>
            <a:off x="5915593" y="2279176"/>
            <a:ext cx="1858239" cy="2086568"/>
          </a:xfrm>
          <a:custGeom>
            <a:avLst/>
            <a:gdLst>
              <a:gd name="connsiteX0" fmla="*/ 48479 w 1858239"/>
              <a:gd name="connsiteY0" fmla="*/ 0 h 2086568"/>
              <a:gd name="connsiteX1" fmla="*/ 287314 w 1858239"/>
              <a:gd name="connsiteY1" fmla="*/ 102358 h 2086568"/>
              <a:gd name="connsiteX2" fmla="*/ 464735 w 1858239"/>
              <a:gd name="connsiteY2" fmla="*/ 156949 h 2086568"/>
              <a:gd name="connsiteX3" fmla="*/ 696747 w 1858239"/>
              <a:gd name="connsiteY3" fmla="*/ 197893 h 2086568"/>
              <a:gd name="connsiteX4" fmla="*/ 853697 w 1858239"/>
              <a:gd name="connsiteY4" fmla="*/ 204717 h 2086568"/>
              <a:gd name="connsiteX5" fmla="*/ 969703 w 1858239"/>
              <a:gd name="connsiteY5" fmla="*/ 211540 h 2086568"/>
              <a:gd name="connsiteX6" fmla="*/ 1133476 w 1858239"/>
              <a:gd name="connsiteY6" fmla="*/ 218364 h 2086568"/>
              <a:gd name="connsiteX7" fmla="*/ 1331368 w 1858239"/>
              <a:gd name="connsiteY7" fmla="*/ 300251 h 2086568"/>
              <a:gd name="connsiteX8" fmla="*/ 1563380 w 1858239"/>
              <a:gd name="connsiteY8" fmla="*/ 457200 h 2086568"/>
              <a:gd name="connsiteX9" fmla="*/ 1672562 w 1858239"/>
              <a:gd name="connsiteY9" fmla="*/ 539087 h 2086568"/>
              <a:gd name="connsiteX10" fmla="*/ 1774920 w 1858239"/>
              <a:gd name="connsiteY10" fmla="*/ 600502 h 2086568"/>
              <a:gd name="connsiteX11" fmla="*/ 1856807 w 1858239"/>
              <a:gd name="connsiteY11" fmla="*/ 716508 h 2086568"/>
              <a:gd name="connsiteX12" fmla="*/ 1815864 w 1858239"/>
              <a:gd name="connsiteY12" fmla="*/ 832514 h 2086568"/>
              <a:gd name="connsiteX13" fmla="*/ 1679386 w 1858239"/>
              <a:gd name="connsiteY13" fmla="*/ 982639 h 2086568"/>
              <a:gd name="connsiteX14" fmla="*/ 1501965 w 1858239"/>
              <a:gd name="connsiteY14" fmla="*/ 1310185 h 2086568"/>
              <a:gd name="connsiteX15" fmla="*/ 1495141 w 1858239"/>
              <a:gd name="connsiteY15" fmla="*/ 1317009 h 2086568"/>
              <a:gd name="connsiteX16" fmla="*/ 1385959 w 1858239"/>
              <a:gd name="connsiteY16" fmla="*/ 1487606 h 2086568"/>
              <a:gd name="connsiteX17" fmla="*/ 1290425 w 1858239"/>
              <a:gd name="connsiteY17" fmla="*/ 1678675 h 2086568"/>
              <a:gd name="connsiteX18" fmla="*/ 1256306 w 1858239"/>
              <a:gd name="connsiteY18" fmla="*/ 1767385 h 2086568"/>
              <a:gd name="connsiteX19" fmla="*/ 1222186 w 1858239"/>
              <a:gd name="connsiteY19" fmla="*/ 1849272 h 2086568"/>
              <a:gd name="connsiteX20" fmla="*/ 1174419 w 1858239"/>
              <a:gd name="connsiteY20" fmla="*/ 2040340 h 2086568"/>
              <a:gd name="connsiteX21" fmla="*/ 1140300 w 1858239"/>
              <a:gd name="connsiteY21" fmla="*/ 2081284 h 2086568"/>
              <a:gd name="connsiteX22" fmla="*/ 1024294 w 1858239"/>
              <a:gd name="connsiteY22" fmla="*/ 1951630 h 2086568"/>
              <a:gd name="connsiteX23" fmla="*/ 867344 w 1858239"/>
              <a:gd name="connsiteY23" fmla="*/ 1787857 h 2086568"/>
              <a:gd name="connsiteX24" fmla="*/ 860520 w 1858239"/>
              <a:gd name="connsiteY24" fmla="*/ 1624084 h 2086568"/>
              <a:gd name="connsiteX25" fmla="*/ 840049 w 1858239"/>
              <a:gd name="connsiteY25" fmla="*/ 1398896 h 2086568"/>
              <a:gd name="connsiteX26" fmla="*/ 826401 w 1858239"/>
              <a:gd name="connsiteY26" fmla="*/ 1207827 h 2086568"/>
              <a:gd name="connsiteX27" fmla="*/ 819577 w 1858239"/>
              <a:gd name="connsiteY27" fmla="*/ 1146412 h 2086568"/>
              <a:gd name="connsiteX28" fmla="*/ 546622 w 1858239"/>
              <a:gd name="connsiteY28" fmla="*/ 900752 h 2086568"/>
              <a:gd name="connsiteX29" fmla="*/ 341906 w 1858239"/>
              <a:gd name="connsiteY29" fmla="*/ 839337 h 2086568"/>
              <a:gd name="connsiteX30" fmla="*/ 219076 w 1858239"/>
              <a:gd name="connsiteY30" fmla="*/ 607325 h 2086568"/>
              <a:gd name="connsiteX31" fmla="*/ 157661 w 1858239"/>
              <a:gd name="connsiteY31" fmla="*/ 498143 h 2086568"/>
              <a:gd name="connsiteX32" fmla="*/ 89422 w 1858239"/>
              <a:gd name="connsiteY32" fmla="*/ 416257 h 2086568"/>
              <a:gd name="connsiteX33" fmla="*/ 7535 w 1858239"/>
              <a:gd name="connsiteY33" fmla="*/ 354842 h 2086568"/>
              <a:gd name="connsiteX34" fmla="*/ 7535 w 1858239"/>
              <a:gd name="connsiteY34" fmla="*/ 170597 h 2086568"/>
              <a:gd name="connsiteX35" fmla="*/ 41655 w 1858239"/>
              <a:gd name="connsiteY35" fmla="*/ 102358 h 2086568"/>
              <a:gd name="connsiteX36" fmla="*/ 48479 w 1858239"/>
              <a:gd name="connsiteY36" fmla="*/ 0 h 2086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858239" h="2086568">
                <a:moveTo>
                  <a:pt x="48479" y="0"/>
                </a:moveTo>
                <a:cubicBezTo>
                  <a:pt x="89422" y="0"/>
                  <a:pt x="217938" y="76200"/>
                  <a:pt x="287314" y="102358"/>
                </a:cubicBezTo>
                <a:cubicBezTo>
                  <a:pt x="356690" y="128516"/>
                  <a:pt x="396496" y="141027"/>
                  <a:pt x="464735" y="156949"/>
                </a:cubicBezTo>
                <a:cubicBezTo>
                  <a:pt x="532974" y="172871"/>
                  <a:pt x="631920" y="189932"/>
                  <a:pt x="696747" y="197893"/>
                </a:cubicBezTo>
                <a:cubicBezTo>
                  <a:pt x="761574" y="205854"/>
                  <a:pt x="808205" y="202443"/>
                  <a:pt x="853697" y="204717"/>
                </a:cubicBezTo>
                <a:lnTo>
                  <a:pt x="969703" y="211540"/>
                </a:lnTo>
                <a:cubicBezTo>
                  <a:pt x="1016333" y="213814"/>
                  <a:pt x="1073199" y="203579"/>
                  <a:pt x="1133476" y="218364"/>
                </a:cubicBezTo>
                <a:cubicBezTo>
                  <a:pt x="1193753" y="233149"/>
                  <a:pt x="1259717" y="260445"/>
                  <a:pt x="1331368" y="300251"/>
                </a:cubicBezTo>
                <a:cubicBezTo>
                  <a:pt x="1403019" y="340057"/>
                  <a:pt x="1506514" y="417394"/>
                  <a:pt x="1563380" y="457200"/>
                </a:cubicBezTo>
                <a:cubicBezTo>
                  <a:pt x="1620246" y="497006"/>
                  <a:pt x="1637305" y="515203"/>
                  <a:pt x="1672562" y="539087"/>
                </a:cubicBezTo>
                <a:cubicBezTo>
                  <a:pt x="1707819" y="562971"/>
                  <a:pt x="1744213" y="570932"/>
                  <a:pt x="1774920" y="600502"/>
                </a:cubicBezTo>
                <a:cubicBezTo>
                  <a:pt x="1805627" y="630072"/>
                  <a:pt x="1849983" y="677839"/>
                  <a:pt x="1856807" y="716508"/>
                </a:cubicBezTo>
                <a:cubicBezTo>
                  <a:pt x="1863631" y="755177"/>
                  <a:pt x="1845434" y="788159"/>
                  <a:pt x="1815864" y="832514"/>
                </a:cubicBezTo>
                <a:cubicBezTo>
                  <a:pt x="1786294" y="876869"/>
                  <a:pt x="1731702" y="903027"/>
                  <a:pt x="1679386" y="982639"/>
                </a:cubicBezTo>
                <a:cubicBezTo>
                  <a:pt x="1627070" y="1062251"/>
                  <a:pt x="1501965" y="1310185"/>
                  <a:pt x="1501965" y="1310185"/>
                </a:cubicBezTo>
                <a:cubicBezTo>
                  <a:pt x="1471258" y="1365913"/>
                  <a:pt x="1514475" y="1287439"/>
                  <a:pt x="1495141" y="1317009"/>
                </a:cubicBezTo>
                <a:cubicBezTo>
                  <a:pt x="1475807" y="1346579"/>
                  <a:pt x="1420078" y="1427328"/>
                  <a:pt x="1385959" y="1487606"/>
                </a:cubicBezTo>
                <a:cubicBezTo>
                  <a:pt x="1351840" y="1547884"/>
                  <a:pt x="1312034" y="1632045"/>
                  <a:pt x="1290425" y="1678675"/>
                </a:cubicBezTo>
                <a:cubicBezTo>
                  <a:pt x="1268816" y="1725305"/>
                  <a:pt x="1267679" y="1738952"/>
                  <a:pt x="1256306" y="1767385"/>
                </a:cubicBezTo>
                <a:cubicBezTo>
                  <a:pt x="1244933" y="1795818"/>
                  <a:pt x="1235834" y="1803780"/>
                  <a:pt x="1222186" y="1849272"/>
                </a:cubicBezTo>
                <a:cubicBezTo>
                  <a:pt x="1208538" y="1894764"/>
                  <a:pt x="1188067" y="2001671"/>
                  <a:pt x="1174419" y="2040340"/>
                </a:cubicBezTo>
                <a:cubicBezTo>
                  <a:pt x="1160771" y="2079009"/>
                  <a:pt x="1165321" y="2096069"/>
                  <a:pt x="1140300" y="2081284"/>
                </a:cubicBezTo>
                <a:cubicBezTo>
                  <a:pt x="1115279" y="2066499"/>
                  <a:pt x="1069787" y="2000535"/>
                  <a:pt x="1024294" y="1951630"/>
                </a:cubicBezTo>
                <a:cubicBezTo>
                  <a:pt x="978801" y="1902725"/>
                  <a:pt x="894640" y="1842448"/>
                  <a:pt x="867344" y="1787857"/>
                </a:cubicBezTo>
                <a:cubicBezTo>
                  <a:pt x="840048" y="1733266"/>
                  <a:pt x="865069" y="1688911"/>
                  <a:pt x="860520" y="1624084"/>
                </a:cubicBezTo>
                <a:cubicBezTo>
                  <a:pt x="855971" y="1559257"/>
                  <a:pt x="845735" y="1468272"/>
                  <a:pt x="840049" y="1398896"/>
                </a:cubicBezTo>
                <a:cubicBezTo>
                  <a:pt x="834363" y="1329520"/>
                  <a:pt x="829813" y="1249908"/>
                  <a:pt x="826401" y="1207827"/>
                </a:cubicBezTo>
                <a:cubicBezTo>
                  <a:pt x="822989" y="1165746"/>
                  <a:pt x="866207" y="1197591"/>
                  <a:pt x="819577" y="1146412"/>
                </a:cubicBezTo>
                <a:cubicBezTo>
                  <a:pt x="772947" y="1095233"/>
                  <a:pt x="626234" y="951931"/>
                  <a:pt x="546622" y="900752"/>
                </a:cubicBezTo>
                <a:cubicBezTo>
                  <a:pt x="467010" y="849573"/>
                  <a:pt x="396497" y="888241"/>
                  <a:pt x="341906" y="839337"/>
                </a:cubicBezTo>
                <a:cubicBezTo>
                  <a:pt x="287315" y="790433"/>
                  <a:pt x="249784" y="664191"/>
                  <a:pt x="219076" y="607325"/>
                </a:cubicBezTo>
                <a:cubicBezTo>
                  <a:pt x="188369" y="550459"/>
                  <a:pt x="179270" y="529988"/>
                  <a:pt x="157661" y="498143"/>
                </a:cubicBezTo>
                <a:cubicBezTo>
                  <a:pt x="136052" y="466298"/>
                  <a:pt x="114443" y="440140"/>
                  <a:pt x="89422" y="416257"/>
                </a:cubicBezTo>
                <a:cubicBezTo>
                  <a:pt x="64401" y="392374"/>
                  <a:pt x="21183" y="395785"/>
                  <a:pt x="7535" y="354842"/>
                </a:cubicBezTo>
                <a:cubicBezTo>
                  <a:pt x="-6113" y="313899"/>
                  <a:pt x="1848" y="212678"/>
                  <a:pt x="7535" y="170597"/>
                </a:cubicBezTo>
                <a:cubicBezTo>
                  <a:pt x="13222" y="128516"/>
                  <a:pt x="32557" y="130791"/>
                  <a:pt x="41655" y="102358"/>
                </a:cubicBezTo>
                <a:cubicBezTo>
                  <a:pt x="50753" y="73925"/>
                  <a:pt x="7536" y="0"/>
                  <a:pt x="48479" y="0"/>
                </a:cubicBezTo>
                <a:close/>
              </a:path>
            </a:pathLst>
          </a:custGeom>
          <a:solidFill>
            <a:srgbClr val="FFFF00">
              <a:alpha val="41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9B24D10E-97ED-73A0-0778-1591C6EACA02}"/>
              </a:ext>
            </a:extLst>
          </p:cNvPr>
          <p:cNvSpPr/>
          <p:nvPr/>
        </p:nvSpPr>
        <p:spPr>
          <a:xfrm>
            <a:off x="6936471" y="4163829"/>
            <a:ext cx="194484" cy="2019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701436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F6206-B098-3E92-621E-7D36DA1B0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452E9E7-2EA0-840C-1F2F-C86BCD127E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5785" t="15750" r="28147" b="23750"/>
          <a:stretch/>
        </p:blipFill>
        <p:spPr>
          <a:xfrm>
            <a:off x="307244" y="2348880"/>
            <a:ext cx="5616624" cy="41490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1D8F342-1C49-8F83-2EA1-402E82CE2AA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5785" t="19551" r="28147" b="22700"/>
          <a:stretch/>
        </p:blipFill>
        <p:spPr>
          <a:xfrm>
            <a:off x="6096000" y="2346168"/>
            <a:ext cx="5884148" cy="41490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5B22A61-E20C-BC9A-5A80-C0D811F5F53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2872" t="41600" r="35825" b="51050"/>
          <a:stretch/>
        </p:blipFill>
        <p:spPr>
          <a:xfrm>
            <a:off x="1562241" y="1559608"/>
            <a:ext cx="4361627" cy="5760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D74F5C9-D3E5-ED2E-4CFF-82EEEF55BC7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7517" t="71000" r="57678" b="21650"/>
          <a:stretch/>
        </p:blipFill>
        <p:spPr>
          <a:xfrm>
            <a:off x="6096000" y="1577422"/>
            <a:ext cx="3456384" cy="5760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E67B21A-6CE3-808C-0B87-DC83EDCE594D}"/>
              </a:ext>
            </a:extLst>
          </p:cNvPr>
          <p:cNvSpPr txBox="1">
            <a:spLocks/>
          </p:cNvSpPr>
          <p:nvPr/>
        </p:nvSpPr>
        <p:spPr>
          <a:xfrm>
            <a:off x="271246" y="336882"/>
            <a:ext cx="11665296" cy="108012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800" b="1" i="1" u="sng" dirty="0">
                <a:solidFill>
                  <a:srgbClr val="C00000"/>
                </a:solidFill>
                <a:latin typeface="Georgia" panose="02040502050405020303" pitchFamily="18" charset="0"/>
                <a:ea typeface="+mn-ea"/>
                <a:cs typeface="+mn-cs"/>
              </a:rPr>
              <a:t>¿ Porqué invertir </a:t>
            </a:r>
            <a:br>
              <a:rPr lang="es-MX" sz="2800" b="1" i="1" u="sng" dirty="0">
                <a:solidFill>
                  <a:srgbClr val="C00000"/>
                </a:solidFill>
                <a:latin typeface="Georgia" panose="02040502050405020303" pitchFamily="18" charset="0"/>
                <a:ea typeface="+mn-ea"/>
                <a:cs typeface="+mn-cs"/>
              </a:rPr>
            </a:br>
            <a:r>
              <a:rPr lang="es-MX" sz="2800" b="1" i="1" u="sng" dirty="0">
                <a:solidFill>
                  <a:srgbClr val="C00000"/>
                </a:solidFill>
                <a:latin typeface="Georgia" panose="02040502050405020303" pitchFamily="18" charset="0"/>
                <a:ea typeface="+mn-ea"/>
                <a:cs typeface="+mn-cs"/>
              </a:rPr>
              <a:t>en el Área Metropolitana de Guatemala ?</a:t>
            </a:r>
            <a:endParaRPr lang="en-US" sz="2800" b="1" i="1" u="sng" dirty="0">
              <a:solidFill>
                <a:srgbClr val="C00000"/>
              </a:solidFill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2308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07243-BCE6-15A4-3179-5D6FFA8B75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B4C7DC2-E1D0-C5C4-AD9C-592DC4790F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b="1575"/>
          <a:stretch/>
        </p:blipFill>
        <p:spPr>
          <a:xfrm>
            <a:off x="440699" y="1651969"/>
            <a:ext cx="4647189" cy="48088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Elipse 14">
            <a:extLst>
              <a:ext uri="{FF2B5EF4-FFF2-40B4-BE49-F238E27FC236}">
                <a16:creationId xmlns:a16="http://schemas.microsoft.com/office/drawing/2014/main" id="{C5209546-415D-3C50-65D2-CF5EE48376CC}"/>
              </a:ext>
            </a:extLst>
          </p:cNvPr>
          <p:cNvSpPr/>
          <p:nvPr/>
        </p:nvSpPr>
        <p:spPr>
          <a:xfrm>
            <a:off x="1348329" y="4756742"/>
            <a:ext cx="360040" cy="36004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s-G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4D35B0AD-1CE9-629B-DC2E-B8B0BF7863FA}"/>
              </a:ext>
            </a:extLst>
          </p:cNvPr>
          <p:cNvSpPr/>
          <p:nvPr/>
        </p:nvSpPr>
        <p:spPr>
          <a:xfrm>
            <a:off x="2495301" y="4098428"/>
            <a:ext cx="360040" cy="36004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s-G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A5858465-3E71-DB56-A23F-9E4135EC522D}"/>
              </a:ext>
            </a:extLst>
          </p:cNvPr>
          <p:cNvSpPr/>
          <p:nvPr/>
        </p:nvSpPr>
        <p:spPr>
          <a:xfrm>
            <a:off x="1167004" y="5199926"/>
            <a:ext cx="360040" cy="36004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s-G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D2D7A1D4-C408-1684-FA60-CBA4F3DAEAD7}"/>
              </a:ext>
            </a:extLst>
          </p:cNvPr>
          <p:cNvSpPr/>
          <p:nvPr/>
        </p:nvSpPr>
        <p:spPr>
          <a:xfrm>
            <a:off x="3344378" y="4805292"/>
            <a:ext cx="360040" cy="36004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s-G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5FDFAD62-2DCD-344B-C641-B2BBA8BA3691}"/>
              </a:ext>
            </a:extLst>
          </p:cNvPr>
          <p:cNvSpPr/>
          <p:nvPr/>
        </p:nvSpPr>
        <p:spPr>
          <a:xfrm>
            <a:off x="1391513" y="4252230"/>
            <a:ext cx="360040" cy="36004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s-G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9945A450-5935-F65D-F144-A0613C09E424}"/>
              </a:ext>
            </a:extLst>
          </p:cNvPr>
          <p:cNvSpPr/>
          <p:nvPr/>
        </p:nvSpPr>
        <p:spPr>
          <a:xfrm>
            <a:off x="4342837" y="4189299"/>
            <a:ext cx="360040" cy="36004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s-G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63A2956C-4A46-94FF-C9F2-3128C2487BD4}"/>
              </a:ext>
            </a:extLst>
          </p:cNvPr>
          <p:cNvSpPr/>
          <p:nvPr/>
        </p:nvSpPr>
        <p:spPr>
          <a:xfrm>
            <a:off x="1985689" y="5705392"/>
            <a:ext cx="360040" cy="36004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s-G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750FF0F1-6CFE-7EAE-B644-CA13BD7EC305}"/>
              </a:ext>
            </a:extLst>
          </p:cNvPr>
          <p:cNvSpPr/>
          <p:nvPr/>
        </p:nvSpPr>
        <p:spPr>
          <a:xfrm>
            <a:off x="1938036" y="5268472"/>
            <a:ext cx="360040" cy="36004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es-G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83525C9C-9874-1C0B-06E3-627E9590552E}"/>
              </a:ext>
            </a:extLst>
          </p:cNvPr>
          <p:cNvSpPr/>
          <p:nvPr/>
        </p:nvSpPr>
        <p:spPr>
          <a:xfrm>
            <a:off x="2920449" y="2597606"/>
            <a:ext cx="360040" cy="36004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es-G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41884F8B-20A7-FA6B-59D5-69CDDE447DE9}"/>
              </a:ext>
            </a:extLst>
          </p:cNvPr>
          <p:cNvSpPr/>
          <p:nvPr/>
        </p:nvSpPr>
        <p:spPr>
          <a:xfrm>
            <a:off x="2409399" y="4936762"/>
            <a:ext cx="591384" cy="40859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es-G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9F51D84D-64F9-3BBC-44A3-1261FB5D28B6}"/>
              </a:ext>
            </a:extLst>
          </p:cNvPr>
          <p:cNvSpPr txBox="1"/>
          <p:nvPr/>
        </p:nvSpPr>
        <p:spPr>
          <a:xfrm>
            <a:off x="208981" y="6543950"/>
            <a:ext cx="590465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1200" dirty="0"/>
              <a:t>Fuente: Nodos de Desarrollo / Ciudades Intermedias, Política Nacional de Competitividad</a:t>
            </a:r>
            <a:endParaRPr lang="es-GT" sz="1200" b="1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DFCF6368-43AC-04A9-9629-EB7115FD8C13}"/>
              </a:ext>
            </a:extLst>
          </p:cNvPr>
          <p:cNvSpPr txBox="1"/>
          <p:nvPr/>
        </p:nvSpPr>
        <p:spPr>
          <a:xfrm>
            <a:off x="11120528" y="5733256"/>
            <a:ext cx="104017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1600" b="1" u="sng" dirty="0">
                <a:solidFill>
                  <a:srgbClr val="C00000"/>
                </a:solidFill>
              </a:rPr>
              <a:t>3,177,928</a:t>
            </a:r>
            <a:endParaRPr lang="es-GT" sz="1600" b="1" u="sng" dirty="0">
              <a:solidFill>
                <a:srgbClr val="C00000"/>
              </a:solidFill>
            </a:endParaRP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1EDD3B39-BC25-74E0-C472-842DAE5DE4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9173" y="980728"/>
            <a:ext cx="6372225" cy="122872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BE66AB86-8579-BDAF-FE8F-0CF52E4D5A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9172" y="2186172"/>
            <a:ext cx="6372225" cy="419100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3AAD6422-7481-4069-BB26-647D901628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9172" y="2588518"/>
            <a:ext cx="6372225" cy="619125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3072FC52-4283-7DC0-8959-02651E6177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9172" y="3173352"/>
            <a:ext cx="6372225" cy="419100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49FC3E40-00A5-BF8F-3E4B-C940A13A32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79172" y="3592452"/>
            <a:ext cx="6372225" cy="4191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647A1927-364B-CA5B-3130-E97BE0C6BA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9172" y="3989246"/>
            <a:ext cx="6372225" cy="419100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9A6FC85C-B999-66BD-3302-5602749B7F8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9172" y="4390050"/>
            <a:ext cx="6372225" cy="419100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0767CB14-0EFA-B10C-E5B2-E9955BAC0B0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79172" y="4791426"/>
            <a:ext cx="6372225" cy="60960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D19A70C6-D53B-FD05-5EE9-B5E6640C4B4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79172" y="5380844"/>
            <a:ext cx="6372225" cy="428625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B04544FA-D03C-1532-3BCC-0599068D485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9172" y="6068144"/>
            <a:ext cx="6372225" cy="457200"/>
          </a:xfrm>
          <a:prstGeom prst="rect">
            <a:avLst/>
          </a:prstGeom>
        </p:spPr>
      </p:pic>
      <p:sp>
        <p:nvSpPr>
          <p:cNvPr id="37" name="CuadroTexto 36">
            <a:extLst>
              <a:ext uri="{FF2B5EF4-FFF2-40B4-BE49-F238E27FC236}">
                <a16:creationId xmlns:a16="http://schemas.microsoft.com/office/drawing/2014/main" id="{1DB79766-9FC2-56A2-BBB2-D3E565F14C4A}"/>
              </a:ext>
            </a:extLst>
          </p:cNvPr>
          <p:cNvSpPr txBox="1"/>
          <p:nvPr/>
        </p:nvSpPr>
        <p:spPr>
          <a:xfrm>
            <a:off x="7151597" y="6525344"/>
            <a:ext cx="365637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1200" dirty="0">
                <a:solidFill>
                  <a:srgbClr val="C00000"/>
                </a:solidFill>
              </a:rPr>
              <a:t>San Pedro Ayampuc, Palencia y Sn José Pinula = </a:t>
            </a:r>
            <a:r>
              <a:rPr lang="es-MX" sz="1200" b="1" dirty="0">
                <a:solidFill>
                  <a:srgbClr val="C00000"/>
                </a:solidFill>
              </a:rPr>
              <a:t>209,426</a:t>
            </a:r>
            <a:endParaRPr lang="es-GT" sz="1200" b="1" dirty="0">
              <a:solidFill>
                <a:srgbClr val="C00000"/>
              </a:solidFill>
            </a:endParaRPr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id="{6758F049-38D1-CFEB-7F14-5BCC8B0C286A}"/>
              </a:ext>
            </a:extLst>
          </p:cNvPr>
          <p:cNvSpPr txBox="1">
            <a:spLocks/>
          </p:cNvSpPr>
          <p:nvPr/>
        </p:nvSpPr>
        <p:spPr>
          <a:xfrm>
            <a:off x="191344" y="96252"/>
            <a:ext cx="11665296" cy="108012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800" b="1" i="1" u="sng" dirty="0">
                <a:solidFill>
                  <a:srgbClr val="C00000"/>
                </a:solidFill>
                <a:latin typeface="Georgia" panose="02040502050405020303" pitchFamily="18" charset="0"/>
                <a:ea typeface="+mn-ea"/>
                <a:cs typeface="+mn-cs"/>
              </a:rPr>
              <a:t>¿ Porqué invertir </a:t>
            </a:r>
            <a:br>
              <a:rPr lang="es-MX" sz="2800" b="1" i="1" u="sng" dirty="0">
                <a:solidFill>
                  <a:srgbClr val="C00000"/>
                </a:solidFill>
                <a:latin typeface="Georgia" panose="02040502050405020303" pitchFamily="18" charset="0"/>
                <a:ea typeface="+mn-ea"/>
                <a:cs typeface="+mn-cs"/>
              </a:rPr>
            </a:br>
            <a:r>
              <a:rPr lang="es-MX" sz="2800" b="1" i="1" u="sng" dirty="0">
                <a:solidFill>
                  <a:srgbClr val="C00000"/>
                </a:solidFill>
                <a:latin typeface="Georgia" panose="02040502050405020303" pitchFamily="18" charset="0"/>
                <a:ea typeface="+mn-ea"/>
                <a:cs typeface="+mn-cs"/>
              </a:rPr>
              <a:t>en el Área Metropolitana de Guatemala ?</a:t>
            </a:r>
            <a:endParaRPr lang="en-US" sz="2800" b="1" i="1" u="sng" dirty="0">
              <a:solidFill>
                <a:srgbClr val="C00000"/>
              </a:solidFill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57814889-2795-5670-C40C-622B87428A14}"/>
              </a:ext>
            </a:extLst>
          </p:cNvPr>
          <p:cNvSpPr txBox="1"/>
          <p:nvPr/>
        </p:nvSpPr>
        <p:spPr>
          <a:xfrm>
            <a:off x="11120527" y="6518367"/>
            <a:ext cx="109615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1600" b="1" u="sng" dirty="0">
                <a:solidFill>
                  <a:srgbClr val="C00000"/>
                </a:solidFill>
              </a:rPr>
              <a:t>3,135,628</a:t>
            </a:r>
            <a:endParaRPr lang="es-GT" sz="1600" b="1" u="sng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488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37" grpId="0" animBg="1"/>
      <p:bldP spid="3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B501D0-0D69-E716-39A2-E017F454D9CD}"/>
              </a:ext>
            </a:extLst>
          </p:cNvPr>
          <p:cNvSpPr txBox="1">
            <a:spLocks/>
          </p:cNvSpPr>
          <p:nvPr/>
        </p:nvSpPr>
        <p:spPr>
          <a:xfrm>
            <a:off x="2659117" y="426501"/>
            <a:ext cx="7136764" cy="139520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3600" b="1" dirty="0">
                <a:solidFill>
                  <a:srgbClr val="6A310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aramond Pro Bold" panose="02020702060506020403" pitchFamily="18" charset="0"/>
                <a:ea typeface="+mn-ea"/>
                <a:cs typeface="+mn-cs"/>
              </a:rPr>
              <a:t>Recuperación de PTAR Existentes</a:t>
            </a:r>
          </a:p>
          <a:p>
            <a:pPr algn="ctr"/>
            <a:r>
              <a:rPr lang="es-MX" sz="3600" b="1" dirty="0">
                <a:solidFill>
                  <a:srgbClr val="6A310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aramond Pro Bold" panose="02020702060506020403" pitchFamily="18" charset="0"/>
                <a:ea typeface="+mn-ea"/>
                <a:cs typeface="+mn-cs"/>
              </a:rPr>
              <a:t>Propuesta MGCS-AMSA-INFOM</a:t>
            </a:r>
          </a:p>
          <a:p>
            <a:pPr algn="ctr"/>
            <a:endParaRPr lang="es-GT" sz="3600" b="1" dirty="0">
              <a:solidFill>
                <a:srgbClr val="6A310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Garamond Pro Bold" panose="02020702060506020403" pitchFamily="18" charset="0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8E19D9D-C4FE-FF93-9A61-8380669C77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2363" y="-1212057"/>
            <a:ext cx="3235960" cy="995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488C083-5343-FD18-D7BB-3FDB18821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432" y="4157136"/>
            <a:ext cx="2742255" cy="2547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578391D-74BF-7A34-A8C7-243A3AE5E2F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327"/>
          <a:stretch/>
        </p:blipFill>
        <p:spPr>
          <a:xfrm>
            <a:off x="527887" y="1680876"/>
            <a:ext cx="2777343" cy="22723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4053D57-3960-4E25-ACA3-40278E763D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7499" y="1677330"/>
            <a:ext cx="2122985" cy="22723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E4D4ECA-3489-221F-3B66-F4A41F1B4AE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4927"/>
          <a:stretch/>
        </p:blipFill>
        <p:spPr>
          <a:xfrm>
            <a:off x="3808098" y="4148439"/>
            <a:ext cx="3555227" cy="25631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0C61187-7A88-9914-7E64-62852218885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8029"/>
          <a:stretch/>
        </p:blipFill>
        <p:spPr>
          <a:xfrm>
            <a:off x="7789022" y="4157136"/>
            <a:ext cx="3965629" cy="25544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90F9D69-50CA-453E-FA1C-6167AA35F5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2751" y="1680876"/>
            <a:ext cx="1705078" cy="22723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C5C24EA-26E3-106A-BF78-2911665A94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17842" y="1677330"/>
            <a:ext cx="2816926" cy="22723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81268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86F70-7993-566E-4DB8-984A0EA8B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27F95C1-AF45-AC59-E098-3F4570F585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207"/>
          <a:stretch/>
        </p:blipFill>
        <p:spPr>
          <a:xfrm>
            <a:off x="2999874" y="1349504"/>
            <a:ext cx="8967536" cy="53781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B73028F-1EAF-6357-0579-FF16D342A9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16" y="3429000"/>
            <a:ext cx="2821790" cy="866199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B0FCB18F-CA61-92D1-E1DD-F117D352EE4A}"/>
              </a:ext>
            </a:extLst>
          </p:cNvPr>
          <p:cNvSpPr txBox="1">
            <a:spLocks/>
          </p:cNvSpPr>
          <p:nvPr/>
        </p:nvSpPr>
        <p:spPr>
          <a:xfrm>
            <a:off x="2334826" y="139259"/>
            <a:ext cx="7714695" cy="1020932"/>
          </a:xfrm>
          <a:prstGeom prst="rect">
            <a:avLst/>
          </a:prstGeom>
        </p:spPr>
        <p:txBody>
          <a:bodyPr anchor="ctr" anchorCtr="0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3600" b="1" dirty="0">
                <a:solidFill>
                  <a:srgbClr val="6A310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aramond Pro Bold" panose="02020702060506020403" pitchFamily="18" charset="0"/>
                <a:ea typeface="+mn-ea"/>
                <a:cs typeface="+mn-cs"/>
              </a:rPr>
              <a:t>Propuesta AMSA</a:t>
            </a:r>
          </a:p>
          <a:p>
            <a:pPr algn="ctr"/>
            <a:r>
              <a:rPr lang="es-GT" sz="3600" b="1" dirty="0">
                <a:solidFill>
                  <a:srgbClr val="6A310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aramond Pro Bold" panose="02020702060506020403" pitchFamily="18" charset="0"/>
                <a:ea typeface="+mn-ea"/>
                <a:cs typeface="+mn-cs"/>
              </a:rPr>
              <a:t>Lagunas de Retención y Estabilización</a:t>
            </a:r>
          </a:p>
        </p:txBody>
      </p:sp>
    </p:spTree>
    <p:extLst>
      <p:ext uri="{BB962C8B-B14F-4D97-AF65-F5344CB8AC3E}">
        <p14:creationId xmlns:p14="http://schemas.microsoft.com/office/powerpoint/2010/main" val="38206051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6056628-2B08-8C7F-D413-1F8AC56BEA18}"/>
              </a:ext>
            </a:extLst>
          </p:cNvPr>
          <p:cNvSpPr txBox="1"/>
          <p:nvPr/>
        </p:nvSpPr>
        <p:spPr>
          <a:xfrm>
            <a:off x="3863041" y="3457074"/>
            <a:ext cx="4989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GT" sz="2400" b="1" i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“GRACIAS POR SU ATENCIÓN ”</a:t>
            </a:r>
            <a:r>
              <a:rPr lang="es-GT" sz="2400" i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701428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457</TotalTime>
  <Words>556</Words>
  <Application>Microsoft Office PowerPoint</Application>
  <PresentationFormat>Panorámica</PresentationFormat>
  <Paragraphs>131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3" baseType="lpstr">
      <vt:lpstr>Adobe Garamond Pro Bold</vt:lpstr>
      <vt:lpstr>Arial</vt:lpstr>
      <vt:lpstr>Calibri</vt:lpstr>
      <vt:lpstr>Calibri Light</vt:lpstr>
      <vt:lpstr>Georgia</vt:lpstr>
      <vt:lpstr>Symbol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Ing. Obdulio Cotuc</cp:lastModifiedBy>
  <cp:revision>27</cp:revision>
  <dcterms:created xsi:type="dcterms:W3CDTF">2024-03-21T16:18:36Z</dcterms:created>
  <dcterms:modified xsi:type="dcterms:W3CDTF">2025-04-23T23:00:12Z</dcterms:modified>
</cp:coreProperties>
</file>