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75" r:id="rId2"/>
    <p:sldId id="733" r:id="rId3"/>
    <p:sldId id="622" r:id="rId4"/>
    <p:sldId id="402" r:id="rId5"/>
    <p:sldId id="643" r:id="rId6"/>
    <p:sldId id="645" r:id="rId7"/>
    <p:sldId id="337" r:id="rId8"/>
    <p:sldId id="399" r:id="rId9"/>
    <p:sldId id="412" r:id="rId10"/>
    <p:sldId id="740" r:id="rId11"/>
    <p:sldId id="403" r:id="rId12"/>
    <p:sldId id="489" r:id="rId13"/>
    <p:sldId id="335" r:id="rId14"/>
    <p:sldId id="408" r:id="rId15"/>
    <p:sldId id="406" r:id="rId16"/>
    <p:sldId id="271" r:id="rId17"/>
    <p:sldId id="409" r:id="rId18"/>
    <p:sldId id="504" r:id="rId19"/>
    <p:sldId id="483" r:id="rId20"/>
    <p:sldId id="735" r:id="rId21"/>
    <p:sldId id="737" r:id="rId22"/>
    <p:sldId id="309" r:id="rId23"/>
    <p:sldId id="739" r:id="rId24"/>
    <p:sldId id="294" r:id="rId25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CC5"/>
    <a:srgbClr val="87C0D5"/>
    <a:srgbClr val="192854"/>
    <a:srgbClr val="23B2E3"/>
    <a:srgbClr val="062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37" autoAdjust="0"/>
    <p:restoredTop sz="94674"/>
  </p:normalViewPr>
  <p:slideViewPr>
    <p:cSldViewPr snapToGrid="0" snapToObjects="1">
      <p:cViewPr varScale="1">
        <p:scale>
          <a:sx n="88" d="100"/>
          <a:sy n="88" d="100"/>
        </p:scale>
        <p:origin x="8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C3EF3A-DBE7-465D-8BAF-F2DC4B508442}" type="doc">
      <dgm:prSet loTypeId="urn:microsoft.com/office/officeart/2005/8/layout/hList7" loCatId="list" qsTypeId="urn:microsoft.com/office/officeart/2005/8/quickstyle/simple1" qsCatId="simple" csTypeId="urn:microsoft.com/office/officeart/2005/8/colors/colorful1" csCatId="colorful" phldr="1"/>
      <dgm:spPr/>
    </dgm:pt>
    <dgm:pt modelId="{E1D26A1C-3C9D-4445-9643-A45BE93DD42E}">
      <dgm:prSet phldrT="[Texto]"/>
      <dgm:spPr/>
      <dgm:t>
        <a:bodyPr/>
        <a:lstStyle/>
        <a:p>
          <a:r>
            <a:rPr lang="es-GT" dirty="0"/>
            <a:t>Adaptación</a:t>
          </a:r>
        </a:p>
      </dgm:t>
    </dgm:pt>
    <dgm:pt modelId="{DF564CCB-CDE2-4E98-AC85-F1B33443570B}" type="parTrans" cxnId="{C98BC0EC-5530-4925-BA51-3A67287F609D}">
      <dgm:prSet/>
      <dgm:spPr/>
      <dgm:t>
        <a:bodyPr/>
        <a:lstStyle/>
        <a:p>
          <a:endParaRPr lang="es-GT"/>
        </a:p>
      </dgm:t>
    </dgm:pt>
    <dgm:pt modelId="{51517C87-6DD4-45B6-8617-2738C77E4919}" type="sibTrans" cxnId="{C98BC0EC-5530-4925-BA51-3A67287F609D}">
      <dgm:prSet/>
      <dgm:spPr/>
      <dgm:t>
        <a:bodyPr/>
        <a:lstStyle/>
        <a:p>
          <a:endParaRPr lang="es-GT"/>
        </a:p>
      </dgm:t>
    </dgm:pt>
    <dgm:pt modelId="{780720EB-9370-4451-9342-419D52D14AF2}">
      <dgm:prSet phldrT="[Texto]"/>
      <dgm:spPr/>
      <dgm:t>
        <a:bodyPr/>
        <a:lstStyle/>
        <a:p>
          <a:r>
            <a:rPr lang="es-GT" dirty="0"/>
            <a:t>Reducción de riesgos</a:t>
          </a:r>
        </a:p>
      </dgm:t>
    </dgm:pt>
    <dgm:pt modelId="{B2F5C081-F644-4DD9-95B1-848C981657FB}" type="parTrans" cxnId="{94DA7669-315C-4BD9-B718-C83FD24893F1}">
      <dgm:prSet/>
      <dgm:spPr/>
      <dgm:t>
        <a:bodyPr/>
        <a:lstStyle/>
        <a:p>
          <a:endParaRPr lang="es-GT"/>
        </a:p>
      </dgm:t>
    </dgm:pt>
    <dgm:pt modelId="{DBF62198-2B61-47FE-A7A1-6A2B165F4915}" type="sibTrans" cxnId="{94DA7669-315C-4BD9-B718-C83FD24893F1}">
      <dgm:prSet/>
      <dgm:spPr/>
      <dgm:t>
        <a:bodyPr/>
        <a:lstStyle/>
        <a:p>
          <a:endParaRPr lang="es-GT"/>
        </a:p>
      </dgm:t>
    </dgm:pt>
    <dgm:pt modelId="{4B3FF166-97DA-489F-AF4A-75560C0A7943}">
      <dgm:prSet phldrT="[Texto]"/>
      <dgm:spPr/>
      <dgm:t>
        <a:bodyPr/>
        <a:lstStyle/>
        <a:p>
          <a:r>
            <a:rPr lang="es-GT" dirty="0"/>
            <a:t>Integración y planificación</a:t>
          </a:r>
        </a:p>
      </dgm:t>
    </dgm:pt>
    <dgm:pt modelId="{1BC3B8D5-C66B-4FC8-900C-E0F9A513B35E}" type="parTrans" cxnId="{5CE73CD4-8C25-4E8A-8119-78A4AB31F02E}">
      <dgm:prSet/>
      <dgm:spPr/>
      <dgm:t>
        <a:bodyPr/>
        <a:lstStyle/>
        <a:p>
          <a:endParaRPr lang="es-GT"/>
        </a:p>
      </dgm:t>
    </dgm:pt>
    <dgm:pt modelId="{6C7C0B25-AD27-48EE-9DBD-323F90A42143}" type="sibTrans" cxnId="{5CE73CD4-8C25-4E8A-8119-78A4AB31F02E}">
      <dgm:prSet/>
      <dgm:spPr/>
      <dgm:t>
        <a:bodyPr/>
        <a:lstStyle/>
        <a:p>
          <a:endParaRPr lang="es-GT"/>
        </a:p>
      </dgm:t>
    </dgm:pt>
    <dgm:pt modelId="{EF549E67-DDB3-4438-8881-957C16A2A322}">
      <dgm:prSet/>
      <dgm:spPr/>
      <dgm:t>
        <a:bodyPr/>
        <a:lstStyle/>
        <a:p>
          <a:r>
            <a:rPr lang="es-GT" dirty="0"/>
            <a:t>Recuperación</a:t>
          </a:r>
        </a:p>
      </dgm:t>
    </dgm:pt>
    <dgm:pt modelId="{0EC19420-3FA7-4511-AB2C-039343FEFD9E}" type="parTrans" cxnId="{0F57FAFA-5005-4E80-9D39-C31B32C62021}">
      <dgm:prSet/>
      <dgm:spPr/>
      <dgm:t>
        <a:bodyPr/>
        <a:lstStyle/>
        <a:p>
          <a:endParaRPr lang="es-GT"/>
        </a:p>
      </dgm:t>
    </dgm:pt>
    <dgm:pt modelId="{4D0FF64A-8A58-45B7-839A-33384165C366}" type="sibTrans" cxnId="{0F57FAFA-5005-4E80-9D39-C31B32C62021}">
      <dgm:prSet/>
      <dgm:spPr/>
      <dgm:t>
        <a:bodyPr/>
        <a:lstStyle/>
        <a:p>
          <a:endParaRPr lang="es-GT"/>
        </a:p>
      </dgm:t>
    </dgm:pt>
    <dgm:pt modelId="{BD4D4261-1614-4B8F-9821-4291E75CE090}" type="pres">
      <dgm:prSet presAssocID="{B7C3EF3A-DBE7-465D-8BAF-F2DC4B508442}" presName="Name0" presStyleCnt="0">
        <dgm:presLayoutVars>
          <dgm:dir/>
          <dgm:resizeHandles val="exact"/>
        </dgm:presLayoutVars>
      </dgm:prSet>
      <dgm:spPr/>
    </dgm:pt>
    <dgm:pt modelId="{2A8634DA-C3E1-471B-A8E3-9189E455A247}" type="pres">
      <dgm:prSet presAssocID="{B7C3EF3A-DBE7-465D-8BAF-F2DC4B508442}" presName="fgShape" presStyleLbl="fgShp" presStyleIdx="0" presStyleCnt="1"/>
      <dgm:spPr/>
    </dgm:pt>
    <dgm:pt modelId="{F2F50838-B8BF-4CDA-9F02-8DF748752469}" type="pres">
      <dgm:prSet presAssocID="{B7C3EF3A-DBE7-465D-8BAF-F2DC4B508442}" presName="linComp" presStyleCnt="0"/>
      <dgm:spPr/>
    </dgm:pt>
    <dgm:pt modelId="{FBEF5273-AF29-4B41-9D64-DCBEBBF042A5}" type="pres">
      <dgm:prSet presAssocID="{E1D26A1C-3C9D-4445-9643-A45BE93DD42E}" presName="compNode" presStyleCnt="0"/>
      <dgm:spPr/>
    </dgm:pt>
    <dgm:pt modelId="{C2762C69-E71B-43B7-A7B9-D1FE2B83C5B1}" type="pres">
      <dgm:prSet presAssocID="{E1D26A1C-3C9D-4445-9643-A45BE93DD42E}" presName="bkgdShape" presStyleLbl="node1" presStyleIdx="0" presStyleCnt="4" custLinFactNeighborY="-451"/>
      <dgm:spPr/>
    </dgm:pt>
    <dgm:pt modelId="{19482059-811F-4532-9D3D-BC875FC7FB8A}" type="pres">
      <dgm:prSet presAssocID="{E1D26A1C-3C9D-4445-9643-A45BE93DD42E}" presName="nodeTx" presStyleLbl="node1" presStyleIdx="0" presStyleCnt="4">
        <dgm:presLayoutVars>
          <dgm:bulletEnabled val="1"/>
        </dgm:presLayoutVars>
      </dgm:prSet>
      <dgm:spPr/>
    </dgm:pt>
    <dgm:pt modelId="{6BD56FFB-D8F6-4D36-B1CC-C6A3E6CE2F74}" type="pres">
      <dgm:prSet presAssocID="{E1D26A1C-3C9D-4445-9643-A45BE93DD42E}" presName="invisiNode" presStyleLbl="node1" presStyleIdx="0" presStyleCnt="4"/>
      <dgm:spPr/>
    </dgm:pt>
    <dgm:pt modelId="{36E4CD60-0E76-4E39-AE6E-AEBD1E221168}" type="pres">
      <dgm:prSet presAssocID="{E1D26A1C-3C9D-4445-9643-A45BE93DD42E}" presName="imagNode" presStyleLbl="fgImgPlace1" presStyleIdx="0" presStyleCnt="4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110AE17-BE11-40D1-85A5-71AE3B1D9531}" type="pres">
      <dgm:prSet presAssocID="{51517C87-6DD4-45B6-8617-2738C77E4919}" presName="sibTrans" presStyleLbl="sibTrans2D1" presStyleIdx="0" presStyleCnt="0"/>
      <dgm:spPr/>
    </dgm:pt>
    <dgm:pt modelId="{000532C3-7ADF-4400-BBB5-72876091AFC1}" type="pres">
      <dgm:prSet presAssocID="{780720EB-9370-4451-9342-419D52D14AF2}" presName="compNode" presStyleCnt="0"/>
      <dgm:spPr/>
    </dgm:pt>
    <dgm:pt modelId="{8C61DB8E-237F-4B7D-A65B-C57284A1636A}" type="pres">
      <dgm:prSet presAssocID="{780720EB-9370-4451-9342-419D52D14AF2}" presName="bkgdShape" presStyleLbl="node1" presStyleIdx="1" presStyleCnt="4"/>
      <dgm:spPr/>
    </dgm:pt>
    <dgm:pt modelId="{DCD901F0-E7E1-462A-9875-9874C1FA0AA7}" type="pres">
      <dgm:prSet presAssocID="{780720EB-9370-4451-9342-419D52D14AF2}" presName="nodeTx" presStyleLbl="node1" presStyleIdx="1" presStyleCnt="4">
        <dgm:presLayoutVars>
          <dgm:bulletEnabled val="1"/>
        </dgm:presLayoutVars>
      </dgm:prSet>
      <dgm:spPr/>
    </dgm:pt>
    <dgm:pt modelId="{E79D93D6-0AA2-4F13-9488-A8EF3A5045F5}" type="pres">
      <dgm:prSet presAssocID="{780720EB-9370-4451-9342-419D52D14AF2}" presName="invisiNode" presStyleLbl="node1" presStyleIdx="1" presStyleCnt="4"/>
      <dgm:spPr/>
    </dgm:pt>
    <dgm:pt modelId="{F875CA1C-6378-46CA-B0B1-622F1A728354}" type="pres">
      <dgm:prSet presAssocID="{780720EB-9370-4451-9342-419D52D14AF2}" presName="imagNode" presStyleLbl="fgImgPlace1" presStyleIdx="1" presStyleCnt="4"/>
      <dgm:spPr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FAC30AC-AB66-4863-A63C-20E9C28739B1}" type="pres">
      <dgm:prSet presAssocID="{DBF62198-2B61-47FE-A7A1-6A2B165F4915}" presName="sibTrans" presStyleLbl="sibTrans2D1" presStyleIdx="0" presStyleCnt="0"/>
      <dgm:spPr/>
    </dgm:pt>
    <dgm:pt modelId="{2ACC74C5-2FCF-419E-8436-48391A9CBCA2}" type="pres">
      <dgm:prSet presAssocID="{EF549E67-DDB3-4438-8881-957C16A2A322}" presName="compNode" presStyleCnt="0"/>
      <dgm:spPr/>
    </dgm:pt>
    <dgm:pt modelId="{0214E439-9467-4CB7-B577-9A2A42647950}" type="pres">
      <dgm:prSet presAssocID="{EF549E67-DDB3-4438-8881-957C16A2A322}" presName="bkgdShape" presStyleLbl="node1" presStyleIdx="2" presStyleCnt="4"/>
      <dgm:spPr/>
    </dgm:pt>
    <dgm:pt modelId="{E54138BA-F7F1-4287-8A74-188AA18B9199}" type="pres">
      <dgm:prSet presAssocID="{EF549E67-DDB3-4438-8881-957C16A2A322}" presName="nodeTx" presStyleLbl="node1" presStyleIdx="2" presStyleCnt="4">
        <dgm:presLayoutVars>
          <dgm:bulletEnabled val="1"/>
        </dgm:presLayoutVars>
      </dgm:prSet>
      <dgm:spPr/>
    </dgm:pt>
    <dgm:pt modelId="{A48CAFAA-6A65-4FFF-8BD6-633BC9532FD7}" type="pres">
      <dgm:prSet presAssocID="{EF549E67-DDB3-4438-8881-957C16A2A322}" presName="invisiNode" presStyleLbl="node1" presStyleIdx="2" presStyleCnt="4"/>
      <dgm:spPr/>
    </dgm:pt>
    <dgm:pt modelId="{00BB1B12-BE6D-4A77-B953-DD1728E82712}" type="pres">
      <dgm:prSet presAssocID="{EF549E67-DDB3-4438-8881-957C16A2A322}" presName="imagNode" presStyleLbl="fgImgPlace1" presStyleIdx="2" presStyleCnt="4"/>
      <dgm:spPr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910C2CD-EBC0-4B05-8817-6ECD52C73F44}" type="pres">
      <dgm:prSet presAssocID="{4D0FF64A-8A58-45B7-839A-33384165C366}" presName="sibTrans" presStyleLbl="sibTrans2D1" presStyleIdx="0" presStyleCnt="0"/>
      <dgm:spPr/>
    </dgm:pt>
    <dgm:pt modelId="{ECA0A6B4-228F-45AC-95E7-967C93D31FF2}" type="pres">
      <dgm:prSet presAssocID="{4B3FF166-97DA-489F-AF4A-75560C0A7943}" presName="compNode" presStyleCnt="0"/>
      <dgm:spPr/>
    </dgm:pt>
    <dgm:pt modelId="{EA57F50A-CA27-4EB6-BA6C-A59F7D7F0449}" type="pres">
      <dgm:prSet presAssocID="{4B3FF166-97DA-489F-AF4A-75560C0A7943}" presName="bkgdShape" presStyleLbl="node1" presStyleIdx="3" presStyleCnt="4"/>
      <dgm:spPr/>
    </dgm:pt>
    <dgm:pt modelId="{3623B0A9-8223-4AA4-914F-C9F471B4D988}" type="pres">
      <dgm:prSet presAssocID="{4B3FF166-97DA-489F-AF4A-75560C0A7943}" presName="nodeTx" presStyleLbl="node1" presStyleIdx="3" presStyleCnt="4">
        <dgm:presLayoutVars>
          <dgm:bulletEnabled val="1"/>
        </dgm:presLayoutVars>
      </dgm:prSet>
      <dgm:spPr/>
    </dgm:pt>
    <dgm:pt modelId="{359244AF-56B4-4FB2-9DB7-7B700BF392D9}" type="pres">
      <dgm:prSet presAssocID="{4B3FF166-97DA-489F-AF4A-75560C0A7943}" presName="invisiNode" presStyleLbl="node1" presStyleIdx="3" presStyleCnt="4"/>
      <dgm:spPr/>
    </dgm:pt>
    <dgm:pt modelId="{5BB6B585-9C41-47D9-9051-E385061D6EC1}" type="pres">
      <dgm:prSet presAssocID="{4B3FF166-97DA-489F-AF4A-75560C0A7943}" presName="imagNode" presStyleLbl="fgImgPlace1" presStyleIdx="3" presStyleCnt="4"/>
      <dgm:spPr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</dgm:ptLst>
  <dgm:cxnLst>
    <dgm:cxn modelId="{A9066C11-9233-4414-882C-148CE52056C7}" type="presOf" srcId="{DBF62198-2B61-47FE-A7A1-6A2B165F4915}" destId="{0FAC30AC-AB66-4863-A63C-20E9C28739B1}" srcOrd="0" destOrd="0" presId="urn:microsoft.com/office/officeart/2005/8/layout/hList7"/>
    <dgm:cxn modelId="{7A769D35-D048-4D25-86B7-346332AD17DD}" type="presOf" srcId="{B7C3EF3A-DBE7-465D-8BAF-F2DC4B508442}" destId="{BD4D4261-1614-4B8F-9821-4291E75CE090}" srcOrd="0" destOrd="0" presId="urn:microsoft.com/office/officeart/2005/8/layout/hList7"/>
    <dgm:cxn modelId="{8EF70242-DCC9-4CBC-A1FF-2C02A1A0544F}" type="presOf" srcId="{E1D26A1C-3C9D-4445-9643-A45BE93DD42E}" destId="{19482059-811F-4532-9D3D-BC875FC7FB8A}" srcOrd="1" destOrd="0" presId="urn:microsoft.com/office/officeart/2005/8/layout/hList7"/>
    <dgm:cxn modelId="{9C66C445-D32E-4FE5-994D-C0CF129CFF33}" type="presOf" srcId="{EF549E67-DDB3-4438-8881-957C16A2A322}" destId="{E54138BA-F7F1-4287-8A74-188AA18B9199}" srcOrd="1" destOrd="0" presId="urn:microsoft.com/office/officeart/2005/8/layout/hList7"/>
    <dgm:cxn modelId="{901E1250-3091-4B0D-A244-4A63F2997D76}" type="presOf" srcId="{4B3FF166-97DA-489F-AF4A-75560C0A7943}" destId="{3623B0A9-8223-4AA4-914F-C9F471B4D988}" srcOrd="1" destOrd="0" presId="urn:microsoft.com/office/officeart/2005/8/layout/hList7"/>
    <dgm:cxn modelId="{94DA7669-315C-4BD9-B718-C83FD24893F1}" srcId="{B7C3EF3A-DBE7-465D-8BAF-F2DC4B508442}" destId="{780720EB-9370-4451-9342-419D52D14AF2}" srcOrd="1" destOrd="0" parTransId="{B2F5C081-F644-4DD9-95B1-848C981657FB}" sibTransId="{DBF62198-2B61-47FE-A7A1-6A2B165F4915}"/>
    <dgm:cxn modelId="{BB09D26A-ED0E-476E-B314-B20099BEF7C3}" type="presOf" srcId="{4B3FF166-97DA-489F-AF4A-75560C0A7943}" destId="{EA57F50A-CA27-4EB6-BA6C-A59F7D7F0449}" srcOrd="0" destOrd="0" presId="urn:microsoft.com/office/officeart/2005/8/layout/hList7"/>
    <dgm:cxn modelId="{5498297C-B0EF-4E21-A538-2EE27FFAEE50}" type="presOf" srcId="{780720EB-9370-4451-9342-419D52D14AF2}" destId="{DCD901F0-E7E1-462A-9875-9874C1FA0AA7}" srcOrd="1" destOrd="0" presId="urn:microsoft.com/office/officeart/2005/8/layout/hList7"/>
    <dgm:cxn modelId="{67C275D3-12EB-41A0-9838-698C5F9E68B5}" type="presOf" srcId="{E1D26A1C-3C9D-4445-9643-A45BE93DD42E}" destId="{C2762C69-E71B-43B7-A7B9-D1FE2B83C5B1}" srcOrd="0" destOrd="0" presId="urn:microsoft.com/office/officeart/2005/8/layout/hList7"/>
    <dgm:cxn modelId="{5CE73CD4-8C25-4E8A-8119-78A4AB31F02E}" srcId="{B7C3EF3A-DBE7-465D-8BAF-F2DC4B508442}" destId="{4B3FF166-97DA-489F-AF4A-75560C0A7943}" srcOrd="3" destOrd="0" parTransId="{1BC3B8D5-C66B-4FC8-900C-E0F9A513B35E}" sibTransId="{6C7C0B25-AD27-48EE-9DBD-323F90A42143}"/>
    <dgm:cxn modelId="{500652DB-14D1-4B8E-B623-2D8F1AF15FFF}" type="presOf" srcId="{4D0FF64A-8A58-45B7-839A-33384165C366}" destId="{F910C2CD-EBC0-4B05-8817-6ECD52C73F44}" srcOrd="0" destOrd="0" presId="urn:microsoft.com/office/officeart/2005/8/layout/hList7"/>
    <dgm:cxn modelId="{B8EC6ADB-EADE-4EA2-8149-8C2E528178F0}" type="presOf" srcId="{EF549E67-DDB3-4438-8881-957C16A2A322}" destId="{0214E439-9467-4CB7-B577-9A2A42647950}" srcOrd="0" destOrd="0" presId="urn:microsoft.com/office/officeart/2005/8/layout/hList7"/>
    <dgm:cxn modelId="{5F3191EA-19A3-4D92-9ACC-3D6F31D7F988}" type="presOf" srcId="{51517C87-6DD4-45B6-8617-2738C77E4919}" destId="{0110AE17-BE11-40D1-85A5-71AE3B1D9531}" srcOrd="0" destOrd="0" presId="urn:microsoft.com/office/officeart/2005/8/layout/hList7"/>
    <dgm:cxn modelId="{C98BC0EC-5530-4925-BA51-3A67287F609D}" srcId="{B7C3EF3A-DBE7-465D-8BAF-F2DC4B508442}" destId="{E1D26A1C-3C9D-4445-9643-A45BE93DD42E}" srcOrd="0" destOrd="0" parTransId="{DF564CCB-CDE2-4E98-AC85-F1B33443570B}" sibTransId="{51517C87-6DD4-45B6-8617-2738C77E4919}"/>
    <dgm:cxn modelId="{53046BF3-4F19-4E1A-8197-5ADE41F62E35}" type="presOf" srcId="{780720EB-9370-4451-9342-419D52D14AF2}" destId="{8C61DB8E-237F-4B7D-A65B-C57284A1636A}" srcOrd="0" destOrd="0" presId="urn:microsoft.com/office/officeart/2005/8/layout/hList7"/>
    <dgm:cxn modelId="{0F57FAFA-5005-4E80-9D39-C31B32C62021}" srcId="{B7C3EF3A-DBE7-465D-8BAF-F2DC4B508442}" destId="{EF549E67-DDB3-4438-8881-957C16A2A322}" srcOrd="2" destOrd="0" parTransId="{0EC19420-3FA7-4511-AB2C-039343FEFD9E}" sibTransId="{4D0FF64A-8A58-45B7-839A-33384165C366}"/>
    <dgm:cxn modelId="{27F6CB1A-CFB6-4A39-A80A-4A800C640BB6}" type="presParOf" srcId="{BD4D4261-1614-4B8F-9821-4291E75CE090}" destId="{2A8634DA-C3E1-471B-A8E3-9189E455A247}" srcOrd="0" destOrd="0" presId="urn:microsoft.com/office/officeart/2005/8/layout/hList7"/>
    <dgm:cxn modelId="{1D14E6C4-8420-4107-B58F-FEB290871124}" type="presParOf" srcId="{BD4D4261-1614-4B8F-9821-4291E75CE090}" destId="{F2F50838-B8BF-4CDA-9F02-8DF748752469}" srcOrd="1" destOrd="0" presId="urn:microsoft.com/office/officeart/2005/8/layout/hList7"/>
    <dgm:cxn modelId="{5E6C33DB-CF16-45A3-A2F6-DBDFA46D9F44}" type="presParOf" srcId="{F2F50838-B8BF-4CDA-9F02-8DF748752469}" destId="{FBEF5273-AF29-4B41-9D64-DCBEBBF042A5}" srcOrd="0" destOrd="0" presId="urn:microsoft.com/office/officeart/2005/8/layout/hList7"/>
    <dgm:cxn modelId="{4695EECC-3F31-42FF-AEF2-900C748E34C7}" type="presParOf" srcId="{FBEF5273-AF29-4B41-9D64-DCBEBBF042A5}" destId="{C2762C69-E71B-43B7-A7B9-D1FE2B83C5B1}" srcOrd="0" destOrd="0" presId="urn:microsoft.com/office/officeart/2005/8/layout/hList7"/>
    <dgm:cxn modelId="{00E60A2E-943E-42CD-871C-B659A7F84815}" type="presParOf" srcId="{FBEF5273-AF29-4B41-9D64-DCBEBBF042A5}" destId="{19482059-811F-4532-9D3D-BC875FC7FB8A}" srcOrd="1" destOrd="0" presId="urn:microsoft.com/office/officeart/2005/8/layout/hList7"/>
    <dgm:cxn modelId="{8AD32CB4-7758-4BBB-AB35-9778F14AA1C0}" type="presParOf" srcId="{FBEF5273-AF29-4B41-9D64-DCBEBBF042A5}" destId="{6BD56FFB-D8F6-4D36-B1CC-C6A3E6CE2F74}" srcOrd="2" destOrd="0" presId="urn:microsoft.com/office/officeart/2005/8/layout/hList7"/>
    <dgm:cxn modelId="{F9E0E9A3-8A8F-4432-A868-8A03DBF21629}" type="presParOf" srcId="{FBEF5273-AF29-4B41-9D64-DCBEBBF042A5}" destId="{36E4CD60-0E76-4E39-AE6E-AEBD1E221168}" srcOrd="3" destOrd="0" presId="urn:microsoft.com/office/officeart/2005/8/layout/hList7"/>
    <dgm:cxn modelId="{B4C066B9-5AE2-44AD-A45D-B146CC370DBC}" type="presParOf" srcId="{F2F50838-B8BF-4CDA-9F02-8DF748752469}" destId="{0110AE17-BE11-40D1-85A5-71AE3B1D9531}" srcOrd="1" destOrd="0" presId="urn:microsoft.com/office/officeart/2005/8/layout/hList7"/>
    <dgm:cxn modelId="{7734AD49-6F64-4800-A222-749FD80E79E3}" type="presParOf" srcId="{F2F50838-B8BF-4CDA-9F02-8DF748752469}" destId="{000532C3-7ADF-4400-BBB5-72876091AFC1}" srcOrd="2" destOrd="0" presId="urn:microsoft.com/office/officeart/2005/8/layout/hList7"/>
    <dgm:cxn modelId="{C7C52997-71CF-464A-8535-58F2A0A99B4D}" type="presParOf" srcId="{000532C3-7ADF-4400-BBB5-72876091AFC1}" destId="{8C61DB8E-237F-4B7D-A65B-C57284A1636A}" srcOrd="0" destOrd="0" presId="urn:microsoft.com/office/officeart/2005/8/layout/hList7"/>
    <dgm:cxn modelId="{A2368DCA-E088-4F01-BCF8-E860B4ED5006}" type="presParOf" srcId="{000532C3-7ADF-4400-BBB5-72876091AFC1}" destId="{DCD901F0-E7E1-462A-9875-9874C1FA0AA7}" srcOrd="1" destOrd="0" presId="urn:microsoft.com/office/officeart/2005/8/layout/hList7"/>
    <dgm:cxn modelId="{982E725F-3E71-4389-808F-22E3A50FFFAB}" type="presParOf" srcId="{000532C3-7ADF-4400-BBB5-72876091AFC1}" destId="{E79D93D6-0AA2-4F13-9488-A8EF3A5045F5}" srcOrd="2" destOrd="0" presId="urn:microsoft.com/office/officeart/2005/8/layout/hList7"/>
    <dgm:cxn modelId="{B3F69DF8-00E2-4686-A57C-17BDC24767C3}" type="presParOf" srcId="{000532C3-7ADF-4400-BBB5-72876091AFC1}" destId="{F875CA1C-6378-46CA-B0B1-622F1A728354}" srcOrd="3" destOrd="0" presId="urn:microsoft.com/office/officeart/2005/8/layout/hList7"/>
    <dgm:cxn modelId="{DE1DBADC-DE72-48AA-AAFA-516BEF5C3F7E}" type="presParOf" srcId="{F2F50838-B8BF-4CDA-9F02-8DF748752469}" destId="{0FAC30AC-AB66-4863-A63C-20E9C28739B1}" srcOrd="3" destOrd="0" presId="urn:microsoft.com/office/officeart/2005/8/layout/hList7"/>
    <dgm:cxn modelId="{95187162-41F3-4997-A3DE-87D72912F6E8}" type="presParOf" srcId="{F2F50838-B8BF-4CDA-9F02-8DF748752469}" destId="{2ACC74C5-2FCF-419E-8436-48391A9CBCA2}" srcOrd="4" destOrd="0" presId="urn:microsoft.com/office/officeart/2005/8/layout/hList7"/>
    <dgm:cxn modelId="{A26B5435-6284-487A-96C6-3655792F2B19}" type="presParOf" srcId="{2ACC74C5-2FCF-419E-8436-48391A9CBCA2}" destId="{0214E439-9467-4CB7-B577-9A2A42647950}" srcOrd="0" destOrd="0" presId="urn:microsoft.com/office/officeart/2005/8/layout/hList7"/>
    <dgm:cxn modelId="{E0C8DE7D-8AF8-43BD-AD9D-E04FB7CEDCB8}" type="presParOf" srcId="{2ACC74C5-2FCF-419E-8436-48391A9CBCA2}" destId="{E54138BA-F7F1-4287-8A74-188AA18B9199}" srcOrd="1" destOrd="0" presId="urn:microsoft.com/office/officeart/2005/8/layout/hList7"/>
    <dgm:cxn modelId="{9961F802-B6A9-4EE2-9CEB-F2AB943E0B43}" type="presParOf" srcId="{2ACC74C5-2FCF-419E-8436-48391A9CBCA2}" destId="{A48CAFAA-6A65-4FFF-8BD6-633BC9532FD7}" srcOrd="2" destOrd="0" presId="urn:microsoft.com/office/officeart/2005/8/layout/hList7"/>
    <dgm:cxn modelId="{53EF617A-AEB9-4C93-A652-E3E4EED5A23D}" type="presParOf" srcId="{2ACC74C5-2FCF-419E-8436-48391A9CBCA2}" destId="{00BB1B12-BE6D-4A77-B953-DD1728E82712}" srcOrd="3" destOrd="0" presId="urn:microsoft.com/office/officeart/2005/8/layout/hList7"/>
    <dgm:cxn modelId="{CDA943B0-2D0C-4011-8CB0-CF300F839B08}" type="presParOf" srcId="{F2F50838-B8BF-4CDA-9F02-8DF748752469}" destId="{F910C2CD-EBC0-4B05-8817-6ECD52C73F44}" srcOrd="5" destOrd="0" presId="urn:microsoft.com/office/officeart/2005/8/layout/hList7"/>
    <dgm:cxn modelId="{39558D30-AD5A-41C4-A045-506544141C3D}" type="presParOf" srcId="{F2F50838-B8BF-4CDA-9F02-8DF748752469}" destId="{ECA0A6B4-228F-45AC-95E7-967C93D31FF2}" srcOrd="6" destOrd="0" presId="urn:microsoft.com/office/officeart/2005/8/layout/hList7"/>
    <dgm:cxn modelId="{B94FEB44-D90B-4EEA-A039-34E4F2B0DD50}" type="presParOf" srcId="{ECA0A6B4-228F-45AC-95E7-967C93D31FF2}" destId="{EA57F50A-CA27-4EB6-BA6C-A59F7D7F0449}" srcOrd="0" destOrd="0" presId="urn:microsoft.com/office/officeart/2005/8/layout/hList7"/>
    <dgm:cxn modelId="{A158DEA6-CD6F-4CFA-A3DD-D7916D72350B}" type="presParOf" srcId="{ECA0A6B4-228F-45AC-95E7-967C93D31FF2}" destId="{3623B0A9-8223-4AA4-914F-C9F471B4D988}" srcOrd="1" destOrd="0" presId="urn:microsoft.com/office/officeart/2005/8/layout/hList7"/>
    <dgm:cxn modelId="{2BEDCAF6-7A43-4145-AB5A-307994E1B700}" type="presParOf" srcId="{ECA0A6B4-228F-45AC-95E7-967C93D31FF2}" destId="{359244AF-56B4-4FB2-9DB7-7B700BF392D9}" srcOrd="2" destOrd="0" presId="urn:microsoft.com/office/officeart/2005/8/layout/hList7"/>
    <dgm:cxn modelId="{987B4E68-ED95-4305-8E6D-E4B2750BA4F8}" type="presParOf" srcId="{ECA0A6B4-228F-45AC-95E7-967C93D31FF2}" destId="{5BB6B585-9C41-47D9-9051-E385061D6EC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762C69-E71B-43B7-A7B9-D1FE2B83C5B1}">
      <dsp:nvSpPr>
        <dsp:cNvPr id="0" name=""/>
        <dsp:cNvSpPr/>
      </dsp:nvSpPr>
      <dsp:spPr>
        <a:xfrm>
          <a:off x="2055" y="0"/>
          <a:ext cx="2154522" cy="23837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200" kern="1200" dirty="0"/>
            <a:t>Adaptación</a:t>
          </a:r>
        </a:p>
      </dsp:txBody>
      <dsp:txXfrm>
        <a:off x="2055" y="953500"/>
        <a:ext cx="2154522" cy="953500"/>
      </dsp:txXfrm>
    </dsp:sp>
    <dsp:sp modelId="{36E4CD60-0E76-4E39-AE6E-AEBD1E221168}">
      <dsp:nvSpPr>
        <dsp:cNvPr id="0" name=""/>
        <dsp:cNvSpPr/>
      </dsp:nvSpPr>
      <dsp:spPr>
        <a:xfrm>
          <a:off x="682422" y="143025"/>
          <a:ext cx="793789" cy="793789"/>
        </a:xfrm>
        <a:prstGeom prst="ellipse">
          <a:avLst/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61DB8E-237F-4B7D-A65B-C57284A1636A}">
      <dsp:nvSpPr>
        <dsp:cNvPr id="0" name=""/>
        <dsp:cNvSpPr/>
      </dsp:nvSpPr>
      <dsp:spPr>
        <a:xfrm>
          <a:off x="2221213" y="0"/>
          <a:ext cx="2154522" cy="23837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200" kern="1200" dirty="0"/>
            <a:t>Reducción de riesgos</a:t>
          </a:r>
        </a:p>
      </dsp:txBody>
      <dsp:txXfrm>
        <a:off x="2221213" y="953500"/>
        <a:ext cx="2154522" cy="953500"/>
      </dsp:txXfrm>
    </dsp:sp>
    <dsp:sp modelId="{F875CA1C-6378-46CA-B0B1-622F1A728354}">
      <dsp:nvSpPr>
        <dsp:cNvPr id="0" name=""/>
        <dsp:cNvSpPr/>
      </dsp:nvSpPr>
      <dsp:spPr>
        <a:xfrm>
          <a:off x="2901580" y="143025"/>
          <a:ext cx="793789" cy="793789"/>
        </a:xfrm>
        <a:prstGeom prst="ellipse">
          <a:avLst/>
        </a:prstGeom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14E439-9467-4CB7-B577-9A2A42647950}">
      <dsp:nvSpPr>
        <dsp:cNvPr id="0" name=""/>
        <dsp:cNvSpPr/>
      </dsp:nvSpPr>
      <dsp:spPr>
        <a:xfrm>
          <a:off x="4440372" y="0"/>
          <a:ext cx="2154522" cy="23837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200" kern="1200" dirty="0"/>
            <a:t>Recuperación</a:t>
          </a:r>
        </a:p>
      </dsp:txBody>
      <dsp:txXfrm>
        <a:off x="4440372" y="953500"/>
        <a:ext cx="2154522" cy="953500"/>
      </dsp:txXfrm>
    </dsp:sp>
    <dsp:sp modelId="{00BB1B12-BE6D-4A77-B953-DD1728E82712}">
      <dsp:nvSpPr>
        <dsp:cNvPr id="0" name=""/>
        <dsp:cNvSpPr/>
      </dsp:nvSpPr>
      <dsp:spPr>
        <a:xfrm>
          <a:off x="5120739" y="143025"/>
          <a:ext cx="793789" cy="793789"/>
        </a:xfrm>
        <a:prstGeom prst="ellipse">
          <a:avLst/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57F50A-CA27-4EB6-BA6C-A59F7D7F0449}">
      <dsp:nvSpPr>
        <dsp:cNvPr id="0" name=""/>
        <dsp:cNvSpPr/>
      </dsp:nvSpPr>
      <dsp:spPr>
        <a:xfrm>
          <a:off x="6659530" y="0"/>
          <a:ext cx="2154522" cy="238375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200" kern="1200" dirty="0"/>
            <a:t>Integración y planificación</a:t>
          </a:r>
        </a:p>
      </dsp:txBody>
      <dsp:txXfrm>
        <a:off x="6659530" y="953500"/>
        <a:ext cx="2154522" cy="953500"/>
      </dsp:txXfrm>
    </dsp:sp>
    <dsp:sp modelId="{5BB6B585-9C41-47D9-9051-E385061D6EC1}">
      <dsp:nvSpPr>
        <dsp:cNvPr id="0" name=""/>
        <dsp:cNvSpPr/>
      </dsp:nvSpPr>
      <dsp:spPr>
        <a:xfrm>
          <a:off x="7339897" y="143025"/>
          <a:ext cx="793789" cy="793789"/>
        </a:xfrm>
        <a:prstGeom prst="ellipse">
          <a:avLst/>
        </a:prstGeom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8634DA-C3E1-471B-A8E3-9189E455A247}">
      <dsp:nvSpPr>
        <dsp:cNvPr id="0" name=""/>
        <dsp:cNvSpPr/>
      </dsp:nvSpPr>
      <dsp:spPr>
        <a:xfrm>
          <a:off x="352644" y="1907000"/>
          <a:ext cx="8110820" cy="357562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9176C-72D1-4F7F-B91F-639B076284FB}" type="datetimeFigureOut">
              <a:rPr lang="es-GT" smtClean="0"/>
              <a:t>23/04/25</a:t>
            </a:fld>
            <a:endParaRPr lang="es-GT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25121A-D913-436F-A294-33B43992C4FD}" type="slidenum">
              <a:rPr lang="es-GT" smtClean="0"/>
              <a:t>‹#›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057260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769847-8630-6B49-8F25-4F60ADBC80B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098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33AB8F-8A84-4EDF-924E-200CE0A64368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712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164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164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576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429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135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b="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we focus on financial constraints, we see that current global financial flows are insufficient, especially in developing countries.  The overwhelming majority of global-tracked climate finance was targeted at emissions reductions while a small proportion went on adaptation.  </a:t>
            </a:r>
            <a:endParaRPr lang="en-GB" sz="1800" b="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sz="1800" b="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Climate impacts that result in higher levels of losses and damages also slow down economic growth and thus reduce the availability of financial resources.</a:t>
            </a:r>
            <a:endParaRPr lang="en-GB" sz="1800" b="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716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HANS</a:t>
            </a:r>
          </a:p>
          <a:p>
            <a:r>
              <a:rPr lang="en-GB" dirty="0"/>
              <a:t>So, how do we accelerate and sustain adaptation?</a:t>
            </a:r>
          </a:p>
          <a:p>
            <a:endParaRPr lang="en-GB" dirty="0"/>
          </a:p>
          <a:p>
            <a:r>
              <a:rPr lang="en-GB" dirty="0"/>
              <a:t>Political commitment and follow-through across all levels of government is key.  </a:t>
            </a:r>
          </a:p>
          <a:p>
            <a:r>
              <a:rPr lang="en-GB" dirty="0"/>
              <a:t>Greater adaptation is present where national climate laws and policies require adaptation action from lower levels of government and include guidelines on how to do this.  </a:t>
            </a:r>
          </a:p>
          <a:p>
            <a:endParaRPr lang="en-GB" dirty="0"/>
          </a:p>
          <a:p>
            <a:r>
              <a:rPr lang="en-GB" dirty="0"/>
              <a:t>Another area worth focusing on is institutional frameworks with clear goals and priorities that define responsibilities.</a:t>
            </a:r>
          </a:p>
          <a:p>
            <a:r>
              <a:rPr lang="en-GB" dirty="0"/>
              <a:t>These frameworks can impose duties upon governments to implement adaptation actions – for example around conservation, sustainable use of beaches, urban development, and targeting diseases exacerbated by climate change.</a:t>
            </a:r>
          </a:p>
          <a:p>
            <a:endParaRPr lang="en-GB" dirty="0"/>
          </a:p>
          <a:p>
            <a:r>
              <a:rPr lang="en-GB" dirty="0"/>
              <a:t>Enhancing knowledge of impacts, risks, and available adaptation options encourages action from society and policymakers.  Educational and information programmes and the arts can play a part.</a:t>
            </a:r>
          </a:p>
          <a:p>
            <a:endParaRPr lang="en-GB" dirty="0"/>
          </a:p>
          <a:p>
            <a:r>
              <a:rPr lang="en-GB" dirty="0"/>
              <a:t>Monitoring and evaluation is important to track progress because, in a warming world, measures that are effective now might not work in 20 years. Adaptation strategies might have to be revised constantly.  Revisions should be fact- and data-driven. </a:t>
            </a:r>
          </a:p>
          <a:p>
            <a:endParaRPr lang="en-GB" dirty="0"/>
          </a:p>
          <a:p>
            <a:r>
              <a:rPr lang="en-GB" dirty="0"/>
              <a:t>And finally, inclusive governance that prioritizes equity and justice is also important.  Citizens, civil society organizations should participate directly in planning and decision-making.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195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3578A-9157-6141-8D8B-0147C28EC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D462E0-B8B4-354F-B48A-FB65A684D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CE932C-FEF6-D242-9AAF-D16F8416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23/04/25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073356-E3CF-4442-A9F4-814AE7FEB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A816A5-86B9-7647-BA1C-B814A816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‹#›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86913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F104F-3959-6047-92AC-779B7899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F44DBC-E909-4F4D-9E5E-C981186D9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F18716-8607-F748-8A1C-705618AB4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23/04/25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24D4FE-B475-144C-8FAD-BE5D3186E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499CCD-B6C2-B94F-897E-8BC8932D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‹#›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45419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CAF9E-165E-7B4C-9E0E-BFF5853E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5485BF-8AC3-C148-9A1D-6ECE41B37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B6C60E-59A4-E849-BA6B-77E7B967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23/04/25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5D5C53-892B-854B-9D23-C28147C81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197A51-055B-3743-BC65-31B02234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‹#›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79338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EBF840-BAE4-F34B-8801-4EA48746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FD6930-F026-B34D-873C-247637332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027978-94F2-7C49-9A97-4DBFEF3F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6764144-ADE2-F845-8061-BE941F27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23/04/25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75F1C9-5A65-BF47-9176-92260EE7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6815B6-6DA8-EF4E-85EE-44EA17FC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‹#›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72315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128C0-7C0C-8F47-B536-5F9DF45D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308102-7615-804F-ADCD-248DDC3DF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0D84D3-6873-5B47-9220-E1C20F7AF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97814A5-AC9F-F84A-8DC8-76642F869D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E368F02-15BA-6142-86A8-5697AD431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ECEB56-CCDA-134C-9321-BD75F86F5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23/04/25</a:t>
            </a:fld>
            <a:endParaRPr lang="es-GT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7BE4FD2-C573-F14C-8A6B-EB4F92E7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1A6395-5C35-F341-96D1-CE5E7A8F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‹#›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26643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25C1E-4AC5-1440-AF30-CA84B555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09ECEB-25A1-BC46-A5D2-E45C240C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23/04/25</a:t>
            </a:fld>
            <a:endParaRPr lang="es-GT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AF3042-7F6F-9F41-A1C9-0907AB1F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B3EA2F-BF71-D04C-A90B-F56C0D24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‹#›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1839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A2DAE78-1A9B-104D-BFF0-43153E5A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23/04/25</a:t>
            </a:fld>
            <a:endParaRPr lang="es-GT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1DCBAA-6D1C-1E49-81E9-B4647F77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BF2DF7-A9A0-7F41-9DE7-412747CB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‹#›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92583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519AF7-8A07-A64C-852C-09134359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463323-8811-894C-87C8-22CC7ED7D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FD6BA6-18C2-0E43-8E1B-FB59BE406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76ACC2-A71C-AA45-9375-55AED2D8F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23/04/25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60BA5F-85F1-3F41-BB05-0F116231C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FB294C-05E9-1049-A27B-00F8871C2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‹#›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57973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F97BD-089A-0047-996D-59C17751C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568DC32-C94E-604B-A0C5-10875BF0B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20C940-292F-0E42-BA96-6A3A765C6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049649-229D-5948-A501-B63DEB8B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23/04/25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A2503E-95BA-D24E-B72A-F6F43BEB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559918-6EB9-4940-96B3-51367236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‹#›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56718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EB487-EAA1-A84B-849A-42DEB1AF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29034A-01EE-0C47-8FEC-BA5E7EEF8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1761A3-0142-7E42-804E-E4BAB321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23/04/25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DE0058-26C4-9B4B-A8D5-79F31DA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D1DE97-164E-9746-B7FA-691C7DBF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‹#›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8846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BBF326-B631-5448-8F72-F16818B27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CE8F4F-8962-874E-BA05-7C8B39785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FC45AB-972C-F34D-BE14-7FD11B805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23/04/25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B2CF8A-368B-7347-BFE9-C865B14F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67150-0AC7-9C48-9C61-BBA901FD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‹#›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483399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ection Slide">
    <p:bg>
      <p:bgPr>
        <a:solidFill>
          <a:srgbClr val="5492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43059"/>
            <a:ext cx="12192000" cy="6858000"/>
          </a:xfrm>
          <a:noFill/>
        </p:spPr>
        <p:txBody>
          <a:bodyPr/>
          <a:lstStyle>
            <a:lvl1pPr marL="0" indent="0">
              <a:buFontTx/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dark picture to placeholder or click icon to add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384936" y="1844897"/>
            <a:ext cx="11397616" cy="1470025"/>
          </a:xfrm>
        </p:spPr>
        <p:txBody>
          <a:bodyPr lIns="0" tIns="0" rIns="0" bIns="0" anchor="b" anchorCtr="0">
            <a:noAutofit/>
          </a:bodyPr>
          <a:lstStyle>
            <a:lvl1pPr algn="ctr">
              <a:lnSpc>
                <a:spcPts val="3000"/>
              </a:lnSpc>
              <a:defRPr sz="36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4936" y="3461119"/>
            <a:ext cx="11397616" cy="2286539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ts val="1800"/>
              </a:lnSpc>
              <a:buNone/>
              <a:defRPr sz="2000" baseline="0">
                <a:solidFill>
                  <a:srgbClr val="FFFFFF"/>
                </a:solidFill>
              </a:defRPr>
            </a:lvl1pPr>
            <a:lvl2pPr marL="342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89AAB6-FBAF-3540-9724-054DAD4CCC08}"/>
              </a:ext>
            </a:extLst>
          </p:cNvPr>
          <p:cNvSpPr/>
          <p:nvPr userDrawn="1"/>
        </p:nvSpPr>
        <p:spPr>
          <a:xfrm>
            <a:off x="0" y="0"/>
            <a:ext cx="12192000" cy="741877"/>
          </a:xfrm>
          <a:prstGeom prst="rect">
            <a:avLst/>
          </a:prstGeom>
          <a:solidFill>
            <a:srgbClr val="5492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8BFFAA-8B81-CB48-A6AD-04B7E54C4D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8369" y="2660"/>
            <a:ext cx="4109611" cy="741877"/>
          </a:xfrm>
          <a:prstGeom prst="rect">
            <a:avLst/>
          </a:prstGeom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50A2BB-0E07-B340-9E24-7141C7392972}"/>
              </a:ext>
            </a:extLst>
          </p:cNvPr>
          <p:cNvSpPr/>
          <p:nvPr userDrawn="1"/>
        </p:nvSpPr>
        <p:spPr>
          <a:xfrm>
            <a:off x="428496" y="94379"/>
            <a:ext cx="3571555" cy="379656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r>
              <a:rPr lang="en-US" sz="1867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SIXTH ASSESSMENT REPORT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E054CDF-DD39-234D-A36E-A70C19D31A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0845" y="-4233"/>
            <a:ext cx="2248908" cy="744000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C223F304-EF9D-0744-AC34-F78BC406CF9A}"/>
              </a:ext>
            </a:extLst>
          </p:cNvPr>
          <p:cNvSpPr/>
          <p:nvPr userDrawn="1"/>
        </p:nvSpPr>
        <p:spPr>
          <a:xfrm flipH="1">
            <a:off x="9646996" y="0"/>
            <a:ext cx="1234661" cy="741877"/>
          </a:xfrm>
          <a:custGeom>
            <a:avLst/>
            <a:gdLst>
              <a:gd name="connsiteX0" fmla="*/ 369588 w 925996"/>
              <a:gd name="connsiteY0" fmla="*/ 0 h 556408"/>
              <a:gd name="connsiteX1" fmla="*/ 0 w 925996"/>
              <a:gd name="connsiteY1" fmla="*/ 0 h 556408"/>
              <a:gd name="connsiteX2" fmla="*/ 556408 w 925996"/>
              <a:gd name="connsiteY2" fmla="*/ 556408 h 556408"/>
              <a:gd name="connsiteX3" fmla="*/ 925996 w 925996"/>
              <a:gd name="connsiteY3" fmla="*/ 556408 h 556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5996" h="556408">
                <a:moveTo>
                  <a:pt x="369588" y="0"/>
                </a:moveTo>
                <a:lnTo>
                  <a:pt x="0" y="0"/>
                </a:lnTo>
                <a:lnTo>
                  <a:pt x="556408" y="556408"/>
                </a:lnTo>
                <a:lnTo>
                  <a:pt x="925996" y="556408"/>
                </a:lnTo>
                <a:close/>
              </a:path>
            </a:pathLst>
          </a:custGeom>
          <a:solidFill>
            <a:srgbClr val="5492CD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dirty="0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C3AAB6CD-F1D6-D142-BC77-F207E2A73C1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8680" y="436669"/>
            <a:ext cx="4035837" cy="4514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333" b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505955" indent="0">
              <a:buFontTx/>
              <a:buNone/>
              <a:defRPr sz="1867" b="1">
                <a:solidFill>
                  <a:schemeClr val="bg1"/>
                </a:solidFill>
              </a:defRPr>
            </a:lvl2pPr>
            <a:lvl3pPr marL="1011911" indent="0">
              <a:buFontTx/>
              <a:buNone/>
              <a:defRPr sz="1867" b="1">
                <a:solidFill>
                  <a:schemeClr val="bg1"/>
                </a:solidFill>
              </a:defRPr>
            </a:lvl3pPr>
            <a:lvl4pPr marL="1517866" indent="0">
              <a:buFontTx/>
              <a:buNone/>
              <a:defRPr sz="1867" b="1">
                <a:solidFill>
                  <a:schemeClr val="bg1"/>
                </a:solidFill>
              </a:defRPr>
            </a:lvl4pPr>
            <a:lvl5pPr marL="2023821" indent="0">
              <a:buFontTx/>
              <a:buNone/>
              <a:defRPr sz="1867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Working Group II – Impacts, Adaptation and Vulnerability</a:t>
            </a:r>
          </a:p>
        </p:txBody>
      </p:sp>
    </p:spTree>
    <p:extLst>
      <p:ext uri="{BB962C8B-B14F-4D97-AF65-F5344CB8AC3E}">
        <p14:creationId xmlns:p14="http://schemas.microsoft.com/office/powerpoint/2010/main" val="2944586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+Content+PhotoLeft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06400" y="911278"/>
            <a:ext cx="11360485" cy="579852"/>
          </a:xfrm>
          <a:noFill/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2600"/>
              </a:lnSpc>
              <a:defRPr sz="3000" b="1" cap="none" baseline="0">
                <a:solidFill>
                  <a:srgbClr val="00346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06401" y="1694330"/>
            <a:ext cx="5577305" cy="4719171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1pPr>
            <a:lvl2pPr marL="342827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2pPr>
            <a:lvl3pPr marL="685659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3pPr>
            <a:lvl4pPr marL="1028488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4pPr>
            <a:lvl5pPr marL="1371316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F25091-C0E8-024D-9413-E0510848B355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00274" y="1694330"/>
            <a:ext cx="5566612" cy="4719171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1pPr>
            <a:lvl2pPr marL="342827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2pPr>
            <a:lvl3pPr marL="685659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3pPr>
            <a:lvl4pPr marL="1028488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4pPr>
            <a:lvl5pPr marL="1371316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02C5C-B9E4-E74B-9796-5916B0C4C0A7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2801" y="1694332"/>
            <a:ext cx="0" cy="4820153"/>
          </a:xfrm>
          <a:prstGeom prst="line">
            <a:avLst/>
          </a:prstGeom>
          <a:ln>
            <a:solidFill>
              <a:srgbClr val="5492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059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+Content+PhotoLeft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532277" y="1689101"/>
            <a:ext cx="6310809" cy="2263675"/>
          </a:xfrm>
        </p:spPr>
        <p:txBody>
          <a:bodyPr anchor="ctr" anchorCtr="1"/>
          <a:lstStyle>
            <a:lvl1pPr marL="0" indent="0" algn="ctr">
              <a:buNone/>
              <a:defRPr sz="1051"/>
            </a:lvl1pPr>
            <a:lvl2pPr marL="383826" indent="0">
              <a:buNone/>
              <a:defRPr sz="2325"/>
            </a:lvl2pPr>
            <a:lvl3pPr marL="767651" indent="0">
              <a:buNone/>
              <a:defRPr sz="2025"/>
            </a:lvl3pPr>
            <a:lvl4pPr marL="1151481" indent="0">
              <a:buNone/>
              <a:defRPr sz="1651"/>
            </a:lvl4pPr>
            <a:lvl5pPr marL="1535306" indent="0">
              <a:buNone/>
              <a:defRPr sz="1651"/>
            </a:lvl5pPr>
            <a:lvl6pPr marL="1919132" indent="0">
              <a:buNone/>
              <a:defRPr sz="1651"/>
            </a:lvl6pPr>
            <a:lvl7pPr marL="2302960" indent="0">
              <a:buNone/>
              <a:defRPr sz="1651"/>
            </a:lvl7pPr>
            <a:lvl8pPr marL="2686783" indent="0">
              <a:buNone/>
              <a:defRPr sz="1651"/>
            </a:lvl8pPr>
            <a:lvl9pPr marL="3070614" indent="0">
              <a:buNone/>
              <a:defRPr sz="1651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62012" y="825501"/>
            <a:ext cx="12007843" cy="707084"/>
          </a:xfrm>
          <a:noFill/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2600"/>
              </a:lnSpc>
              <a:defRPr sz="3000" b="1" cap="none" baseline="0">
                <a:solidFill>
                  <a:srgbClr val="00346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62012" y="1689101"/>
            <a:ext cx="4784560" cy="4826960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1pPr>
            <a:lvl2pPr marL="342827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2pPr>
            <a:lvl3pPr marL="685659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3pPr>
            <a:lvl4pPr marL="1028488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4pPr>
            <a:lvl5pPr marL="1371316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F930F5E-2E9F-5E4A-B5B7-CC7C969645BF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532277" y="4081114"/>
            <a:ext cx="6310809" cy="2434949"/>
          </a:xfrm>
        </p:spPr>
        <p:txBody>
          <a:bodyPr anchor="ctr" anchorCtr="1"/>
          <a:lstStyle>
            <a:lvl1pPr marL="0" indent="0" algn="ctr">
              <a:buNone/>
              <a:defRPr sz="1051"/>
            </a:lvl1pPr>
            <a:lvl2pPr marL="383826" indent="0">
              <a:buNone/>
              <a:defRPr sz="2325"/>
            </a:lvl2pPr>
            <a:lvl3pPr marL="767651" indent="0">
              <a:buNone/>
              <a:defRPr sz="2025"/>
            </a:lvl3pPr>
            <a:lvl4pPr marL="1151481" indent="0">
              <a:buNone/>
              <a:defRPr sz="1651"/>
            </a:lvl4pPr>
            <a:lvl5pPr marL="1535306" indent="0">
              <a:buNone/>
              <a:defRPr sz="1651"/>
            </a:lvl5pPr>
            <a:lvl6pPr marL="1919132" indent="0">
              <a:buNone/>
              <a:defRPr sz="1651"/>
            </a:lvl6pPr>
            <a:lvl7pPr marL="2302960" indent="0">
              <a:buNone/>
              <a:defRPr sz="1651"/>
            </a:lvl7pPr>
            <a:lvl8pPr marL="2686783" indent="0">
              <a:buNone/>
              <a:defRPr sz="1651"/>
            </a:lvl8pPr>
            <a:lvl9pPr marL="3070614" indent="0">
              <a:buNone/>
              <a:defRPr sz="1651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</p:spTree>
    <p:extLst>
      <p:ext uri="{BB962C8B-B14F-4D97-AF65-F5344CB8AC3E}">
        <p14:creationId xmlns:p14="http://schemas.microsoft.com/office/powerpoint/2010/main" val="1096588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one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22ECBA-6FE0-F946-B363-9072D8FDA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192363-6D87-3945-976C-8999207D2E05}"/>
              </a:ext>
            </a:extLst>
          </p:cNvPr>
          <p:cNvSpPr txBox="1"/>
          <p:nvPr userDrawn="1"/>
        </p:nvSpPr>
        <p:spPr>
          <a:xfrm>
            <a:off x="4496558" y="1168017"/>
            <a:ext cx="880700" cy="296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66" dirty="0">
                <a:solidFill>
                  <a:srgbClr val="5492CD"/>
                </a:solidFill>
                <a:latin typeface="+mj-lt"/>
              </a:rPr>
              <a:t>“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27ED51E-7ECE-F54A-8893-2F1301EC1E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02679" y="2217781"/>
            <a:ext cx="2767532" cy="2767532"/>
          </a:xfrm>
          <a:prstGeom prst="snip2Diag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For placement only add portrait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5980043" y="1523269"/>
            <a:ext cx="4416684" cy="3505927"/>
          </a:xfrm>
          <a:noFill/>
          <a:effectLst/>
        </p:spPr>
        <p:txBody>
          <a:bodyPr lIns="182880" anchor="ctr">
            <a:normAutofit/>
          </a:bodyPr>
          <a:lstStyle>
            <a:lvl1pPr marL="0" indent="0" algn="l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342827" indent="0" algn="l">
              <a:buNone/>
              <a:defRPr>
                <a:solidFill>
                  <a:schemeClr val="bg1"/>
                </a:solidFill>
              </a:defRPr>
            </a:lvl2pPr>
            <a:lvl3pPr marL="685659" indent="0" algn="l">
              <a:buNone/>
              <a:defRPr>
                <a:solidFill>
                  <a:schemeClr val="bg1"/>
                </a:solidFill>
              </a:defRPr>
            </a:lvl3pPr>
            <a:lvl4pPr marL="1028488" indent="0" algn="l">
              <a:buNone/>
              <a:defRPr>
                <a:solidFill>
                  <a:schemeClr val="bg1"/>
                </a:solidFill>
              </a:defRPr>
            </a:lvl4pPr>
            <a:lvl5pPr marL="1371316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E98F35-BD5A-8345-94CD-2DDC11A905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6400" y="6218767"/>
            <a:ext cx="5689600" cy="296333"/>
          </a:xfrm>
        </p:spPr>
        <p:txBody>
          <a:bodyPr/>
          <a:lstStyle>
            <a:lvl1pPr marL="0" indent="0">
              <a:buNone/>
              <a:defRPr sz="1333" b="1" i="0" baseline="0"/>
            </a:lvl1pPr>
          </a:lstStyle>
          <a:p>
            <a:pPr lvl="0"/>
            <a:r>
              <a:rPr lang="de-DE" dirty="0"/>
              <a:t>[Add </a:t>
            </a:r>
            <a:r>
              <a:rPr lang="de-DE" dirty="0" err="1"/>
              <a:t>photo</a:t>
            </a:r>
            <a:r>
              <a:rPr lang="de-DE" dirty="0"/>
              <a:t> </a:t>
            </a:r>
            <a:r>
              <a:rPr lang="de-DE" dirty="0" err="1"/>
              <a:t>credit</a:t>
            </a:r>
            <a:r>
              <a:rPr lang="de-DE" dirty="0"/>
              <a:t>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0804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20091" y="1384179"/>
            <a:ext cx="2520192" cy="3534655"/>
          </a:xfrm>
        </p:spPr>
        <p:txBody>
          <a:bodyPr anchor="ctr" anchorCtr="1"/>
          <a:lstStyle>
            <a:lvl1pPr marL="0" indent="0" algn="ctr">
              <a:buNone/>
              <a:defRPr sz="1051"/>
            </a:lvl1pPr>
            <a:lvl2pPr marL="383826" indent="0">
              <a:buNone/>
              <a:defRPr sz="2325"/>
            </a:lvl2pPr>
            <a:lvl3pPr marL="767651" indent="0">
              <a:buNone/>
              <a:defRPr sz="2025"/>
            </a:lvl3pPr>
            <a:lvl4pPr marL="1151481" indent="0">
              <a:buNone/>
              <a:defRPr sz="1651"/>
            </a:lvl4pPr>
            <a:lvl5pPr marL="1535306" indent="0">
              <a:buNone/>
              <a:defRPr sz="1651"/>
            </a:lvl5pPr>
            <a:lvl6pPr marL="1919132" indent="0">
              <a:buNone/>
              <a:defRPr sz="1651"/>
            </a:lvl6pPr>
            <a:lvl7pPr marL="2302960" indent="0">
              <a:buNone/>
              <a:defRPr sz="1651"/>
            </a:lvl7pPr>
            <a:lvl8pPr marL="2686783" indent="0">
              <a:buNone/>
              <a:defRPr sz="1651"/>
            </a:lvl8pPr>
            <a:lvl9pPr marL="3070614" indent="0">
              <a:buNone/>
              <a:defRPr sz="1651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520090" y="978275"/>
            <a:ext cx="12007843" cy="811807"/>
          </a:xfrm>
          <a:noFill/>
        </p:spPr>
        <p:txBody>
          <a:bodyPr lIns="0" tIns="0" rIns="0" bIns="0" anchor="ctr" anchorCtr="0">
            <a:noAutofit/>
          </a:bodyPr>
          <a:lstStyle>
            <a:lvl1pPr marL="14817" indent="0" algn="l">
              <a:lnSpc>
                <a:spcPts val="2600"/>
              </a:lnSpc>
              <a:tabLst/>
              <a:defRPr sz="3000" b="1" cap="none" baseline="0">
                <a:solidFill>
                  <a:srgbClr val="00346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520093" y="5099914"/>
            <a:ext cx="2520191" cy="1416148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1pPr>
            <a:lvl2pPr marL="342827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2pPr>
            <a:lvl3pPr marL="685659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3pPr>
            <a:lvl4pPr marL="1028488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4pPr>
            <a:lvl5pPr marL="1371316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2777F2C5-35B6-464D-8F6B-311C7C03DABF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3346885" y="1384179"/>
            <a:ext cx="2520192" cy="3534655"/>
          </a:xfrm>
        </p:spPr>
        <p:txBody>
          <a:bodyPr anchor="ctr" anchorCtr="1"/>
          <a:lstStyle>
            <a:lvl1pPr marL="0" indent="0" algn="ctr">
              <a:buNone/>
              <a:defRPr sz="1051"/>
            </a:lvl1pPr>
            <a:lvl2pPr marL="383826" indent="0">
              <a:buNone/>
              <a:defRPr sz="2325"/>
            </a:lvl2pPr>
            <a:lvl3pPr marL="767651" indent="0">
              <a:buNone/>
              <a:defRPr sz="2025"/>
            </a:lvl3pPr>
            <a:lvl4pPr marL="1151481" indent="0">
              <a:buNone/>
              <a:defRPr sz="1651"/>
            </a:lvl4pPr>
            <a:lvl5pPr marL="1535306" indent="0">
              <a:buNone/>
              <a:defRPr sz="1651"/>
            </a:lvl5pPr>
            <a:lvl6pPr marL="1919132" indent="0">
              <a:buNone/>
              <a:defRPr sz="1651"/>
            </a:lvl6pPr>
            <a:lvl7pPr marL="2302960" indent="0">
              <a:buNone/>
              <a:defRPr sz="1651"/>
            </a:lvl7pPr>
            <a:lvl8pPr marL="2686783" indent="0">
              <a:buNone/>
              <a:defRPr sz="1651"/>
            </a:lvl8pPr>
            <a:lvl9pPr marL="3070614" indent="0">
              <a:buNone/>
              <a:defRPr sz="1651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718862E-706E-4A4F-B3C6-F7E777A1A35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3346887" y="5099914"/>
            <a:ext cx="2520191" cy="1416148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1pPr>
            <a:lvl2pPr marL="342827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2pPr>
            <a:lvl3pPr marL="685659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3pPr>
            <a:lvl4pPr marL="1028488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4pPr>
            <a:lvl5pPr marL="1371316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071FF69E-D217-7747-8B6F-F0E1F6A6D343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6173680" y="1384179"/>
            <a:ext cx="2520192" cy="3534655"/>
          </a:xfrm>
        </p:spPr>
        <p:txBody>
          <a:bodyPr anchor="ctr" anchorCtr="1"/>
          <a:lstStyle>
            <a:lvl1pPr marL="0" indent="0" algn="ctr">
              <a:buNone/>
              <a:defRPr sz="1051"/>
            </a:lvl1pPr>
            <a:lvl2pPr marL="383826" indent="0">
              <a:buNone/>
              <a:defRPr sz="2325"/>
            </a:lvl2pPr>
            <a:lvl3pPr marL="767651" indent="0">
              <a:buNone/>
              <a:defRPr sz="2025"/>
            </a:lvl3pPr>
            <a:lvl4pPr marL="1151481" indent="0">
              <a:buNone/>
              <a:defRPr sz="1651"/>
            </a:lvl4pPr>
            <a:lvl5pPr marL="1535306" indent="0">
              <a:buNone/>
              <a:defRPr sz="1651"/>
            </a:lvl5pPr>
            <a:lvl6pPr marL="1919132" indent="0">
              <a:buNone/>
              <a:defRPr sz="1651"/>
            </a:lvl6pPr>
            <a:lvl7pPr marL="2302960" indent="0">
              <a:buNone/>
              <a:defRPr sz="1651"/>
            </a:lvl7pPr>
            <a:lvl8pPr marL="2686783" indent="0">
              <a:buNone/>
              <a:defRPr sz="1651"/>
            </a:lvl8pPr>
            <a:lvl9pPr marL="3070614" indent="0">
              <a:buNone/>
              <a:defRPr sz="1651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92CB59A-9D31-9742-8D51-8EDA03CD8403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173682" y="5099914"/>
            <a:ext cx="2520191" cy="1416148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1pPr>
            <a:lvl2pPr marL="342827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2pPr>
            <a:lvl3pPr marL="685659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3pPr>
            <a:lvl4pPr marL="1028488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4pPr>
            <a:lvl5pPr marL="1371316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ECF20C02-E6ED-9746-84B4-D37010FD6A96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9078329" y="1397017"/>
            <a:ext cx="2520192" cy="3534655"/>
          </a:xfrm>
        </p:spPr>
        <p:txBody>
          <a:bodyPr anchor="ctr" anchorCtr="1"/>
          <a:lstStyle>
            <a:lvl1pPr marL="0" indent="0" algn="ctr">
              <a:buNone/>
              <a:defRPr sz="1051"/>
            </a:lvl1pPr>
            <a:lvl2pPr marL="383826" indent="0">
              <a:buNone/>
              <a:defRPr sz="2325"/>
            </a:lvl2pPr>
            <a:lvl3pPr marL="767651" indent="0">
              <a:buNone/>
              <a:defRPr sz="2025"/>
            </a:lvl3pPr>
            <a:lvl4pPr marL="1151481" indent="0">
              <a:buNone/>
              <a:defRPr sz="1651"/>
            </a:lvl4pPr>
            <a:lvl5pPr marL="1535306" indent="0">
              <a:buNone/>
              <a:defRPr sz="1651"/>
            </a:lvl5pPr>
            <a:lvl6pPr marL="1919132" indent="0">
              <a:buNone/>
              <a:defRPr sz="1651"/>
            </a:lvl6pPr>
            <a:lvl7pPr marL="2302960" indent="0">
              <a:buNone/>
              <a:defRPr sz="1651"/>
            </a:lvl7pPr>
            <a:lvl8pPr marL="2686783" indent="0">
              <a:buNone/>
              <a:defRPr sz="1651"/>
            </a:lvl8pPr>
            <a:lvl9pPr marL="3070614" indent="0">
              <a:buNone/>
              <a:defRPr sz="1651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F415AC4-7E3C-BE40-B2EB-DB83CF813E2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9078331" y="5112751"/>
            <a:ext cx="2520191" cy="1416148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1pPr>
            <a:lvl2pPr marL="342827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2pPr>
            <a:lvl3pPr marL="685659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3pPr>
            <a:lvl4pPr marL="1028488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4pPr>
            <a:lvl5pPr marL="1371316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3728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ne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355220" y="855525"/>
            <a:ext cx="5102689" cy="57404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451805" anchor="ctr" anchorCtr="0">
            <a:noAutofit/>
          </a:bodyPr>
          <a:lstStyle>
            <a:lvl1pPr marL="0" indent="0" algn="ctr">
              <a:buNone/>
              <a:defRPr sz="975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Arial"/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115199" y="855526"/>
            <a:ext cx="4897120" cy="976585"/>
          </a:xfrm>
          <a:noFill/>
        </p:spPr>
        <p:txBody>
          <a:bodyPr lIns="0" tIns="182880" rIns="182880" bIns="182880" anchor="ctr" anchorCtr="0">
            <a:noAutofit/>
          </a:bodyPr>
          <a:lstStyle>
            <a:lvl1pPr algn="l">
              <a:lnSpc>
                <a:spcPts val="3000"/>
              </a:lnSpc>
              <a:defRPr sz="3200" b="1" baseline="0">
                <a:solidFill>
                  <a:srgbClr val="006A9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115199" y="2005533"/>
            <a:ext cx="4897120" cy="4556632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1pPr>
            <a:lvl2pPr marL="342827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2pPr>
            <a:lvl3pPr marL="685659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3pPr>
            <a:lvl4pPr marL="1028488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4pPr>
            <a:lvl5pPr marL="1371316" indent="0">
              <a:lnSpc>
                <a:spcPts val="1800"/>
              </a:lnSpc>
              <a:spcBef>
                <a:spcPts val="600"/>
              </a:spcBef>
              <a:spcAft>
                <a:spcPts val="1200"/>
              </a:spcAft>
              <a:buClr>
                <a:srgbClr val="0C68AC"/>
              </a:buClr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C6321637-A956-4A45-B7F1-A287855F6C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4368" y="6618029"/>
            <a:ext cx="4859381" cy="205137"/>
          </a:xfrm>
        </p:spPr>
        <p:txBody>
          <a:bodyPr/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1333" b="1" i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[Add photo credit]</a:t>
            </a:r>
          </a:p>
        </p:txBody>
      </p:sp>
    </p:spTree>
    <p:extLst>
      <p:ext uri="{BB962C8B-B14F-4D97-AF65-F5344CB8AC3E}">
        <p14:creationId xmlns:p14="http://schemas.microsoft.com/office/powerpoint/2010/main" val="225488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61A75A8-6042-0B4F-932B-2B6E7A71B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BFDB75-FC4C-9E46-8267-F3A29FEAC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87E0F5-9507-234E-862A-A62C099BE0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2B0BA-3CCA-D246-BB92-D00AF938F3BB}" type="datetimeFigureOut">
              <a:rPr lang="es-GT" smtClean="0"/>
              <a:t>23/04/25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9D3D20-0635-984A-A247-3DBABB963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BD18BA-F621-F448-A04A-BF0865C5F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CA97E-B1DA-9C4E-BAA5-F80DC6EF9D8E}" type="slidenum">
              <a:rPr lang="es-GT" smtClean="0"/>
              <a:t>‹#›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30166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65" r:id="rId16"/>
    <p:sldLayoutId id="214748366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.emf"/><Relationship Id="rId5" Type="http://schemas.openxmlformats.org/officeDocument/2006/relationships/image" Target="../media/image7.jpeg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.emf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4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emf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6" y="-74141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46F7318-621A-60FF-0F0F-E2454A2F7B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022" y="289973"/>
            <a:ext cx="4357707" cy="13671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C8E114-73D8-A97D-4B59-85AD19F04A25}"/>
              </a:ext>
            </a:extLst>
          </p:cNvPr>
          <p:cNvSpPr txBox="1"/>
          <p:nvPr/>
        </p:nvSpPr>
        <p:spPr>
          <a:xfrm>
            <a:off x="1150678" y="3049362"/>
            <a:ext cx="95968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>
                <a:solidFill>
                  <a:schemeClr val="bg1"/>
                </a:solidFill>
              </a:rPr>
              <a:t>Prioridades para las Políticas de Cambio Climático en Latinoamérica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8101E3-1FAB-0A91-3653-C53E9F5EB367}"/>
              </a:ext>
            </a:extLst>
          </p:cNvPr>
          <p:cNvSpPr txBox="1"/>
          <p:nvPr/>
        </p:nvSpPr>
        <p:spPr>
          <a:xfrm>
            <a:off x="3480121" y="4726854"/>
            <a:ext cx="52317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Dr. Edwin Castellanos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400" dirty="0" err="1">
                <a:solidFill>
                  <a:schemeClr val="bg1"/>
                </a:solidFill>
              </a:rPr>
              <a:t>Viceministro</a:t>
            </a:r>
            <a:r>
              <a:rPr lang="en-US" sz="2400" dirty="0">
                <a:solidFill>
                  <a:schemeClr val="bg1"/>
                </a:solidFill>
              </a:rPr>
              <a:t> de </a:t>
            </a:r>
            <a:r>
              <a:rPr lang="en-US" sz="2400" dirty="0" err="1">
                <a:solidFill>
                  <a:schemeClr val="bg1"/>
                </a:solidFill>
              </a:rPr>
              <a:t>Recursos</a:t>
            </a:r>
            <a:r>
              <a:rPr lang="en-US" sz="2400" dirty="0">
                <a:solidFill>
                  <a:schemeClr val="bg1"/>
                </a:solidFill>
              </a:rPr>
              <a:t> Naturales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y Cambio </a:t>
            </a:r>
            <a:r>
              <a:rPr lang="en-US" sz="2400" dirty="0" err="1">
                <a:solidFill>
                  <a:schemeClr val="bg1"/>
                </a:solidFill>
              </a:rPr>
              <a:t>Climático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Autor Principal </a:t>
            </a:r>
            <a:r>
              <a:rPr lang="en-US" sz="2400" dirty="0" err="1">
                <a:solidFill>
                  <a:schemeClr val="bg1"/>
                </a:solidFill>
              </a:rPr>
              <a:t>Coordinador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 err="1">
                <a:solidFill>
                  <a:schemeClr val="bg1"/>
                </a:solidFill>
              </a:rPr>
              <a:t>Capítulo</a:t>
            </a:r>
            <a:r>
              <a:rPr lang="en-US" sz="2400" dirty="0">
                <a:solidFill>
                  <a:schemeClr val="bg1"/>
                </a:solidFill>
              </a:rPr>
              <a:t> Centro y </a:t>
            </a:r>
            <a:r>
              <a:rPr lang="en-US" sz="2400" dirty="0" err="1">
                <a:solidFill>
                  <a:schemeClr val="bg1"/>
                </a:solidFill>
              </a:rPr>
              <a:t>Sudamérica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D99801-145C-BF6A-EE5F-0F036C620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9833" y="289973"/>
            <a:ext cx="5145451" cy="929607"/>
          </a:xfrm>
          <a:prstGeom prst="rect">
            <a:avLst/>
          </a:prstGeom>
          <a:effectLst/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AAC63A6-A3B7-B598-389A-E6C1AF1E9103}"/>
              </a:ext>
            </a:extLst>
          </p:cNvPr>
          <p:cNvSpPr txBox="1">
            <a:spLocks/>
          </p:cNvSpPr>
          <p:nvPr/>
        </p:nvSpPr>
        <p:spPr>
          <a:xfrm>
            <a:off x="8423239" y="1397500"/>
            <a:ext cx="3564646" cy="5191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3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9476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58952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38428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7904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207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335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464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592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SIXTH ASSESSMENT REPORT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576BFBE-393E-8145-6A6E-CE6541E5CC00}"/>
              </a:ext>
            </a:extLst>
          </p:cNvPr>
          <p:cNvSpPr txBox="1">
            <a:spLocks/>
          </p:cNvSpPr>
          <p:nvPr/>
        </p:nvSpPr>
        <p:spPr>
          <a:xfrm>
            <a:off x="8423239" y="1742739"/>
            <a:ext cx="3876338" cy="3917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900" b="0" kern="1200" baseline="0">
                <a:solidFill>
                  <a:schemeClr val="bg1"/>
                </a:solidFill>
                <a:latin typeface="Arial Narrow"/>
                <a:ea typeface="+mn-ea"/>
                <a:cs typeface="Arial Narrow"/>
              </a:defRPr>
            </a:lvl1pPr>
            <a:lvl2pPr marL="379476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58952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38428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7904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207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335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464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592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Working Group II – Impacts, Adaptation and Vulnerability</a:t>
            </a:r>
          </a:p>
        </p:txBody>
      </p:sp>
    </p:spTree>
    <p:extLst>
      <p:ext uri="{BB962C8B-B14F-4D97-AF65-F5344CB8AC3E}">
        <p14:creationId xmlns:p14="http://schemas.microsoft.com/office/powerpoint/2010/main" val="346899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F648C4-CFF2-8E42-93C8-382D4B5C5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330" y="341830"/>
            <a:ext cx="8851429" cy="423225"/>
          </a:xfrm>
        </p:spPr>
        <p:txBody>
          <a:bodyPr>
            <a:normAutofit fontScale="90000"/>
          </a:bodyPr>
          <a:lstStyle/>
          <a:p>
            <a:pPr algn="ctr"/>
            <a:r>
              <a:rPr lang="de-DE" sz="3083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Relación</a:t>
            </a:r>
            <a:r>
              <a:rPr lang="de-DE" sz="3083" b="1" dirty="0">
                <a:solidFill>
                  <a:srgbClr val="0070C0"/>
                </a:solidFill>
                <a:latin typeface="Century Gothic" panose="020B0502020202020204" pitchFamily="34" charset="0"/>
              </a:rPr>
              <a:t> entre IPCC &amp; CMNUCC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FC0E2853-843D-8C42-8D0B-F8FD01278801}"/>
              </a:ext>
            </a:extLst>
          </p:cNvPr>
          <p:cNvSpPr txBox="1">
            <a:spLocks/>
          </p:cNvSpPr>
          <p:nvPr/>
        </p:nvSpPr>
        <p:spPr>
          <a:xfrm>
            <a:off x="2037967" y="4967194"/>
            <a:ext cx="8452155" cy="653623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180000" indent="-216000" algn="l" defTabSz="914400" rtl="0" eaLnBrk="1" latinLnBrk="0" hangingPunct="1">
              <a:spcBef>
                <a:spcPct val="20000"/>
              </a:spcBef>
              <a:buClr>
                <a:srgbClr val="F08100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540000" indent="-216000" algn="l" defTabSz="914400" rtl="0" eaLnBrk="1" latinLnBrk="0" hangingPunct="1">
              <a:spcBef>
                <a:spcPct val="20000"/>
              </a:spcBef>
              <a:buClr>
                <a:srgbClr val="FF7D24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2pPr>
            <a:lvl3pPr marL="900000" indent="-216000" algn="l" defTabSz="914400" rtl="0" eaLnBrk="1" latinLnBrk="0" hangingPunct="1">
              <a:spcBef>
                <a:spcPct val="20000"/>
              </a:spcBef>
              <a:buClr>
                <a:srgbClr val="FF7D24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3pPr>
            <a:lvl4pPr marL="1260000" indent="-216000" algn="l" defTabSz="914400" rtl="0" eaLnBrk="1" latinLnBrk="0" hangingPunct="1">
              <a:spcBef>
                <a:spcPct val="20000"/>
              </a:spcBef>
              <a:buClr>
                <a:srgbClr val="FF7D24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4pPr>
            <a:lvl5pPr marL="1620000" indent="-216000" algn="l" defTabSz="914400" rtl="0" eaLnBrk="1" latinLnBrk="0" hangingPunct="1">
              <a:spcBef>
                <a:spcPct val="20000"/>
              </a:spcBef>
              <a:buClr>
                <a:srgbClr val="FF7D24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3220" indent="-195864" defTabSz="829157">
              <a:defRPr/>
            </a:pPr>
            <a:r>
              <a:rPr lang="es-ES_tradnl" sz="1813" dirty="0">
                <a:latin typeface="Century Gothic" panose="020B0502020202020204" pitchFamily="34" charset="0"/>
              </a:rPr>
              <a:t>Provee la </a:t>
            </a:r>
            <a:r>
              <a:rPr lang="es-ES_tradnl" sz="1813" b="1" dirty="0">
                <a:latin typeface="Century Gothic" panose="020B0502020202020204" pitchFamily="34" charset="0"/>
              </a:rPr>
              <a:t>base científica</a:t>
            </a:r>
            <a:r>
              <a:rPr lang="es-ES_tradnl" sz="1813" dirty="0">
                <a:latin typeface="Century Gothic" panose="020B0502020202020204" pitchFamily="34" charset="0"/>
              </a:rPr>
              <a:t> para que los gobiernos, en todos los niveles, desarrollen políticas climáticas: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641BC0-25F1-8846-9F4A-3560AA68CC4D}"/>
              </a:ext>
            </a:extLst>
          </p:cNvPr>
          <p:cNvSpPr/>
          <p:nvPr/>
        </p:nvSpPr>
        <p:spPr>
          <a:xfrm>
            <a:off x="3228023" y="1151923"/>
            <a:ext cx="2024205" cy="43427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15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357" dirty="0">
                <a:solidFill>
                  <a:srgbClr val="FFFFFF"/>
                </a:solidFill>
                <a:latin typeface="Century Gothic" panose="020B0502020202020204" pitchFamily="34" charset="0"/>
              </a:rPr>
              <a:t>Ciencia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E51A6D-B80D-B64A-993D-6CE8B7CC9BA2}"/>
              </a:ext>
            </a:extLst>
          </p:cNvPr>
          <p:cNvSpPr/>
          <p:nvPr/>
        </p:nvSpPr>
        <p:spPr>
          <a:xfrm>
            <a:off x="7286358" y="1166417"/>
            <a:ext cx="2024205" cy="43427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15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sz="2357" dirty="0">
                <a:solidFill>
                  <a:srgbClr val="FFFFFF"/>
                </a:solidFill>
                <a:latin typeface="Century Gothic" panose="020B0502020202020204" pitchFamily="34" charset="0"/>
              </a:rPr>
              <a:t>Política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78C77C-BCA3-E742-B034-1D75B3FBF953}"/>
              </a:ext>
            </a:extLst>
          </p:cNvPr>
          <p:cNvSpPr txBox="1"/>
          <p:nvPr/>
        </p:nvSpPr>
        <p:spPr>
          <a:xfrm>
            <a:off x="5673767" y="1194705"/>
            <a:ext cx="1191055" cy="343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15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32" b="1" dirty="0">
                <a:solidFill>
                  <a:srgbClr val="707070"/>
                </a:solidFill>
                <a:latin typeface="Century Gothic" panose="020B0502020202020204" pitchFamily="34" charset="0"/>
                <a:ea typeface="ＭＳ Ｐゴシック" charset="0"/>
              </a:rPr>
              <a:t>INFORMA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949328EA-5AC1-9544-AD21-482A69E8A1C0}"/>
              </a:ext>
            </a:extLst>
          </p:cNvPr>
          <p:cNvSpPr txBox="1">
            <a:spLocks/>
          </p:cNvSpPr>
          <p:nvPr/>
        </p:nvSpPr>
        <p:spPr>
          <a:xfrm>
            <a:off x="5739524" y="5625999"/>
            <a:ext cx="4587609" cy="760200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180000" indent="-216000" algn="l" defTabSz="914400" rtl="0" eaLnBrk="1" latinLnBrk="0" hangingPunct="1">
              <a:spcBef>
                <a:spcPct val="20000"/>
              </a:spcBef>
              <a:buClr>
                <a:srgbClr val="F08100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540000" indent="-216000" algn="l" defTabSz="914400" rtl="0" eaLnBrk="1" latinLnBrk="0" hangingPunct="1">
              <a:spcBef>
                <a:spcPct val="20000"/>
              </a:spcBef>
              <a:buClr>
                <a:srgbClr val="FF7D24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2pPr>
            <a:lvl3pPr marL="900000" indent="-216000" algn="l" defTabSz="914400" rtl="0" eaLnBrk="1" latinLnBrk="0" hangingPunct="1">
              <a:spcBef>
                <a:spcPct val="20000"/>
              </a:spcBef>
              <a:buClr>
                <a:srgbClr val="FF7D24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3pPr>
            <a:lvl4pPr marL="1260000" indent="-216000" algn="l" defTabSz="914400" rtl="0" eaLnBrk="1" latinLnBrk="0" hangingPunct="1">
              <a:spcBef>
                <a:spcPct val="20000"/>
              </a:spcBef>
              <a:buClr>
                <a:srgbClr val="FF7D24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4pPr>
            <a:lvl5pPr marL="1620000" indent="-216000" algn="l" defTabSz="914400" rtl="0" eaLnBrk="1" latinLnBrk="0" hangingPunct="1">
              <a:spcBef>
                <a:spcPct val="20000"/>
              </a:spcBef>
              <a:buClr>
                <a:srgbClr val="FF7D24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3220" indent="-195864" defTabSz="829157">
              <a:defRPr/>
            </a:pPr>
            <a:r>
              <a:rPr lang="es-ES_tradnl" sz="1813" dirty="0">
                <a:latin typeface="Century Gothic" panose="020B0502020202020204" pitchFamily="34" charset="0"/>
              </a:rPr>
              <a:t>Las evaluaciones son </a:t>
            </a:r>
            <a:r>
              <a:rPr lang="es-ES_tradnl" sz="1813" b="1" dirty="0">
                <a:latin typeface="Century Gothic" panose="020B0502020202020204" pitchFamily="34" charset="0"/>
              </a:rPr>
              <a:t>relevantes para las políticas</a:t>
            </a:r>
            <a:r>
              <a:rPr lang="es-ES_tradnl" sz="1813" dirty="0">
                <a:latin typeface="Century Gothic" panose="020B0502020202020204" pitchFamily="34" charset="0"/>
              </a:rPr>
              <a:t>, pero </a:t>
            </a:r>
            <a:r>
              <a:rPr lang="es-ES_tradnl" sz="1813" b="1" dirty="0">
                <a:latin typeface="Century Gothic" panose="020B0502020202020204" pitchFamily="34" charset="0"/>
              </a:rPr>
              <a:t>no son prescriptivas</a:t>
            </a:r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B0C411AB-8DF7-D543-9DAF-4FD7843CF106}"/>
              </a:ext>
            </a:extLst>
          </p:cNvPr>
          <p:cNvSpPr txBox="1">
            <a:spLocks/>
          </p:cNvSpPr>
          <p:nvPr/>
        </p:nvSpPr>
        <p:spPr>
          <a:xfrm>
            <a:off x="2323655" y="5620817"/>
            <a:ext cx="3415868" cy="1049513"/>
          </a:xfrm>
          <a:prstGeom prst="rect">
            <a:avLst/>
          </a:prstGeom>
          <a:noFill/>
        </p:spPr>
        <p:txBody>
          <a:bodyPr vert="horz" lIns="0" tIns="0" rIns="0" bIns="0" numCol="1" rtlCol="0">
            <a:normAutofit/>
          </a:bodyPr>
          <a:lstStyle>
            <a:lvl1pPr marL="180000" indent="-216000" algn="l" defTabSz="914400" rtl="0" eaLnBrk="1" latinLnBrk="0" hangingPunct="1">
              <a:spcBef>
                <a:spcPct val="20000"/>
              </a:spcBef>
              <a:buClr>
                <a:srgbClr val="F08100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540000" indent="-216000" algn="l" defTabSz="914400" rtl="0" eaLnBrk="1" latinLnBrk="0" hangingPunct="1">
              <a:spcBef>
                <a:spcPct val="20000"/>
              </a:spcBef>
              <a:buClr>
                <a:srgbClr val="FF7D24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2pPr>
            <a:lvl3pPr marL="900000" indent="-216000" algn="l" defTabSz="914400" rtl="0" eaLnBrk="1" latinLnBrk="0" hangingPunct="1">
              <a:spcBef>
                <a:spcPct val="20000"/>
              </a:spcBef>
              <a:buClr>
                <a:srgbClr val="FF7D24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3pPr>
            <a:lvl4pPr marL="1260000" indent="-216000" algn="l" defTabSz="914400" rtl="0" eaLnBrk="1" latinLnBrk="0" hangingPunct="1">
              <a:spcBef>
                <a:spcPct val="20000"/>
              </a:spcBef>
              <a:buClr>
                <a:srgbClr val="FF7D24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4pPr>
            <a:lvl5pPr marL="1620000" indent="-216000" algn="l" defTabSz="914400" rtl="0" eaLnBrk="1" latinLnBrk="0" hangingPunct="1">
              <a:spcBef>
                <a:spcPct val="20000"/>
              </a:spcBef>
              <a:buClr>
                <a:srgbClr val="FF7D24"/>
              </a:buClr>
              <a:buFont typeface="Wingdings" panose="05000000000000000000" pitchFamily="2" charset="2"/>
              <a:buChar char="§"/>
              <a:defRPr sz="2000" kern="1200">
                <a:solidFill>
                  <a:srgbClr val="59595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9660" lvl="1" indent="-195864" defTabSz="829157">
              <a:defRPr/>
            </a:pPr>
            <a:r>
              <a:rPr lang="es-ES_tradnl" sz="1813" dirty="0">
                <a:latin typeface="Century Gothic" panose="020B0502020202020204" pitchFamily="34" charset="0"/>
              </a:rPr>
              <a:t>Integral</a:t>
            </a:r>
          </a:p>
          <a:p>
            <a:pPr marL="489660" lvl="1" indent="-195864" defTabSz="829157">
              <a:defRPr/>
            </a:pPr>
            <a:r>
              <a:rPr lang="es-ES_tradnl" sz="1813" dirty="0">
                <a:latin typeface="Century Gothic" panose="020B0502020202020204" pitchFamily="34" charset="0"/>
              </a:rPr>
              <a:t>Objetivo</a:t>
            </a:r>
          </a:p>
          <a:p>
            <a:pPr marL="489660" lvl="1" indent="-195864" defTabSz="829157">
              <a:defRPr/>
            </a:pPr>
            <a:r>
              <a:rPr lang="es-ES_tradnl" sz="1813" dirty="0">
                <a:latin typeface="Century Gothic" panose="020B0502020202020204" pitchFamily="34" charset="0"/>
              </a:rPr>
              <a:t>Transparente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A2F1924-370C-6447-9AC4-4E09F15BCFC8}"/>
              </a:ext>
            </a:extLst>
          </p:cNvPr>
          <p:cNvGrpSpPr/>
          <p:nvPr/>
        </p:nvGrpSpPr>
        <p:grpSpPr>
          <a:xfrm>
            <a:off x="3092341" y="1022246"/>
            <a:ext cx="5643216" cy="4414801"/>
            <a:chOff x="2324817" y="1102534"/>
            <a:chExt cx="6223213" cy="486854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5CBFCFA-B084-7C47-9D45-650B446AC9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47234" y="3142067"/>
              <a:ext cx="1830594" cy="886004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7DE4E15-5DCF-3949-8FC0-549C50E488DA}"/>
                </a:ext>
              </a:extLst>
            </p:cNvPr>
            <p:cNvGrpSpPr/>
            <p:nvPr/>
          </p:nvGrpSpPr>
          <p:grpSpPr>
            <a:xfrm rot="14669829">
              <a:off x="3002151" y="425200"/>
              <a:ext cx="4868545" cy="6223213"/>
              <a:chOff x="4117036" y="734943"/>
              <a:chExt cx="3819683" cy="4750505"/>
            </a:xfrm>
          </p:grpSpPr>
          <p:sp>
            <p:nvSpPr>
              <p:cNvPr id="10" name="Circular Arrow 9">
                <a:extLst>
                  <a:ext uri="{FF2B5EF4-FFF2-40B4-BE49-F238E27FC236}">
                    <a16:creationId xmlns:a16="http://schemas.microsoft.com/office/drawing/2014/main" id="{F0907E09-3FB4-D347-8935-32F389EB3F72}"/>
                  </a:ext>
                </a:extLst>
              </p:cNvPr>
              <p:cNvSpPr/>
              <p:nvPr/>
            </p:nvSpPr>
            <p:spPr>
              <a:xfrm>
                <a:off x="4770598" y="734943"/>
                <a:ext cx="3166121" cy="3166212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s-ES_tradnl" sz="2400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23367305-80FB-264F-BFD6-08C87D9EF309}"/>
                  </a:ext>
                </a:extLst>
              </p:cNvPr>
              <p:cNvSpPr/>
              <p:nvPr/>
            </p:nvSpPr>
            <p:spPr>
              <a:xfrm>
                <a:off x="5469865" y="1881240"/>
                <a:ext cx="1766446" cy="883119"/>
              </a:xfrm>
              <a:custGeom>
                <a:avLst/>
                <a:gdLst>
                  <a:gd name="connsiteX0" fmla="*/ 0 w 1766446"/>
                  <a:gd name="connsiteY0" fmla="*/ 0 h 883119"/>
                  <a:gd name="connsiteX1" fmla="*/ 1766446 w 1766446"/>
                  <a:gd name="connsiteY1" fmla="*/ 0 h 883119"/>
                  <a:gd name="connsiteX2" fmla="*/ 1766446 w 1766446"/>
                  <a:gd name="connsiteY2" fmla="*/ 883119 h 883119"/>
                  <a:gd name="connsiteX3" fmla="*/ 0 w 1766446"/>
                  <a:gd name="connsiteY3" fmla="*/ 883119 h 883119"/>
                  <a:gd name="connsiteX4" fmla="*/ 0 w 1766446"/>
                  <a:gd name="connsiteY4" fmla="*/ 0 h 883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6446" h="883119">
                    <a:moveTo>
                      <a:pt x="0" y="0"/>
                    </a:moveTo>
                    <a:lnTo>
                      <a:pt x="1766446" y="0"/>
                    </a:lnTo>
                    <a:lnTo>
                      <a:pt x="1766446" y="883119"/>
                    </a:lnTo>
                    <a:lnTo>
                      <a:pt x="0" y="88311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5125" tIns="35125" rIns="35125" bIns="35125" numCol="1" spcCol="1270" anchor="ctr" anchorCtr="0">
                <a:noAutofit/>
              </a:bodyPr>
              <a:lstStyle/>
              <a:p>
                <a:pPr algn="ctr" defTabSz="2458681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endParaRPr lang="en-US" sz="5532">
                  <a:solidFill>
                    <a:srgbClr val="707070">
                      <a:hueOff val="0"/>
                      <a:satOff val="0"/>
                      <a:lumOff val="0"/>
                      <a:alphaOff val="0"/>
                    </a:srgbClr>
                  </a:solidFill>
                  <a:latin typeface="Arial Narrow"/>
                </a:endParaRPr>
              </a:p>
            </p:txBody>
          </p:sp>
          <p:sp>
            <p:nvSpPr>
              <p:cNvPr id="12" name="Block Arc 11">
                <a:extLst>
                  <a:ext uri="{FF2B5EF4-FFF2-40B4-BE49-F238E27FC236}">
                    <a16:creationId xmlns:a16="http://schemas.microsoft.com/office/drawing/2014/main" id="{FFBBD604-1C18-3243-8308-72D044D589F9}"/>
                  </a:ext>
                </a:extLst>
              </p:cNvPr>
              <p:cNvSpPr/>
              <p:nvPr/>
            </p:nvSpPr>
            <p:spPr>
              <a:xfrm>
                <a:off x="4117036" y="2764359"/>
                <a:ext cx="2719939" cy="2721089"/>
              </a:xfrm>
              <a:prstGeom prst="blockArc">
                <a:avLst>
                  <a:gd name="adj1" fmla="val 0"/>
                  <a:gd name="adj2" fmla="val 18900000"/>
                  <a:gd name="adj3" fmla="val 1274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s-ES_tradnl" sz="2400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22208484-557E-A94A-8322-C2FA992854EC}"/>
                  </a:ext>
                </a:extLst>
              </p:cNvPr>
              <p:cNvSpPr/>
              <p:nvPr/>
            </p:nvSpPr>
            <p:spPr>
              <a:xfrm>
                <a:off x="4586641" y="3704009"/>
                <a:ext cx="1766446" cy="883119"/>
              </a:xfrm>
              <a:custGeom>
                <a:avLst/>
                <a:gdLst>
                  <a:gd name="connsiteX0" fmla="*/ 0 w 1766446"/>
                  <a:gd name="connsiteY0" fmla="*/ 0 h 883119"/>
                  <a:gd name="connsiteX1" fmla="*/ 1766446 w 1766446"/>
                  <a:gd name="connsiteY1" fmla="*/ 0 h 883119"/>
                  <a:gd name="connsiteX2" fmla="*/ 1766446 w 1766446"/>
                  <a:gd name="connsiteY2" fmla="*/ 883119 h 883119"/>
                  <a:gd name="connsiteX3" fmla="*/ 0 w 1766446"/>
                  <a:gd name="connsiteY3" fmla="*/ 883119 h 883119"/>
                  <a:gd name="connsiteX4" fmla="*/ 0 w 1766446"/>
                  <a:gd name="connsiteY4" fmla="*/ 0 h 883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6446" h="883119">
                    <a:moveTo>
                      <a:pt x="0" y="0"/>
                    </a:moveTo>
                    <a:lnTo>
                      <a:pt x="1766446" y="0"/>
                    </a:lnTo>
                    <a:lnTo>
                      <a:pt x="1766446" y="883119"/>
                    </a:lnTo>
                    <a:lnTo>
                      <a:pt x="0" y="88311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5125" tIns="35125" rIns="35125" bIns="35125" numCol="1" spcCol="1270" anchor="ctr" anchorCtr="0">
                <a:noAutofit/>
              </a:bodyPr>
              <a:lstStyle/>
              <a:p>
                <a:pPr algn="ctr" defTabSz="2458681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endParaRPr lang="en-US" sz="5532" dirty="0">
                  <a:solidFill>
                    <a:srgbClr val="707070">
                      <a:hueOff val="0"/>
                      <a:satOff val="0"/>
                      <a:lumOff val="0"/>
                      <a:alphaOff val="0"/>
                    </a:srgbClr>
                  </a:solidFill>
                  <a:latin typeface="Arial Narrow"/>
                </a:endParaRPr>
              </a:p>
            </p:txBody>
          </p:sp>
        </p:grpSp>
        <p:pic>
          <p:nvPicPr>
            <p:cNvPr id="1026" name="Picture 2" descr="Convención Marco de las Naciones Unidas sobre el Cambio ...">
              <a:extLst>
                <a:ext uri="{FF2B5EF4-FFF2-40B4-BE49-F238E27FC236}">
                  <a16:creationId xmlns:a16="http://schemas.microsoft.com/office/drawing/2014/main" id="{AAC0125C-DFEA-AC4A-915F-14C8FB58B8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9563" y="2792953"/>
              <a:ext cx="1531422" cy="15314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7C51EBC-76CC-51D0-40C2-C118F5EE75E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417" y="6312790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912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287"/>
    </mc:Choice>
    <mc:Fallback xmlns="">
      <p:transition spd="slow" advTm="9428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/>
          <p:cNvCxnSpPr/>
          <p:nvPr/>
        </p:nvCxnSpPr>
        <p:spPr>
          <a:xfrm>
            <a:off x="6828819" y="965372"/>
            <a:ext cx="0" cy="3365864"/>
          </a:xfrm>
          <a:prstGeom prst="line">
            <a:avLst/>
          </a:prstGeom>
          <a:ln w="19050">
            <a:solidFill>
              <a:srgbClr val="5492C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133" y="1066823"/>
            <a:ext cx="725105" cy="942637"/>
          </a:xfrm>
          <a:prstGeom prst="rect">
            <a:avLst/>
          </a:prstGeom>
        </p:spPr>
      </p:pic>
      <p:cxnSp>
        <p:nvCxnSpPr>
          <p:cNvPr id="77" name="Straight Connector 76"/>
          <p:cNvCxnSpPr>
            <a:stCxn id="109" idx="4"/>
            <a:endCxn id="113" idx="0"/>
          </p:cNvCxnSpPr>
          <p:nvPr/>
        </p:nvCxnSpPr>
        <p:spPr>
          <a:xfrm>
            <a:off x="9675727" y="634915"/>
            <a:ext cx="11407" cy="5121061"/>
          </a:xfrm>
          <a:prstGeom prst="line">
            <a:avLst/>
          </a:prstGeom>
          <a:ln w="19050">
            <a:solidFill>
              <a:srgbClr val="5492C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>
            <a:off x="9192357" y="1259695"/>
            <a:ext cx="20633" cy="4255939"/>
          </a:xfrm>
          <a:prstGeom prst="line">
            <a:avLst/>
          </a:prstGeom>
          <a:ln w="19050">
            <a:solidFill>
              <a:srgbClr val="5492C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2743200" y="1371600"/>
            <a:ext cx="0" cy="4197904"/>
          </a:xfrm>
          <a:prstGeom prst="line">
            <a:avLst/>
          </a:prstGeom>
          <a:ln w="19050">
            <a:solidFill>
              <a:srgbClr val="5492C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0128467" y="1476320"/>
            <a:ext cx="37795" cy="4015235"/>
          </a:xfrm>
          <a:prstGeom prst="line">
            <a:avLst/>
          </a:prstGeom>
          <a:ln w="19050">
            <a:solidFill>
              <a:srgbClr val="5492C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8688307" y="717513"/>
            <a:ext cx="9227" cy="4845113"/>
          </a:xfrm>
          <a:prstGeom prst="line">
            <a:avLst/>
          </a:prstGeom>
          <a:ln w="19050">
            <a:solidFill>
              <a:srgbClr val="5492C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7824196" y="980751"/>
            <a:ext cx="25737" cy="4721315"/>
          </a:xfrm>
          <a:prstGeom prst="line">
            <a:avLst/>
          </a:prstGeom>
          <a:ln w="19050">
            <a:solidFill>
              <a:srgbClr val="5492C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127" idx="1"/>
          </p:cNvCxnSpPr>
          <p:nvPr/>
        </p:nvCxnSpPr>
        <p:spPr>
          <a:xfrm flipH="1">
            <a:off x="5464769" y="935167"/>
            <a:ext cx="9491" cy="4940899"/>
          </a:xfrm>
          <a:prstGeom prst="line">
            <a:avLst/>
          </a:prstGeom>
          <a:ln w="19050">
            <a:solidFill>
              <a:srgbClr val="5492C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4940193" y="1167508"/>
            <a:ext cx="1" cy="4471317"/>
          </a:xfrm>
          <a:prstGeom prst="line">
            <a:avLst/>
          </a:prstGeom>
          <a:ln w="19050">
            <a:solidFill>
              <a:srgbClr val="5492C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>
            <a:off x="3791745" y="908744"/>
            <a:ext cx="66291" cy="4836473"/>
          </a:xfrm>
          <a:prstGeom prst="line">
            <a:avLst/>
          </a:prstGeom>
          <a:ln w="19050">
            <a:solidFill>
              <a:srgbClr val="5492C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Freeform 82"/>
          <p:cNvSpPr/>
          <p:nvPr/>
        </p:nvSpPr>
        <p:spPr>
          <a:xfrm rot="247602">
            <a:off x="4477595" y="5754517"/>
            <a:ext cx="1420368" cy="1101091"/>
          </a:xfrm>
          <a:custGeom>
            <a:avLst/>
            <a:gdLst>
              <a:gd name="connsiteX0" fmla="*/ 0 w 1420368"/>
              <a:gd name="connsiteY0" fmla="*/ 0 h 1101090"/>
              <a:gd name="connsiteX1" fmla="*/ 1420368 w 1420368"/>
              <a:gd name="connsiteY1" fmla="*/ 0 h 1101090"/>
              <a:gd name="connsiteX2" fmla="*/ 1420368 w 1420368"/>
              <a:gd name="connsiteY2" fmla="*/ 1101090 h 1101090"/>
              <a:gd name="connsiteX3" fmla="*/ 0 w 1420368"/>
              <a:gd name="connsiteY3" fmla="*/ 1101090 h 1101090"/>
              <a:gd name="connsiteX4" fmla="*/ 0 w 1420368"/>
              <a:gd name="connsiteY4" fmla="*/ 0 h 1101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0368" h="1101090">
                <a:moveTo>
                  <a:pt x="0" y="0"/>
                </a:moveTo>
                <a:lnTo>
                  <a:pt x="1420368" y="0"/>
                </a:lnTo>
                <a:lnTo>
                  <a:pt x="1420368" y="1101090"/>
                </a:lnTo>
                <a:lnTo>
                  <a:pt x="0" y="11010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984" tIns="0" rIns="0" bIns="0" numCol="1" spcCol="1270" anchor="t" anchorCtr="0">
            <a:noAutofit/>
          </a:bodyPr>
          <a:lstStyle/>
          <a:p>
            <a:pPr defTabSz="195575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84" name="Notched Right Arrow 83"/>
          <p:cNvSpPr/>
          <p:nvPr/>
        </p:nvSpPr>
        <p:spPr>
          <a:xfrm>
            <a:off x="1677773" y="5669506"/>
            <a:ext cx="9011387" cy="336487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85" name="Freeform 84"/>
          <p:cNvSpPr/>
          <p:nvPr/>
        </p:nvSpPr>
        <p:spPr>
          <a:xfrm>
            <a:off x="1470746" y="5569542"/>
            <a:ext cx="2475309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1988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86" name="Freeform 85"/>
          <p:cNvSpPr/>
          <p:nvPr/>
        </p:nvSpPr>
        <p:spPr>
          <a:xfrm>
            <a:off x="6955188" y="5347403"/>
            <a:ext cx="2475309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9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87" name="Notched Right Arrow 86"/>
          <p:cNvSpPr/>
          <p:nvPr/>
        </p:nvSpPr>
        <p:spPr>
          <a:xfrm>
            <a:off x="1677762" y="381026"/>
            <a:ext cx="8990239" cy="336487"/>
          </a:xfrm>
          <a:prstGeom prst="notchedRigh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88" name="Oval 87"/>
          <p:cNvSpPr/>
          <p:nvPr/>
        </p:nvSpPr>
        <p:spPr>
          <a:xfrm rot="247602">
            <a:off x="2619236" y="469995"/>
            <a:ext cx="158496" cy="1584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89" name="Oval 88"/>
          <p:cNvSpPr/>
          <p:nvPr/>
        </p:nvSpPr>
        <p:spPr>
          <a:xfrm rot="247602">
            <a:off x="2619236" y="5761795"/>
            <a:ext cx="158496" cy="1584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90" name="Freeform 89"/>
          <p:cNvSpPr/>
          <p:nvPr/>
        </p:nvSpPr>
        <p:spPr>
          <a:xfrm>
            <a:off x="1775520" y="1196790"/>
            <a:ext cx="2040768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defTabSz="1733507">
              <a:spcBef>
                <a:spcPct val="0"/>
              </a:spcBef>
              <a:spcAft>
                <a:spcPct val="35000"/>
              </a:spcAft>
            </a:pPr>
            <a:r>
              <a:rPr lang="en-US" altLang="en-US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IPCC </a:t>
            </a:r>
            <a:r>
              <a:rPr lang="en-US" altLang="en-US" sz="1600" dirty="0">
                <a:solidFill>
                  <a:srgbClr val="003466"/>
                </a:solidFill>
                <a:latin typeface="Arial Narrow" panose="020B0606020202030204" pitchFamily="34" charset="0"/>
              </a:rPr>
              <a:t>–</a:t>
            </a:r>
            <a:r>
              <a:rPr lang="es-ES" sz="1200" dirty="0"/>
              <a:t>Establecida conjuntamente por la OMM </a:t>
            </a:r>
            <a:r>
              <a:rPr lang="es-ES" sz="1600" dirty="0"/>
              <a:t>y </a:t>
            </a:r>
            <a:r>
              <a:rPr lang="es-ES" sz="1200" dirty="0"/>
              <a:t>el PNUMA</a:t>
            </a:r>
            <a:endParaRPr lang="en-US" sz="12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91" name="Oval 90"/>
          <p:cNvSpPr/>
          <p:nvPr/>
        </p:nvSpPr>
        <p:spPr>
          <a:xfrm rot="247602">
            <a:off x="3699759" y="5750976"/>
            <a:ext cx="158496" cy="1584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92" name="Freeform 91"/>
          <p:cNvSpPr/>
          <p:nvPr/>
        </p:nvSpPr>
        <p:spPr>
          <a:xfrm>
            <a:off x="2567616" y="6020378"/>
            <a:ext cx="2475309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1990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93" name="Oval 92"/>
          <p:cNvSpPr/>
          <p:nvPr/>
        </p:nvSpPr>
        <p:spPr>
          <a:xfrm rot="247602">
            <a:off x="3770040" y="462699"/>
            <a:ext cx="158496" cy="1584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94" name="Freeform 93"/>
          <p:cNvSpPr/>
          <p:nvPr/>
        </p:nvSpPr>
        <p:spPr>
          <a:xfrm>
            <a:off x="2630100" y="296338"/>
            <a:ext cx="2475309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FAR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95" name="Oval 94"/>
          <p:cNvSpPr/>
          <p:nvPr/>
        </p:nvSpPr>
        <p:spPr>
          <a:xfrm rot="247602">
            <a:off x="4874699" y="5750976"/>
            <a:ext cx="158496" cy="1584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96" name="Freeform 95"/>
          <p:cNvSpPr/>
          <p:nvPr/>
        </p:nvSpPr>
        <p:spPr>
          <a:xfrm>
            <a:off x="3716300" y="5586810"/>
            <a:ext cx="2475309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1995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97" name="Oval 96"/>
          <p:cNvSpPr/>
          <p:nvPr/>
        </p:nvSpPr>
        <p:spPr>
          <a:xfrm rot="247602">
            <a:off x="4874700" y="460949"/>
            <a:ext cx="158496" cy="1584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98" name="Freeform 97"/>
          <p:cNvSpPr/>
          <p:nvPr/>
        </p:nvSpPr>
        <p:spPr>
          <a:xfrm>
            <a:off x="3700395" y="304801"/>
            <a:ext cx="2475309" cy="304800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SAR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99" name="Oval 98"/>
          <p:cNvSpPr/>
          <p:nvPr/>
        </p:nvSpPr>
        <p:spPr>
          <a:xfrm rot="247602">
            <a:off x="5680139" y="5755747"/>
            <a:ext cx="158496" cy="1584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00" name="Freeform 99"/>
          <p:cNvSpPr/>
          <p:nvPr/>
        </p:nvSpPr>
        <p:spPr>
          <a:xfrm>
            <a:off x="4511832" y="6012490"/>
            <a:ext cx="2475309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2001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01" name="Oval 100"/>
          <p:cNvSpPr/>
          <p:nvPr/>
        </p:nvSpPr>
        <p:spPr>
          <a:xfrm rot="247602">
            <a:off x="5766009" y="462699"/>
            <a:ext cx="158496" cy="1584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02" name="Freeform 101"/>
          <p:cNvSpPr/>
          <p:nvPr/>
        </p:nvSpPr>
        <p:spPr>
          <a:xfrm>
            <a:off x="4630700" y="228601"/>
            <a:ext cx="2475309" cy="447865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TAR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03" name="Oval 102"/>
          <p:cNvSpPr/>
          <p:nvPr/>
        </p:nvSpPr>
        <p:spPr>
          <a:xfrm rot="247602">
            <a:off x="6763781" y="5759885"/>
            <a:ext cx="158496" cy="1584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04" name="Freeform 103"/>
          <p:cNvSpPr/>
          <p:nvPr/>
        </p:nvSpPr>
        <p:spPr>
          <a:xfrm>
            <a:off x="5613080" y="5577271"/>
            <a:ext cx="2475309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2007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05" name="Oval 104"/>
          <p:cNvSpPr/>
          <p:nvPr/>
        </p:nvSpPr>
        <p:spPr>
          <a:xfrm rot="247602">
            <a:off x="6760299" y="466361"/>
            <a:ext cx="158496" cy="1584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06" name="Freeform 105"/>
          <p:cNvSpPr/>
          <p:nvPr/>
        </p:nvSpPr>
        <p:spPr>
          <a:xfrm>
            <a:off x="6191606" y="273117"/>
            <a:ext cx="1352199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AR4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07" name="Oval 106"/>
          <p:cNvSpPr/>
          <p:nvPr/>
        </p:nvSpPr>
        <p:spPr>
          <a:xfrm rot="247602">
            <a:off x="7766079" y="462699"/>
            <a:ext cx="158496" cy="1584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08" name="Freeform 107"/>
          <p:cNvSpPr/>
          <p:nvPr/>
        </p:nvSpPr>
        <p:spPr>
          <a:xfrm>
            <a:off x="6630771" y="270934"/>
            <a:ext cx="2475309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AR5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09" name="Oval 108"/>
          <p:cNvSpPr/>
          <p:nvPr/>
        </p:nvSpPr>
        <p:spPr>
          <a:xfrm rot="247602">
            <a:off x="9602183" y="476600"/>
            <a:ext cx="158496" cy="158496"/>
          </a:xfrm>
          <a:prstGeom prst="ellipse">
            <a:avLst/>
          </a:prstGeom>
          <a:solidFill>
            <a:srgbClr val="00346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10" name="Freeform 109"/>
          <p:cNvSpPr/>
          <p:nvPr/>
        </p:nvSpPr>
        <p:spPr>
          <a:xfrm>
            <a:off x="8445236" y="273287"/>
            <a:ext cx="2475309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AR6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11" name="Oval 110"/>
          <p:cNvSpPr/>
          <p:nvPr/>
        </p:nvSpPr>
        <p:spPr>
          <a:xfrm rot="247602">
            <a:off x="7753411" y="5744671"/>
            <a:ext cx="158496" cy="1584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12" name="Freeform 111"/>
          <p:cNvSpPr/>
          <p:nvPr/>
        </p:nvSpPr>
        <p:spPr>
          <a:xfrm>
            <a:off x="6630771" y="5999498"/>
            <a:ext cx="2475309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2013-2014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13" name="Oval 112"/>
          <p:cNvSpPr/>
          <p:nvPr/>
        </p:nvSpPr>
        <p:spPr>
          <a:xfrm rot="247602">
            <a:off x="9602183" y="5755747"/>
            <a:ext cx="158496" cy="158496"/>
          </a:xfrm>
          <a:prstGeom prst="ellipse">
            <a:avLst/>
          </a:prstGeom>
          <a:solidFill>
            <a:srgbClr val="00346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14" name="Freeform 113"/>
          <p:cNvSpPr/>
          <p:nvPr/>
        </p:nvSpPr>
        <p:spPr>
          <a:xfrm>
            <a:off x="8517243" y="5995054"/>
            <a:ext cx="2475309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2021-2022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16" name="Oval 115"/>
          <p:cNvSpPr/>
          <p:nvPr/>
        </p:nvSpPr>
        <p:spPr>
          <a:xfrm rot="247602">
            <a:off x="8621779" y="462699"/>
            <a:ext cx="158496" cy="158496"/>
          </a:xfrm>
          <a:prstGeom prst="ellipse">
            <a:avLst/>
          </a:prstGeom>
          <a:solidFill>
            <a:srgbClr val="00346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17" name="Freeform 116"/>
          <p:cNvSpPr/>
          <p:nvPr/>
        </p:nvSpPr>
        <p:spPr>
          <a:xfrm>
            <a:off x="7824194" y="271463"/>
            <a:ext cx="1774724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SR15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18" name="Oval 117"/>
          <p:cNvSpPr/>
          <p:nvPr/>
        </p:nvSpPr>
        <p:spPr>
          <a:xfrm rot="247602">
            <a:off x="10061939" y="476599"/>
            <a:ext cx="158496" cy="158496"/>
          </a:xfrm>
          <a:prstGeom prst="ellipse">
            <a:avLst/>
          </a:prstGeom>
          <a:solidFill>
            <a:srgbClr val="00346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19" name="Freeform 118"/>
          <p:cNvSpPr/>
          <p:nvPr/>
        </p:nvSpPr>
        <p:spPr>
          <a:xfrm>
            <a:off x="9480378" y="685801"/>
            <a:ext cx="1352855" cy="937903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defTabSz="1733507">
              <a:lnSpc>
                <a:spcPts val="192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dirty="0">
                <a:solidFill>
                  <a:srgbClr val="003466"/>
                </a:solidFill>
                <a:latin typeface="Arial Narrow" panose="020B0606020202030204" pitchFamily="34" charset="0"/>
              </a:rPr>
              <a:t>UNFCCC Balance global</a:t>
            </a:r>
            <a:endParaRPr lang="en-US" sz="1600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20" name="Oval 119"/>
          <p:cNvSpPr/>
          <p:nvPr/>
        </p:nvSpPr>
        <p:spPr>
          <a:xfrm rot="247602">
            <a:off x="8659919" y="5755747"/>
            <a:ext cx="158496" cy="158496"/>
          </a:xfrm>
          <a:prstGeom prst="ellipse">
            <a:avLst/>
          </a:prstGeom>
          <a:solidFill>
            <a:srgbClr val="00346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21" name="Freeform 120"/>
          <p:cNvSpPr/>
          <p:nvPr/>
        </p:nvSpPr>
        <p:spPr>
          <a:xfrm>
            <a:off x="8256241" y="5607150"/>
            <a:ext cx="1054644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2018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22" name="Oval 121"/>
          <p:cNvSpPr/>
          <p:nvPr/>
        </p:nvSpPr>
        <p:spPr>
          <a:xfrm rot="247602">
            <a:off x="10087339" y="5758463"/>
            <a:ext cx="158496" cy="158496"/>
          </a:xfrm>
          <a:prstGeom prst="ellipse">
            <a:avLst/>
          </a:prstGeom>
          <a:solidFill>
            <a:srgbClr val="00346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23" name="Freeform 122"/>
          <p:cNvSpPr/>
          <p:nvPr/>
        </p:nvSpPr>
        <p:spPr>
          <a:xfrm>
            <a:off x="8954700" y="5609547"/>
            <a:ext cx="2475309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2023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24" name="Oval 123"/>
          <p:cNvSpPr/>
          <p:nvPr/>
        </p:nvSpPr>
        <p:spPr>
          <a:xfrm rot="247602">
            <a:off x="1746379" y="5750975"/>
            <a:ext cx="158496" cy="15849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25" name="Freeform 124"/>
          <p:cNvSpPr/>
          <p:nvPr/>
        </p:nvSpPr>
        <p:spPr>
          <a:xfrm>
            <a:off x="1285824" y="6064350"/>
            <a:ext cx="1706125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1970s-1980s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pic>
        <p:nvPicPr>
          <p:cNvPr id="126" name="Picture 7" descr="IPCC_firstsession198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81201" y="1798420"/>
            <a:ext cx="1713060" cy="10149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7" name="Freeform 126"/>
          <p:cNvSpPr/>
          <p:nvPr/>
        </p:nvSpPr>
        <p:spPr>
          <a:xfrm>
            <a:off x="4115488" y="935166"/>
            <a:ext cx="1358773" cy="324631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defTabSz="1733507">
              <a:lnSpc>
                <a:spcPts val="1200"/>
              </a:lnSpc>
              <a:spcBef>
                <a:spcPct val="0"/>
              </a:spcBef>
              <a:spcAft>
                <a:spcPct val="35000"/>
              </a:spcAft>
            </a:pPr>
            <a:endParaRPr lang="en-US" altLang="en-US" sz="16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lnSpc>
                <a:spcPts val="1200"/>
              </a:lnSpc>
              <a:spcBef>
                <a:spcPct val="0"/>
              </a:spcBef>
              <a:spcAft>
                <a:spcPct val="35000"/>
              </a:spcAft>
            </a:pPr>
            <a:endParaRPr lang="en-US" sz="16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lnSpc>
                <a:spcPts val="1200"/>
              </a:lnSpc>
              <a:spcBef>
                <a:spcPct val="0"/>
              </a:spcBef>
              <a:spcAft>
                <a:spcPct val="35000"/>
              </a:spcAft>
            </a:pPr>
            <a:endParaRPr lang="en-US" sz="16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lnSpc>
                <a:spcPts val="1200"/>
              </a:lnSpc>
              <a:spcBef>
                <a:spcPct val="0"/>
              </a:spcBef>
              <a:spcAft>
                <a:spcPct val="35000"/>
              </a:spcAft>
            </a:pPr>
            <a:endParaRPr lang="en-US" sz="16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spcBef>
                <a:spcPct val="0"/>
              </a:spcBef>
              <a:spcAft>
                <a:spcPct val="35000"/>
              </a:spcAft>
            </a:pPr>
            <a:endParaRPr lang="fr-CH" sz="16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spcBef>
                <a:spcPct val="0"/>
              </a:spcBef>
              <a:spcAft>
                <a:spcPct val="35000"/>
              </a:spcAft>
            </a:pPr>
            <a:endParaRPr lang="fr-CH" sz="16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spcBef>
                <a:spcPct val="0"/>
              </a:spcBef>
              <a:spcAft>
                <a:spcPct val="35000"/>
              </a:spcAft>
            </a:pPr>
            <a:endParaRPr lang="fr-CH" sz="16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spcBef>
                <a:spcPct val="0"/>
              </a:spcBef>
              <a:spcAft>
                <a:spcPct val="35000"/>
              </a:spcAft>
            </a:pPr>
            <a:r>
              <a:rPr lang="es-ES_tradnl" sz="1600" noProof="1">
                <a:solidFill>
                  <a:srgbClr val="003466"/>
                </a:solidFill>
                <a:latin typeface="Arial Narrow" panose="020B0606020202030204" pitchFamily="34" charset="0"/>
              </a:rPr>
              <a:t>Protocolo de Kyoto</a:t>
            </a:r>
          </a:p>
        </p:txBody>
      </p:sp>
      <p:sp>
        <p:nvSpPr>
          <p:cNvPr id="128" name="Freeform 127"/>
          <p:cNvSpPr/>
          <p:nvPr/>
        </p:nvSpPr>
        <p:spPr>
          <a:xfrm>
            <a:off x="3200400" y="717489"/>
            <a:ext cx="1358773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defTabSz="1733507">
              <a:lnSpc>
                <a:spcPts val="12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lnSpc>
                <a:spcPts val="1200"/>
              </a:lnSpc>
              <a:spcBef>
                <a:spcPct val="0"/>
              </a:spcBef>
              <a:spcAft>
                <a:spcPct val="35000"/>
              </a:spcAft>
            </a:pPr>
            <a:endParaRPr lang="fr-CH" sz="16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lnSpc>
                <a:spcPts val="12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dirty="0">
                <a:solidFill>
                  <a:srgbClr val="003466"/>
                </a:solidFill>
                <a:latin typeface="Arial Narrow" panose="020B0606020202030204" pitchFamily="34" charset="0"/>
              </a:rPr>
              <a:t>UNFCCC</a:t>
            </a:r>
            <a:endParaRPr lang="en-US" sz="1600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29" name="Freeform 128"/>
          <p:cNvSpPr/>
          <p:nvPr/>
        </p:nvSpPr>
        <p:spPr>
          <a:xfrm>
            <a:off x="4984685" y="730314"/>
            <a:ext cx="1485057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defTabSz="1733507">
              <a:lnSpc>
                <a:spcPts val="1200"/>
              </a:lnSpc>
              <a:spcBef>
                <a:spcPct val="0"/>
              </a:spcBef>
              <a:spcAft>
                <a:spcPct val="35000"/>
              </a:spcAft>
            </a:pPr>
            <a:endParaRPr lang="en-US" altLang="en-US" sz="16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lnSpc>
                <a:spcPts val="12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_tradnl" sz="1600" noProof="1">
                <a:solidFill>
                  <a:srgbClr val="003466"/>
                </a:solidFill>
                <a:latin typeface="Arial Narrow" panose="020B0606020202030204" pitchFamily="34" charset="0"/>
              </a:rPr>
              <a:t>Adaptación</a:t>
            </a:r>
          </a:p>
        </p:txBody>
      </p:sp>
      <p:sp>
        <p:nvSpPr>
          <p:cNvPr id="130" name="Freeform 129"/>
          <p:cNvSpPr/>
          <p:nvPr/>
        </p:nvSpPr>
        <p:spPr>
          <a:xfrm>
            <a:off x="6177402" y="914401"/>
            <a:ext cx="1358773" cy="324631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defTabSz="1733507">
              <a:lnSpc>
                <a:spcPts val="1200"/>
              </a:lnSpc>
              <a:spcBef>
                <a:spcPct val="0"/>
              </a:spcBef>
              <a:spcAft>
                <a:spcPct val="35000"/>
              </a:spcAft>
            </a:pPr>
            <a:endParaRPr lang="en-US" altLang="en-US" sz="1600" spc="-1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lnSpc>
                <a:spcPts val="1200"/>
              </a:lnSpc>
              <a:spcBef>
                <a:spcPct val="0"/>
              </a:spcBef>
              <a:spcAft>
                <a:spcPct val="35000"/>
              </a:spcAft>
            </a:pPr>
            <a:endParaRPr lang="en-US" sz="1600" spc="-1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lnSpc>
                <a:spcPts val="12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spc="-100" dirty="0">
                <a:solidFill>
                  <a:srgbClr val="003466"/>
                </a:solidFill>
                <a:latin typeface="Arial Narrow" panose="020B0606020202030204" pitchFamily="34" charset="0"/>
              </a:rPr>
              <a:t> </a:t>
            </a:r>
          </a:p>
          <a:p>
            <a:pPr defTabSz="1733507">
              <a:lnSpc>
                <a:spcPts val="12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spc="-100" dirty="0">
                <a:solidFill>
                  <a:srgbClr val="003466"/>
                </a:solidFill>
                <a:latin typeface="Arial Narrow" panose="020B0606020202030204" pitchFamily="34" charset="0"/>
              </a:rPr>
              <a:t>           </a:t>
            </a:r>
          </a:p>
          <a:p>
            <a:pPr defTabSz="1733507">
              <a:spcBef>
                <a:spcPct val="0"/>
              </a:spcBef>
              <a:spcAft>
                <a:spcPct val="35000"/>
              </a:spcAft>
            </a:pPr>
            <a:r>
              <a:rPr lang="fr-CH" sz="1600" dirty="0">
                <a:solidFill>
                  <a:srgbClr val="003466"/>
                </a:solidFill>
                <a:latin typeface="Arial Narrow" panose="020B0606020202030204" pitchFamily="34" charset="0"/>
              </a:rPr>
              <a:t> </a:t>
            </a:r>
          </a:p>
          <a:p>
            <a:pPr defTabSz="1733507">
              <a:spcBef>
                <a:spcPct val="0"/>
              </a:spcBef>
              <a:spcAft>
                <a:spcPct val="35000"/>
              </a:spcAft>
            </a:pPr>
            <a:r>
              <a:rPr lang="fr-CH" sz="1600" dirty="0">
                <a:solidFill>
                  <a:srgbClr val="003466"/>
                </a:solidFill>
                <a:latin typeface="Arial Narrow" panose="020B0606020202030204" pitchFamily="34" charset="0"/>
              </a:rPr>
              <a:t>Limite de 2</a:t>
            </a:r>
            <a:r>
              <a:rPr lang="fr-CH" sz="1600" baseline="30000" dirty="0">
                <a:solidFill>
                  <a:srgbClr val="003466"/>
                </a:solidFill>
                <a:latin typeface="Arial Narrow" panose="020B0606020202030204" pitchFamily="34" charset="0"/>
              </a:rPr>
              <a:t>o</a:t>
            </a:r>
            <a:r>
              <a:rPr lang="fr-CH" sz="1600" dirty="0">
                <a:solidFill>
                  <a:srgbClr val="003466"/>
                </a:solidFill>
                <a:latin typeface="Arial Narrow" panose="020B0606020202030204" pitchFamily="34" charset="0"/>
              </a:rPr>
              <a:t>C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7275895" y="642175"/>
            <a:ext cx="14844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noProof="1">
                <a:solidFill>
                  <a:srgbClr val="003466"/>
                </a:solidFill>
                <a:latin typeface="Arial Narrow" panose="020B0606020202030204" pitchFamily="34" charset="0"/>
                <a:ea typeface="ＭＳ Ｐゴシック" charset="0"/>
              </a:rPr>
              <a:t>Acuerdo de Paris</a:t>
            </a:r>
          </a:p>
        </p:txBody>
      </p:sp>
      <p:pic>
        <p:nvPicPr>
          <p:cNvPr id="139" name="Picture 1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0121" y="1282083"/>
            <a:ext cx="751159" cy="904647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solidFill>
              <a:schemeClr val="accent1"/>
            </a:solidFill>
          </a:ln>
        </p:spPr>
      </p:pic>
      <p:pic>
        <p:nvPicPr>
          <p:cNvPr id="14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92841" y="4697121"/>
            <a:ext cx="894915" cy="820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3" name="Oval 212"/>
          <p:cNvSpPr/>
          <p:nvPr/>
        </p:nvSpPr>
        <p:spPr>
          <a:xfrm rot="247602">
            <a:off x="9155507" y="5745180"/>
            <a:ext cx="158496" cy="158496"/>
          </a:xfrm>
          <a:prstGeom prst="ellipse">
            <a:avLst/>
          </a:prstGeom>
          <a:solidFill>
            <a:srgbClr val="00346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215" name="Oval 214"/>
          <p:cNvSpPr/>
          <p:nvPr/>
        </p:nvSpPr>
        <p:spPr>
          <a:xfrm rot="247602">
            <a:off x="9070919" y="469995"/>
            <a:ext cx="158496" cy="158496"/>
          </a:xfrm>
          <a:prstGeom prst="ellipse">
            <a:avLst/>
          </a:prstGeom>
          <a:solidFill>
            <a:srgbClr val="00346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218" name="Freeform 217"/>
          <p:cNvSpPr/>
          <p:nvPr/>
        </p:nvSpPr>
        <p:spPr>
          <a:xfrm>
            <a:off x="8695693" y="5606948"/>
            <a:ext cx="1054644" cy="325435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CH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2019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pic>
        <p:nvPicPr>
          <p:cNvPr id="13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3333" y="4556587"/>
            <a:ext cx="751913" cy="967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3" name="Freeform 222"/>
          <p:cNvSpPr/>
          <p:nvPr/>
        </p:nvSpPr>
        <p:spPr>
          <a:xfrm>
            <a:off x="8874287" y="1148334"/>
            <a:ext cx="1254164" cy="336487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225" name="Freeform 224"/>
          <p:cNvSpPr/>
          <p:nvPr/>
        </p:nvSpPr>
        <p:spPr>
          <a:xfrm>
            <a:off x="8540078" y="260650"/>
            <a:ext cx="1254164" cy="352829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MR</a:t>
            </a:r>
            <a:endParaRPr lang="en-US" sz="1600" b="1" dirty="0">
              <a:solidFill>
                <a:srgbClr val="003466"/>
              </a:solidFill>
              <a:latin typeface="Arial Narrow" panose="020B0606020202030204" pitchFamily="34" charset="0"/>
            </a:endParaRPr>
          </a:p>
        </p:txBody>
      </p:sp>
      <p:sp>
        <p:nvSpPr>
          <p:cNvPr id="142" name="Freeform 141"/>
          <p:cNvSpPr/>
          <p:nvPr/>
        </p:nvSpPr>
        <p:spPr>
          <a:xfrm>
            <a:off x="8544275" y="739802"/>
            <a:ext cx="1254164" cy="744983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algn="ctr" defTabSz="1733507">
              <a:spcBef>
                <a:spcPct val="0"/>
              </a:spcBef>
              <a:spcAft>
                <a:spcPts val="1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SROCC</a:t>
            </a:r>
          </a:p>
          <a:p>
            <a:pPr algn="ctr" defTabSz="1733507">
              <a:spcBef>
                <a:spcPct val="0"/>
              </a:spcBef>
              <a:spcAft>
                <a:spcPts val="100"/>
              </a:spcAft>
            </a:pPr>
            <a:r>
              <a:rPr lang="fr-CH" sz="1600" b="1" dirty="0">
                <a:solidFill>
                  <a:srgbClr val="003466"/>
                </a:solidFill>
                <a:latin typeface="Arial Narrow" panose="020B0606020202030204" pitchFamily="34" charset="0"/>
              </a:rPr>
              <a:t>SRCCL</a:t>
            </a:r>
          </a:p>
        </p:txBody>
      </p:sp>
      <p:sp>
        <p:nvSpPr>
          <p:cNvPr id="145" name="Shape 144"/>
          <p:cNvSpPr/>
          <p:nvPr/>
        </p:nvSpPr>
        <p:spPr>
          <a:xfrm rot="18952981" flipV="1">
            <a:off x="1856386" y="1871579"/>
            <a:ext cx="8375260" cy="3742093"/>
          </a:xfrm>
          <a:prstGeom prst="swooshArrow">
            <a:avLst>
              <a:gd name="adj1" fmla="val 37243"/>
              <a:gd name="adj2" fmla="val 40039"/>
            </a:avLst>
          </a:prstGeom>
          <a:gradFill flip="none" rotWithShape="1">
            <a:gsLst>
              <a:gs pos="0">
                <a:srgbClr val="3399FF"/>
              </a:gs>
              <a:gs pos="39000">
                <a:srgbClr val="00CCCC"/>
              </a:gs>
              <a:gs pos="48000">
                <a:srgbClr val="9999FF"/>
              </a:gs>
              <a:gs pos="60001">
                <a:srgbClr val="2E6792"/>
              </a:gs>
              <a:gs pos="75000">
                <a:srgbClr val="3333CC"/>
              </a:gs>
              <a:gs pos="91000">
                <a:srgbClr val="1170FF"/>
              </a:gs>
              <a:gs pos="100000">
                <a:srgbClr val="006699"/>
              </a:gs>
            </a:gsLst>
            <a:lin ang="2700000" scaled="0"/>
            <a:tileRect/>
          </a:gra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S_tradnl" sz="2400"/>
          </a:p>
        </p:txBody>
      </p:sp>
      <p:sp>
        <p:nvSpPr>
          <p:cNvPr id="146" name="Freeform 145"/>
          <p:cNvSpPr/>
          <p:nvPr/>
        </p:nvSpPr>
        <p:spPr>
          <a:xfrm rot="19597287">
            <a:off x="5300786" y="3008497"/>
            <a:ext cx="4427079" cy="692759"/>
          </a:xfrm>
          <a:custGeom>
            <a:avLst/>
            <a:gdLst>
              <a:gd name="connsiteX0" fmla="*/ 0 w 1283987"/>
              <a:gd name="connsiteY0" fmla="*/ 0 h 641840"/>
              <a:gd name="connsiteX1" fmla="*/ 1283987 w 1283987"/>
              <a:gd name="connsiteY1" fmla="*/ 0 h 641840"/>
              <a:gd name="connsiteX2" fmla="*/ 1283987 w 1283987"/>
              <a:gd name="connsiteY2" fmla="*/ 641840 h 641840"/>
              <a:gd name="connsiteX3" fmla="*/ 0 w 1283987"/>
              <a:gd name="connsiteY3" fmla="*/ 641840 h 641840"/>
              <a:gd name="connsiteX4" fmla="*/ 0 w 1283987"/>
              <a:gd name="connsiteY4" fmla="*/ 0 h 64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987" h="641840">
                <a:moveTo>
                  <a:pt x="0" y="0"/>
                </a:moveTo>
                <a:lnTo>
                  <a:pt x="1283987" y="0"/>
                </a:lnTo>
                <a:lnTo>
                  <a:pt x="1283987" y="641840"/>
                </a:lnTo>
                <a:lnTo>
                  <a:pt x="0" y="6418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1" vert="horz" wrap="square" lIns="11431" tIns="11431" rIns="11431" bIns="11431" numCol="1" spcCol="1270" anchor="ctr" anchorCtr="0">
            <a:prstTxWarp prst="textArchDown">
              <a:avLst/>
            </a:prstTxWarp>
            <a:noAutofit/>
          </a:bodyPr>
          <a:lstStyle/>
          <a:p>
            <a:pPr algn="ctr" defTabSz="80008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400" dirty="0">
                <a:solidFill>
                  <a:schemeClr val="bg1"/>
                </a:solidFill>
              </a:rPr>
              <a:t>Participación de diversas actores</a:t>
            </a:r>
            <a:endParaRPr lang="en-US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47" name="Freeform 146"/>
          <p:cNvSpPr/>
          <p:nvPr/>
        </p:nvSpPr>
        <p:spPr>
          <a:xfrm rot="19659214">
            <a:off x="4451610" y="2648445"/>
            <a:ext cx="5370301" cy="617521"/>
          </a:xfrm>
          <a:custGeom>
            <a:avLst/>
            <a:gdLst>
              <a:gd name="connsiteX0" fmla="*/ 0 w 1283987"/>
              <a:gd name="connsiteY0" fmla="*/ 0 h 641840"/>
              <a:gd name="connsiteX1" fmla="*/ 1283987 w 1283987"/>
              <a:gd name="connsiteY1" fmla="*/ 0 h 641840"/>
              <a:gd name="connsiteX2" fmla="*/ 1283987 w 1283987"/>
              <a:gd name="connsiteY2" fmla="*/ 641840 h 641840"/>
              <a:gd name="connsiteX3" fmla="*/ 0 w 1283987"/>
              <a:gd name="connsiteY3" fmla="*/ 641840 h 641840"/>
              <a:gd name="connsiteX4" fmla="*/ 0 w 1283987"/>
              <a:gd name="connsiteY4" fmla="*/ 0 h 64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987" h="641840">
                <a:moveTo>
                  <a:pt x="0" y="0"/>
                </a:moveTo>
                <a:lnTo>
                  <a:pt x="1283987" y="0"/>
                </a:lnTo>
                <a:lnTo>
                  <a:pt x="1283987" y="641840"/>
                </a:lnTo>
                <a:lnTo>
                  <a:pt x="0" y="6418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1" vert="horz" wrap="square" lIns="11431" tIns="11431" rIns="11431" bIns="11431" numCol="1" spcCol="1270" anchor="ctr" anchorCtr="0">
            <a:prstTxWarp prst="textArchDown">
              <a:avLst/>
            </a:prstTxWarp>
            <a:noAutofit/>
          </a:bodyPr>
          <a:lstStyle/>
          <a:p>
            <a:pPr algn="ctr" defTabSz="80008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_tradnl" b="1" noProof="1">
                <a:solidFill>
                  <a:srgbClr val="FFFFFF"/>
                </a:solidFill>
                <a:latin typeface="Arial Narrow" panose="020B0606020202030204" pitchFamily="34" charset="0"/>
              </a:rPr>
              <a:t>Ciencia del cambio climático (crecimiento exponencial en la literatura revisada por pares</a:t>
            </a:r>
          </a:p>
        </p:txBody>
      </p:sp>
      <p:sp>
        <p:nvSpPr>
          <p:cNvPr id="148" name="Freeform 147"/>
          <p:cNvSpPr/>
          <p:nvPr/>
        </p:nvSpPr>
        <p:spPr>
          <a:xfrm rot="19641072">
            <a:off x="4977672" y="2709930"/>
            <a:ext cx="4890867" cy="723885"/>
          </a:xfrm>
          <a:custGeom>
            <a:avLst/>
            <a:gdLst>
              <a:gd name="connsiteX0" fmla="*/ 0 w 1283987"/>
              <a:gd name="connsiteY0" fmla="*/ 0 h 641840"/>
              <a:gd name="connsiteX1" fmla="*/ 1283987 w 1283987"/>
              <a:gd name="connsiteY1" fmla="*/ 0 h 641840"/>
              <a:gd name="connsiteX2" fmla="*/ 1283987 w 1283987"/>
              <a:gd name="connsiteY2" fmla="*/ 641840 h 641840"/>
              <a:gd name="connsiteX3" fmla="*/ 0 w 1283987"/>
              <a:gd name="connsiteY3" fmla="*/ 641840 h 641840"/>
              <a:gd name="connsiteX4" fmla="*/ 0 w 1283987"/>
              <a:gd name="connsiteY4" fmla="*/ 0 h 64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987" h="641840">
                <a:moveTo>
                  <a:pt x="0" y="0"/>
                </a:moveTo>
                <a:lnTo>
                  <a:pt x="1283987" y="0"/>
                </a:lnTo>
                <a:lnTo>
                  <a:pt x="1283987" y="641840"/>
                </a:lnTo>
                <a:lnTo>
                  <a:pt x="0" y="6418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1" vert="horz" wrap="square" lIns="11431" tIns="11431" rIns="11431" bIns="11431" numCol="1" spcCol="1270" anchor="ctr" anchorCtr="0">
            <a:prstTxWarp prst="textArchDown">
              <a:avLst/>
            </a:prstTxWarp>
            <a:noAutofit/>
          </a:bodyPr>
          <a:lstStyle/>
          <a:p>
            <a:pPr algn="ctr" defTabSz="80008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400" dirty="0">
                <a:solidFill>
                  <a:schemeClr val="bg1"/>
                </a:solidFill>
              </a:rPr>
              <a:t>Creciente conciencia pública</a:t>
            </a:r>
            <a:endParaRPr lang="en-US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33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7026" y="4556564"/>
            <a:ext cx="731977" cy="951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Picture 1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4544" y="4556578"/>
            <a:ext cx="765339" cy="100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" name="Freeform 142"/>
          <p:cNvSpPr/>
          <p:nvPr/>
        </p:nvSpPr>
        <p:spPr>
          <a:xfrm>
            <a:off x="6102185" y="4510284"/>
            <a:ext cx="1834073" cy="525741"/>
          </a:xfrm>
          <a:custGeom>
            <a:avLst/>
            <a:gdLst>
              <a:gd name="connsiteX0" fmla="*/ 0 w 1768078"/>
              <a:gd name="connsiteY0" fmla="*/ 0 h 1625600"/>
              <a:gd name="connsiteX1" fmla="*/ 1768078 w 1768078"/>
              <a:gd name="connsiteY1" fmla="*/ 0 h 1625600"/>
              <a:gd name="connsiteX2" fmla="*/ 1768078 w 1768078"/>
              <a:gd name="connsiteY2" fmla="*/ 1625600 h 1625600"/>
              <a:gd name="connsiteX3" fmla="*/ 0 w 1768078"/>
              <a:gd name="connsiteY3" fmla="*/ 1625600 h 1625600"/>
              <a:gd name="connsiteX4" fmla="*/ 0 w 1768078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078" h="1625600">
                <a:moveTo>
                  <a:pt x="0" y="0"/>
                </a:moveTo>
                <a:lnTo>
                  <a:pt x="1768078" y="0"/>
                </a:lnTo>
                <a:lnTo>
                  <a:pt x="1768078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7368" tIns="277368" rIns="277368" bIns="277368" numCol="1" spcCol="1270" anchor="b" anchorCtr="0">
            <a:noAutofit/>
          </a:bodyPr>
          <a:lstStyle/>
          <a:p>
            <a:pPr defTabSz="1733507">
              <a:spcBef>
                <a:spcPct val="0"/>
              </a:spcBef>
              <a:spcAft>
                <a:spcPct val="35000"/>
              </a:spcAft>
            </a:pPr>
            <a:endParaRPr lang="en-US" altLang="en-US" sz="1600" spc="-1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spcBef>
                <a:spcPct val="0"/>
              </a:spcBef>
              <a:spcAft>
                <a:spcPct val="35000"/>
              </a:spcAft>
            </a:pPr>
            <a:endParaRPr lang="en-US" sz="1600" spc="-100" dirty="0">
              <a:solidFill>
                <a:srgbClr val="003466"/>
              </a:solidFill>
              <a:latin typeface="Arial Narrow" panose="020B0606020202030204" pitchFamily="34" charset="0"/>
            </a:endParaRPr>
          </a:p>
          <a:p>
            <a:pPr defTabSz="1733507">
              <a:spcBef>
                <a:spcPct val="0"/>
              </a:spcBef>
              <a:spcAft>
                <a:spcPct val="35000"/>
              </a:spcAft>
            </a:pPr>
            <a:r>
              <a:rPr lang="en-US" sz="1600" spc="-100" dirty="0">
                <a:solidFill>
                  <a:srgbClr val="003466"/>
                </a:solidFill>
                <a:latin typeface="Arial Narrow" panose="020B0606020202030204" pitchFamily="34" charset="0"/>
              </a:rPr>
              <a:t> </a:t>
            </a:r>
          </a:p>
          <a:p>
            <a:pPr defTabSz="1733507">
              <a:spcBef>
                <a:spcPct val="0"/>
              </a:spcBef>
              <a:spcAft>
                <a:spcPct val="35000"/>
              </a:spcAft>
            </a:pPr>
            <a:r>
              <a:rPr lang="en-US" sz="1600" spc="-100" dirty="0">
                <a:solidFill>
                  <a:srgbClr val="003466"/>
                </a:solidFill>
                <a:latin typeface="Arial Narrow" panose="020B0606020202030204" pitchFamily="34" charset="0"/>
              </a:rPr>
              <a:t>           </a:t>
            </a:r>
          </a:p>
          <a:p>
            <a:pPr algn="ctr" defTabSz="1733507">
              <a:spcBef>
                <a:spcPct val="0"/>
              </a:spcBef>
            </a:pPr>
            <a:r>
              <a:rPr lang="fr-CH" sz="1200" b="1" dirty="0" err="1">
                <a:solidFill>
                  <a:srgbClr val="003466"/>
                </a:solidFill>
                <a:latin typeface="Arial Narrow" panose="020B0606020202030204" pitchFamily="34" charset="0"/>
              </a:rPr>
              <a:t>Premio</a:t>
            </a:r>
            <a:r>
              <a:rPr lang="fr-CH" sz="1200" b="1" dirty="0">
                <a:solidFill>
                  <a:srgbClr val="003466"/>
                </a:solidFill>
                <a:latin typeface="Arial Narrow" panose="020B0606020202030204" pitchFamily="34" charset="0"/>
              </a:rPr>
              <a:t> Nobel de la Paz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F3DB2C-5171-4270-A6C5-3C9D979C41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22438" y="4281878"/>
            <a:ext cx="757199" cy="975945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72763821-7BD3-8A41-B7F0-33F6FB25DF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8022" y="3436377"/>
            <a:ext cx="700007" cy="905087"/>
          </a:xfrm>
          <a:prstGeom prst="rect">
            <a:avLst/>
          </a:prstGeom>
        </p:spPr>
      </p:pic>
      <p:pic>
        <p:nvPicPr>
          <p:cNvPr id="115" name="Google Shape;544;p75" descr="A close up of a hill&#10;&#10;Description generated with high confidence"/>
          <p:cNvPicPr preferRelativeResize="0"/>
          <p:nvPr/>
        </p:nvPicPr>
        <p:blipFill rotWithShape="1">
          <a:blip r:embed="rId1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16583" y="4057533"/>
            <a:ext cx="720000" cy="10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859E88-2080-C610-A1C9-02D4458B8CC3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417" y="6312790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</p:spTree>
    <p:extLst>
      <p:ext uri="{BB962C8B-B14F-4D97-AF65-F5344CB8AC3E}">
        <p14:creationId xmlns:p14="http://schemas.microsoft.com/office/powerpoint/2010/main" val="1916712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>
            <a:extLst>
              <a:ext uri="{FF2B5EF4-FFF2-40B4-BE49-F238E27FC236}">
                <a16:creationId xmlns:a16="http://schemas.microsoft.com/office/drawing/2014/main" id="{17DEE1EA-181A-CD4D-A66F-DA208E8A67D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74083"/>
            <a:ext cx="12192000" cy="6858001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779948C-71D9-3241-8AC4-32401B74763B}"/>
              </a:ext>
            </a:extLst>
          </p:cNvPr>
          <p:cNvSpPr/>
          <p:nvPr/>
        </p:nvSpPr>
        <p:spPr>
          <a:xfrm>
            <a:off x="7679073" y="209530"/>
            <a:ext cx="4425871" cy="773471"/>
          </a:xfrm>
          <a:prstGeom prst="rect">
            <a:avLst/>
          </a:prstGeom>
          <a:solidFill>
            <a:schemeClr val="bg1">
              <a:lumMod val="95000"/>
              <a:alpha val="2979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20DF274-A330-F244-84D6-096C503F7F3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4150" y="250860"/>
            <a:ext cx="4105481" cy="627377"/>
          </a:xfrm>
          <a:prstGeom prst="rect">
            <a:avLst/>
          </a:prstGeom>
          <a:effectLst/>
        </p:spPr>
      </p:pic>
      <p:sp>
        <p:nvSpPr>
          <p:cNvPr id="23" name="Freeform 22">
            <a:extLst>
              <a:ext uri="{FF2B5EF4-FFF2-40B4-BE49-F238E27FC236}">
                <a16:creationId xmlns:a16="http://schemas.microsoft.com/office/drawing/2014/main" id="{183F11CD-103C-4E40-8D87-FFF7E3802355}"/>
              </a:ext>
            </a:extLst>
          </p:cNvPr>
          <p:cNvSpPr/>
          <p:nvPr/>
        </p:nvSpPr>
        <p:spPr>
          <a:xfrm rot="21195244">
            <a:off x="-57573" y="4737961"/>
            <a:ext cx="12475821" cy="2844076"/>
          </a:xfrm>
          <a:custGeom>
            <a:avLst/>
            <a:gdLst>
              <a:gd name="connsiteX0" fmla="*/ 9356866 w 9356866"/>
              <a:gd name="connsiteY0" fmla="*/ 0 h 2133057"/>
              <a:gd name="connsiteX1" fmla="*/ 9104555 w 9356866"/>
              <a:gd name="connsiteY1" fmla="*/ 2133057 h 2133057"/>
              <a:gd name="connsiteX2" fmla="*/ 0 w 9356866"/>
              <a:gd name="connsiteY2" fmla="*/ 1056117 h 2133057"/>
              <a:gd name="connsiteX3" fmla="*/ 124923 w 9356866"/>
              <a:gd name="connsiteY3" fmla="*/ 0 h 2133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56866" h="2133057">
                <a:moveTo>
                  <a:pt x="9356866" y="0"/>
                </a:moveTo>
                <a:lnTo>
                  <a:pt x="9104555" y="2133057"/>
                </a:lnTo>
                <a:lnTo>
                  <a:pt x="0" y="1056117"/>
                </a:lnTo>
                <a:lnTo>
                  <a:pt x="124923" y="0"/>
                </a:lnTo>
                <a:close/>
              </a:path>
            </a:pathLst>
          </a:custGeom>
          <a:solidFill>
            <a:srgbClr val="5492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dirty="0"/>
              <a:t> 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832010" y="4598503"/>
            <a:ext cx="9253393" cy="2101402"/>
          </a:xfrm>
          <a:effectLst/>
        </p:spPr>
        <p:txBody>
          <a:bodyPr anchor="b"/>
          <a:lstStyle/>
          <a:p>
            <a:pPr lvl="0" algn="r">
              <a:lnSpc>
                <a:spcPct val="100000"/>
              </a:lnSpc>
            </a:pPr>
            <a:r>
              <a:rPr lang="es-ES_tradnl" sz="2933" b="0" cap="none" dirty="0"/>
              <a:t>La región está altamente expuesta, vulnerable y fuertemente impactada por el cambio climático, situación amplificada por problemas de desigualdad, pobreza, crecimiento poblacional  y deforestación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1D7220-B4B4-C34C-A568-385720E68621}"/>
              </a:ext>
            </a:extLst>
          </p:cNvPr>
          <p:cNvSpPr txBox="1"/>
          <p:nvPr/>
        </p:nvSpPr>
        <p:spPr>
          <a:xfrm>
            <a:off x="13580963" y="179021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D2ED4B-FF5F-6645-9B28-22AD47CB71B3}"/>
              </a:ext>
            </a:extLst>
          </p:cNvPr>
          <p:cNvSpPr txBox="1"/>
          <p:nvPr/>
        </p:nvSpPr>
        <p:spPr>
          <a:xfrm>
            <a:off x="13117069" y="4978513"/>
            <a:ext cx="1744824" cy="1528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i="1" dirty="0">
                <a:solidFill>
                  <a:srgbClr val="C00000"/>
                </a:solidFill>
              </a:rPr>
              <a:t>Move/scale shape based on amount of text to maximize photo space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1DAD61-47DE-1143-A015-D11796CCCFAE}"/>
              </a:ext>
            </a:extLst>
          </p:cNvPr>
          <p:cNvSpPr txBox="1"/>
          <p:nvPr/>
        </p:nvSpPr>
        <p:spPr>
          <a:xfrm>
            <a:off x="13272304" y="177478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47B788-9F0C-074A-8DAE-03E24F8E2748}"/>
              </a:ext>
            </a:extLst>
          </p:cNvPr>
          <p:cNvSpPr txBox="1"/>
          <p:nvPr/>
        </p:nvSpPr>
        <p:spPr>
          <a:xfrm>
            <a:off x="13117069" y="387757"/>
            <a:ext cx="1972043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i="1" dirty="0">
                <a:solidFill>
                  <a:srgbClr val="C00000"/>
                </a:solidFill>
              </a:rPr>
              <a:t>Switch to blue logo for contrast when necessary</a:t>
            </a:r>
          </a:p>
        </p:txBody>
      </p:sp>
      <p:sp>
        <p:nvSpPr>
          <p:cNvPr id="20" name="Subtitle 1">
            <a:extLst>
              <a:ext uri="{FF2B5EF4-FFF2-40B4-BE49-F238E27FC236}">
                <a16:creationId xmlns:a16="http://schemas.microsoft.com/office/drawing/2014/main" id="{D25DFEDA-8A0C-C844-A2B9-9AF1CDF86E41}"/>
              </a:ext>
            </a:extLst>
          </p:cNvPr>
          <p:cNvSpPr txBox="1">
            <a:spLocks/>
          </p:cNvSpPr>
          <p:nvPr/>
        </p:nvSpPr>
        <p:spPr>
          <a:xfrm>
            <a:off x="154330" y="6327255"/>
            <a:ext cx="4594943" cy="2106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57129" rtl="0" eaLnBrk="1" latinLnBrk="0" hangingPunct="1">
              <a:lnSpc>
                <a:spcPts val="1350"/>
              </a:lnSpc>
              <a:spcBef>
                <a:spcPct val="20000"/>
              </a:spcBef>
              <a:buFont typeface="Arial"/>
              <a:buNone/>
              <a:defRPr sz="1500" kern="1200" baseline="0">
                <a:solidFill>
                  <a:srgbClr val="FFFFFF"/>
                </a:solidFill>
                <a:latin typeface="Calibri" charset="0"/>
                <a:ea typeface="+mn-ea"/>
                <a:cs typeface="+mn-cs"/>
              </a:defRPr>
            </a:lvl1pPr>
            <a:lvl2pPr marL="257129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Calibri" charset="0"/>
                <a:ea typeface="+mn-ea"/>
                <a:cs typeface="+mn-cs"/>
              </a:defRPr>
            </a:lvl2pPr>
            <a:lvl3pPr marL="514259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Calibri" charset="0"/>
                <a:ea typeface="+mn-ea"/>
                <a:cs typeface="+mn-cs"/>
              </a:defRPr>
            </a:lvl3pPr>
            <a:lvl4pPr marL="771386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Calibri" charset="0"/>
                <a:ea typeface="+mn-ea"/>
                <a:cs typeface="+mn-cs"/>
              </a:defRPr>
            </a:lvl4pPr>
            <a:lvl5pPr marL="1028514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675" kern="1200" baseline="0">
                <a:solidFill>
                  <a:schemeClr val="tx1">
                    <a:tint val="75000"/>
                  </a:schemeClr>
                </a:solidFill>
                <a:latin typeface="Calibri" charset="0"/>
                <a:ea typeface="+mn-ea"/>
                <a:cs typeface="+mn-cs"/>
              </a:defRPr>
            </a:lvl5pPr>
            <a:lvl6pPr marL="1285642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2770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799899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027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 b="1" dirty="0">
                <a:solidFill>
                  <a:srgbClr val="003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[Matt Palmer / </a:t>
            </a:r>
            <a:r>
              <a:rPr lang="en-US" sz="1333" b="1" dirty="0" err="1">
                <a:solidFill>
                  <a:srgbClr val="003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Unsplash</a:t>
            </a:r>
            <a:r>
              <a:rPr lang="en-US" sz="1333" b="1" dirty="0">
                <a:solidFill>
                  <a:srgbClr val="003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.]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B9BDE8-1212-3C4C-B497-FA10301F7C8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26" y="187567"/>
            <a:ext cx="6995259" cy="431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51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831DFF-798A-414F-BA16-89EAE18BA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170" y="2264230"/>
            <a:ext cx="7776420" cy="437423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BA137DD-8DE9-6348-B295-799436DDD47F}"/>
              </a:ext>
            </a:extLst>
          </p:cNvPr>
          <p:cNvSpPr txBox="1">
            <a:spLocks/>
          </p:cNvSpPr>
          <p:nvPr/>
        </p:nvSpPr>
        <p:spPr>
          <a:xfrm>
            <a:off x="1248229" y="219535"/>
            <a:ext cx="10423071" cy="228066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377"/>
            <a:r>
              <a:rPr lang="es-ES_tradnl" sz="3200" dirty="0"/>
              <a:t>Mensaje clave del Grupo I: “Es indiscutible que las actividades humanas están causando el cambio climático.”  </a:t>
            </a:r>
            <a:br>
              <a:rPr lang="es-ES_tradnl" sz="3200" dirty="0"/>
            </a:br>
            <a:r>
              <a:rPr lang="es-ES_tradnl" sz="3200" dirty="0">
                <a:solidFill>
                  <a:srgbClr val="FF0000"/>
                </a:solidFill>
              </a:rPr>
              <a:t>La evidencia científica no deja duda de que somos los culpables.  </a:t>
            </a:r>
            <a:br>
              <a:rPr lang="es-ES_tradnl" sz="3200" dirty="0">
                <a:solidFill>
                  <a:srgbClr val="FF0000"/>
                </a:solidFill>
              </a:rPr>
            </a:br>
            <a:r>
              <a:rPr lang="es-ES_tradnl" sz="3200" dirty="0">
                <a:solidFill>
                  <a:srgbClr val="FF0000"/>
                </a:solidFill>
              </a:rPr>
              <a:t>El clima extremo es y será cada vez más frecuente.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5252C2-BA25-CA32-6AEB-798118209F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417" y="6312790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</p:spTree>
    <p:extLst>
      <p:ext uri="{BB962C8B-B14F-4D97-AF65-F5344CB8AC3E}">
        <p14:creationId xmlns:p14="http://schemas.microsoft.com/office/powerpoint/2010/main" val="3602641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A3EBDA-2937-4D4A-B48C-1AC74F04C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509" y="1144242"/>
            <a:ext cx="8123583" cy="456951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CF1D18E-BD05-1F4A-B480-32A8771835A1}"/>
              </a:ext>
            </a:extLst>
          </p:cNvPr>
          <p:cNvSpPr txBox="1">
            <a:spLocks/>
          </p:cNvSpPr>
          <p:nvPr/>
        </p:nvSpPr>
        <p:spPr>
          <a:xfrm>
            <a:off x="2078476" y="129276"/>
            <a:ext cx="8035047" cy="857251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377"/>
            <a:r>
              <a:rPr lang="es-ES_tradnl" sz="3600" dirty="0"/>
              <a:t>En 2020 el calentamiento fue de 1.1ºC</a:t>
            </a:r>
            <a:br>
              <a:rPr lang="es-ES_tradnl" sz="3600" dirty="0"/>
            </a:br>
            <a:r>
              <a:rPr lang="es-ES_tradnl" sz="3200" dirty="0"/>
              <a:t>(en 2017 era de 1ºC)</a:t>
            </a:r>
            <a:endParaRPr lang="es-ES_tradnl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48BEB2-6A28-754F-A17C-B0FE5C56E60E}"/>
              </a:ext>
            </a:extLst>
          </p:cNvPr>
          <p:cNvSpPr txBox="1"/>
          <p:nvPr/>
        </p:nvSpPr>
        <p:spPr>
          <a:xfrm>
            <a:off x="896753" y="5056471"/>
            <a:ext cx="10398492" cy="167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FF0000"/>
                </a:solidFill>
              </a:rPr>
              <a:t>El calentamiento está ocurriendo muy rápido: muy posiblemente llegaremos a 1.5 </a:t>
            </a:r>
            <a:r>
              <a:rPr lang="es-ES_tradnl" sz="2400" dirty="0" err="1">
                <a:solidFill>
                  <a:srgbClr val="FF0000"/>
                </a:solidFill>
              </a:rPr>
              <a:t>ºC</a:t>
            </a:r>
            <a:r>
              <a:rPr lang="es-ES_tradnl" sz="2400" dirty="0">
                <a:solidFill>
                  <a:srgbClr val="FF0000"/>
                </a:solidFill>
              </a:rPr>
              <a:t> antes de que termine la década.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FF0000"/>
                </a:solidFill>
              </a:rPr>
              <a:t>Hay mucha incertidumbre en qué tanto se calentará el planeta: dependemos de las decisiones de los grandes contaminadores.</a:t>
            </a:r>
          </a:p>
        </p:txBody>
      </p:sp>
    </p:spTree>
    <p:extLst>
      <p:ext uri="{BB962C8B-B14F-4D97-AF65-F5344CB8AC3E}">
        <p14:creationId xmlns:p14="http://schemas.microsoft.com/office/powerpoint/2010/main" val="2073152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FDB910-1E4F-475F-D2B1-715F767509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4492" y="1331623"/>
            <a:ext cx="5338813" cy="5344511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5F2463A-A86B-A025-C343-83F17945F67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06401" y="1694331"/>
            <a:ext cx="5577305" cy="2499181"/>
          </a:xfrm>
        </p:spPr>
        <p:txBody>
          <a:bodyPr/>
          <a:lstStyle/>
          <a:p>
            <a:endParaRPr lang="en-GT" dirty="0"/>
          </a:p>
          <a:p>
            <a:endParaRPr lang="en-GT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89DC050-0714-6254-4528-6481E3DA9D9D}"/>
              </a:ext>
            </a:extLst>
          </p:cNvPr>
          <p:cNvSpPr txBox="1">
            <a:spLocks/>
          </p:cNvSpPr>
          <p:nvPr/>
        </p:nvSpPr>
        <p:spPr>
          <a:xfrm>
            <a:off x="325452" y="152446"/>
            <a:ext cx="5577305" cy="1980979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>
            <a:lvl1pPr algn="l" defTabSz="257129" rtl="0" eaLnBrk="1" latinLnBrk="0" hangingPunct="1">
              <a:lnSpc>
                <a:spcPts val="1950"/>
              </a:lnSpc>
              <a:spcBef>
                <a:spcPct val="0"/>
              </a:spcBef>
              <a:buNone/>
              <a:defRPr sz="2250" b="1" kern="1200" cap="none" baseline="0">
                <a:solidFill>
                  <a:srgbClr val="0034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GT" sz="2667" b="0" dirty="0"/>
              <a:t>El aumento de temperatura resulta en cambios en los patrones de lluvia.  Para Centroamérica esto significa menos lluvia con eventos extremos más frecuentes.</a:t>
            </a:r>
            <a:endParaRPr lang="en-US" sz="2667" b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79D906-88C2-0C8E-28C4-403C136CDA06}"/>
              </a:ext>
            </a:extLst>
          </p:cNvPr>
          <p:cNvSpPr txBox="1"/>
          <p:nvPr/>
        </p:nvSpPr>
        <p:spPr>
          <a:xfrm>
            <a:off x="431468" y="4524784"/>
            <a:ext cx="54645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/>
              <a:t>El 29 de mayo de 2024 se registró la temperatura promedio diaria más alta de los registros históricos para la capital.</a:t>
            </a:r>
          </a:p>
          <a:p>
            <a:endParaRPr lang="es-ES_tradnl" sz="2400" dirty="0"/>
          </a:p>
          <a:p>
            <a:r>
              <a:rPr lang="es-ES_tradnl" sz="2400" dirty="0"/>
              <a:t>Mayo de 2024 fue el mes más seco de la última década y junio el más lluvioso.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98A4B6-B800-6DC1-376D-B2B0B61F1A24}"/>
              </a:ext>
            </a:extLst>
          </p:cNvPr>
          <p:cNvSpPr txBox="1"/>
          <p:nvPr/>
        </p:nvSpPr>
        <p:spPr>
          <a:xfrm>
            <a:off x="6427304" y="503581"/>
            <a:ext cx="5121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/>
              <a:t>Escenarios climáticos del Sexto Reporte del IPCC para Centro y Sudamérica.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F3147A-BD11-C160-A01C-62E61E2135C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3630" y="-12546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52395FA-F0A4-225F-B713-86FC33716D5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036" y="2242380"/>
            <a:ext cx="4852136" cy="237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07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889" y="4069080"/>
            <a:ext cx="5128988" cy="29789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1591" y="17841"/>
            <a:ext cx="9728819" cy="148317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dirty="0" err="1"/>
              <a:t>Indice</a:t>
            </a:r>
            <a:r>
              <a:rPr lang="en-US" sz="3600" dirty="0"/>
              <a:t> de </a:t>
            </a:r>
            <a:r>
              <a:rPr lang="en-US" sz="3600" dirty="0" err="1"/>
              <a:t>Aridez</a:t>
            </a:r>
            <a:r>
              <a:rPr lang="en-US" sz="3600" dirty="0"/>
              <a:t>, </a:t>
            </a:r>
            <a:r>
              <a:rPr lang="en-US" sz="3600" dirty="0" err="1"/>
              <a:t>Escenario</a:t>
            </a:r>
            <a:r>
              <a:rPr lang="en-US" sz="3600" dirty="0"/>
              <a:t> </a:t>
            </a:r>
            <a:r>
              <a:rPr lang="en-US" sz="3600" noProof="0" dirty="0"/>
              <a:t>RCP 4.5</a:t>
            </a:r>
            <a:br>
              <a:rPr lang="en-US" sz="3600" noProof="0" dirty="0"/>
            </a:br>
            <a:r>
              <a:rPr lang="en-US" sz="2667" noProof="0" dirty="0"/>
              <a:t>Pons et al., 2018 (</a:t>
            </a:r>
            <a:r>
              <a:rPr lang="en-US" sz="2667" noProof="0" dirty="0" err="1"/>
              <a:t>www.revistayuam.com</a:t>
            </a:r>
            <a:r>
              <a:rPr lang="en-US" sz="2667" noProof="0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" y="2522990"/>
            <a:ext cx="17144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Línea Base</a:t>
            </a:r>
            <a:r>
              <a:rPr lang="en-US" sz="2400" noProof="0" dirty="0"/>
              <a:t> 1960-1990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1622" y="4993839"/>
            <a:ext cx="1240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noProof="0" dirty="0"/>
              <a:t>2050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8913" y="4979534"/>
            <a:ext cx="1240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noProof="0" dirty="0"/>
              <a:t>2070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1244" y="1298898"/>
            <a:ext cx="3368321" cy="3729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2356" y="1308625"/>
            <a:ext cx="3496676" cy="37562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09032" y="1290388"/>
            <a:ext cx="3382968" cy="374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69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120" y="160007"/>
            <a:ext cx="10116766" cy="58496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4000" dirty="0" err="1"/>
              <a:t>Disponibilidad</a:t>
            </a:r>
            <a:r>
              <a:rPr lang="en-US" sz="4000" dirty="0"/>
              <a:t> de Agua</a:t>
            </a:r>
            <a:r>
              <a:rPr lang="en-US" sz="4000" noProof="0" dirty="0"/>
              <a:t> </a:t>
            </a:r>
            <a:r>
              <a:rPr lang="en-US" sz="4000" noProof="0" dirty="0" err="1"/>
              <a:t>en</a:t>
            </a:r>
            <a:r>
              <a:rPr lang="en-US" sz="4000" noProof="0" dirty="0"/>
              <a:t> Centro America </a:t>
            </a:r>
            <a:r>
              <a:rPr lang="en-US" sz="4000" dirty="0"/>
              <a:t>para</a:t>
            </a:r>
            <a:r>
              <a:rPr lang="en-US" sz="4000" noProof="0" dirty="0"/>
              <a:t> 2100</a:t>
            </a:r>
            <a:endParaRPr lang="en-US" sz="2667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AA3C6B-F349-2E41-3DBA-6E8657D18F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4595" y="1080015"/>
            <a:ext cx="9575816" cy="51892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DF3390-FF01-E9AA-A500-A95B5B635B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417" y="6312790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822F17-0670-80A4-CC21-1988536629C4}"/>
              </a:ext>
            </a:extLst>
          </p:cNvPr>
          <p:cNvSpPr txBox="1"/>
          <p:nvPr/>
        </p:nvSpPr>
        <p:spPr>
          <a:xfrm>
            <a:off x="1988457" y="6255165"/>
            <a:ext cx="4920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noProof="0" dirty="0"/>
              <a:t>(</a:t>
            </a:r>
            <a:r>
              <a:rPr lang="en-US" sz="1800" noProof="0" dirty="0" err="1"/>
              <a:t>Figura</a:t>
            </a:r>
            <a:r>
              <a:rPr lang="en-US" sz="1800" noProof="0" dirty="0"/>
              <a:t> 12-3 IPCC AR6 WGII Ch. 12)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15122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1"/>
          </p:nvPr>
        </p:nvSpPr>
        <p:spPr>
          <a:xfrm>
            <a:off x="518696" y="1830907"/>
            <a:ext cx="5577305" cy="4719171"/>
          </a:xfrm>
        </p:spPr>
        <p:txBody>
          <a:bodyPr vert="horz" lIns="0" tIns="0" rIns="0" bIns="0" rtlCol="0">
            <a:normAutofit/>
          </a:bodyPr>
          <a:lstStyle/>
          <a:p>
            <a:pPr marL="393690">
              <a:defRPr/>
            </a:pPr>
            <a:r>
              <a:rPr lang="es-ES_tradnl" dirty="0"/>
              <a:t>Alta dependencia de las economías locales y nacionales en la extracción de recursos naturales.</a:t>
            </a:r>
          </a:p>
          <a:p>
            <a:pPr marL="393690">
              <a:defRPr/>
            </a:pPr>
            <a:r>
              <a:rPr lang="es-ES_tradnl" dirty="0"/>
              <a:t>Muchos eventos extremos que ya impactan la región se proyecta que se intensificarán</a:t>
            </a:r>
          </a:p>
          <a:p>
            <a:pPr marL="393690">
              <a:defRPr/>
            </a:pPr>
            <a:r>
              <a:rPr lang="es-ES_tradnl" dirty="0"/>
              <a:t>Altas temperaturas, aumento del nivel del mar, erosión en las zonas costeras, acidificación en los océanos que blanquea los corales, y aumento en la frecuencia y severidad de las sequías.</a:t>
            </a:r>
          </a:p>
          <a:p>
            <a:pPr marL="393690">
              <a:defRPr/>
            </a:pPr>
            <a:r>
              <a:rPr lang="es-ES_tradnl" dirty="0"/>
              <a:t>Reducción en la disponibilidad de agua, impacto en la producción agrícola, pesquerías tradicionales, seguridad alimentaria y salud humana.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12E59F-9FCF-B141-808B-70A32B812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388" y="1069414"/>
            <a:ext cx="4736663" cy="4719171"/>
          </a:xfrm>
          <a:prstGeom prst="rect">
            <a:avLst/>
          </a:prstGeom>
          <a:noFill/>
        </p:spPr>
      </p:pic>
      <p:sp>
        <p:nvSpPr>
          <p:cNvPr id="9" name="Titel 2">
            <a:extLst>
              <a:ext uri="{FF2B5EF4-FFF2-40B4-BE49-F238E27FC236}">
                <a16:creationId xmlns:a16="http://schemas.microsoft.com/office/drawing/2014/main" id="{F5C008FA-30DA-6E4A-A922-3CE33652D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9998" y="307922"/>
            <a:ext cx="9138073" cy="976585"/>
          </a:xfrm>
        </p:spPr>
        <p:txBody>
          <a:bodyPr/>
          <a:lstStyle/>
          <a:p>
            <a:pPr algn="ctr"/>
            <a:r>
              <a:rPr lang="es-ES_tradnl" sz="4400" dirty="0"/>
              <a:t>Peligros climáticos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2D6937-9689-008F-07F3-6492A58BB90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417" y="6312790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</p:spTree>
    <p:extLst>
      <p:ext uri="{BB962C8B-B14F-4D97-AF65-F5344CB8AC3E}">
        <p14:creationId xmlns:p14="http://schemas.microsoft.com/office/powerpoint/2010/main" val="1659164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6A92C3-EFAE-BA88-C700-11C5169960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0060" y="169442"/>
            <a:ext cx="10178934" cy="132873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s-ES_tradnl" sz="5200" dirty="0">
                <a:solidFill>
                  <a:schemeClr val="tx1"/>
                </a:solidFill>
              </a:rPr>
              <a:t>Efectos en cadena de un clima más cálido y más seco para Guatemala.</a:t>
            </a:r>
            <a:endParaRPr lang="es-ES_tradnl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A map of a volcano&#10;&#10;Description automatically generated">
            <a:extLst>
              <a:ext uri="{FF2B5EF4-FFF2-40B4-BE49-F238E27FC236}">
                <a16:creationId xmlns:a16="http://schemas.microsoft.com/office/drawing/2014/main" id="{B0486053-02D7-F46E-39F0-66E4BC2D1F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6148068" y="2233393"/>
            <a:ext cx="5803323" cy="3890357"/>
          </a:xfrm>
          <a:prstGeom prst="rect">
            <a:avLst/>
          </a:prstGeom>
        </p:spPr>
      </p:pic>
      <p:pic>
        <p:nvPicPr>
          <p:cNvPr id="6" name="Content Placeholder 5" descr="A view of a city from the sky&#10;&#10;Description automatically generated">
            <a:extLst>
              <a:ext uri="{FF2B5EF4-FFF2-40B4-BE49-F238E27FC236}">
                <a16:creationId xmlns:a16="http://schemas.microsoft.com/office/drawing/2014/main" id="{419C8D63-38A5-CF0F-A4C4-B96116C60006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 rot="10800000">
            <a:off x="107186" y="2233392"/>
            <a:ext cx="5803323" cy="38903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7A2088-3168-1386-609D-F6C5B0D9DCB3}"/>
              </a:ext>
            </a:extLst>
          </p:cNvPr>
          <p:cNvSpPr txBox="1"/>
          <p:nvPr/>
        </p:nvSpPr>
        <p:spPr>
          <a:xfrm>
            <a:off x="291545" y="1630017"/>
            <a:ext cx="5511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/>
              <a:t>Ciudad de Guatemala, 3 de mayo de 2024.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24BB5D-82C6-D397-513C-14D6859CDC17}"/>
              </a:ext>
            </a:extLst>
          </p:cNvPr>
          <p:cNvSpPr txBox="1"/>
          <p:nvPr/>
        </p:nvSpPr>
        <p:spPr>
          <a:xfrm>
            <a:off x="6202019" y="1630017"/>
            <a:ext cx="5709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/>
              <a:t>Volcán de Agua, posible efecto de incendios.</a:t>
            </a:r>
          </a:p>
        </p:txBody>
      </p:sp>
      <p:grpSp>
        <p:nvGrpSpPr>
          <p:cNvPr id="3" name="Grupo 4">
            <a:extLst>
              <a:ext uri="{FF2B5EF4-FFF2-40B4-BE49-F238E27FC236}">
                <a16:creationId xmlns:a16="http://schemas.microsoft.com/office/drawing/2014/main" id="{A786B7F5-416B-5826-7012-F5DBEC3AC27E}"/>
              </a:ext>
            </a:extLst>
          </p:cNvPr>
          <p:cNvGrpSpPr/>
          <p:nvPr/>
        </p:nvGrpSpPr>
        <p:grpSpPr>
          <a:xfrm>
            <a:off x="10579048" y="38501"/>
            <a:ext cx="1420586" cy="1539068"/>
            <a:chOff x="10463310" y="-277588"/>
            <a:chExt cx="1420586" cy="1539068"/>
          </a:xfrm>
        </p:grpSpPr>
        <p:sp>
          <p:nvSpPr>
            <p:cNvPr id="4" name="Rectángulo 23">
              <a:extLst>
                <a:ext uri="{FF2B5EF4-FFF2-40B4-BE49-F238E27FC236}">
                  <a16:creationId xmlns:a16="http://schemas.microsoft.com/office/drawing/2014/main" id="{028B2200-8376-3040-C386-B9D75E8DFB99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pic>
          <p:nvPicPr>
            <p:cNvPr id="5" name="Imagen 2">
              <a:extLst>
                <a:ext uri="{FF2B5EF4-FFF2-40B4-BE49-F238E27FC236}">
                  <a16:creationId xmlns:a16="http://schemas.microsoft.com/office/drawing/2014/main" id="{598BDB07-BAC8-EC72-45C3-AB032A1E6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73256" y="137698"/>
              <a:ext cx="1000693" cy="10229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0070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">
            <a:extLst>
              <a:ext uri="{FF2B5EF4-FFF2-40B4-BE49-F238E27FC236}">
                <a16:creationId xmlns:a16="http://schemas.microsoft.com/office/drawing/2014/main" id="{8642A525-0324-D841-9FDD-F6D741572986}"/>
              </a:ext>
            </a:extLst>
          </p:cNvPr>
          <p:cNvSpPr/>
          <p:nvPr/>
        </p:nvSpPr>
        <p:spPr>
          <a:xfrm rot="21195244" flipH="1" flipV="1">
            <a:off x="-125039" y="-636841"/>
            <a:ext cx="10853081" cy="1266052"/>
          </a:xfrm>
          <a:custGeom>
            <a:avLst/>
            <a:gdLst>
              <a:gd name="connsiteX0" fmla="*/ 8027493 w 8139811"/>
              <a:gd name="connsiteY0" fmla="*/ 949539 h 949539"/>
              <a:gd name="connsiteX1" fmla="*/ 0 w 8139811"/>
              <a:gd name="connsiteY1" fmla="*/ 0 h 949539"/>
              <a:gd name="connsiteX2" fmla="*/ 8139811 w 8139811"/>
              <a:gd name="connsiteY2" fmla="*/ 0 h 94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39811" h="949539">
                <a:moveTo>
                  <a:pt x="8027493" y="949539"/>
                </a:moveTo>
                <a:lnTo>
                  <a:pt x="0" y="0"/>
                </a:lnTo>
                <a:lnTo>
                  <a:pt x="8139811" y="0"/>
                </a:lnTo>
                <a:close/>
              </a:path>
            </a:pathLst>
          </a:custGeom>
          <a:solidFill>
            <a:srgbClr val="5492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dirty="0"/>
              <a:t> 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4167BAA4-7C8E-BA47-ABD6-6BB0523088FD}"/>
              </a:ext>
            </a:extLst>
          </p:cNvPr>
          <p:cNvSpPr/>
          <p:nvPr/>
        </p:nvSpPr>
        <p:spPr>
          <a:xfrm rot="21195244">
            <a:off x="660737" y="6168584"/>
            <a:ext cx="11657891" cy="1359936"/>
          </a:xfrm>
          <a:custGeom>
            <a:avLst/>
            <a:gdLst>
              <a:gd name="connsiteX0" fmla="*/ 8743418 w 8743418"/>
              <a:gd name="connsiteY0" fmla="*/ 0 h 1019952"/>
              <a:gd name="connsiteX1" fmla="*/ 8622772 w 8743418"/>
              <a:gd name="connsiteY1" fmla="*/ 1019952 h 1019952"/>
              <a:gd name="connsiteX2" fmla="*/ 0 w 8743418"/>
              <a:gd name="connsiteY2" fmla="*/ 0 h 1019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43418" h="1019952">
                <a:moveTo>
                  <a:pt x="8743418" y="0"/>
                </a:moveTo>
                <a:lnTo>
                  <a:pt x="8622772" y="1019952"/>
                </a:lnTo>
                <a:lnTo>
                  <a:pt x="0" y="0"/>
                </a:lnTo>
                <a:close/>
              </a:path>
            </a:pathLst>
          </a:custGeom>
          <a:solidFill>
            <a:srgbClr val="5492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dirty="0"/>
              <a:t>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0FCBF1-4FF5-9341-933E-587EFCBFBD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56574" y="1286215"/>
            <a:ext cx="6563860" cy="463108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s-ES_tradnl" sz="2667" dirty="0"/>
              <a:t>La evidencia científica es inequívoca: el cambio climático es una amenaza para el bienestar humano y la salud del planeta.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s-ES_tradnl" sz="2667" dirty="0"/>
              <a:t>Cualquier retraso en una acción concertada global nos hará perder la ventana de oportunidad que todavía tenemos.”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CB28819-AD95-0946-93EA-243A86FCAB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7237" y="5974179"/>
            <a:ext cx="4642027" cy="787696"/>
          </a:xfrm>
          <a:prstGeom prst="rect">
            <a:avLst/>
          </a:prstGeom>
          <a:effectLst/>
        </p:spPr>
      </p:pic>
      <p:pic>
        <p:nvPicPr>
          <p:cNvPr id="7" name="Bildplatzhalter 2">
            <a:extLst>
              <a:ext uri="{FF2B5EF4-FFF2-40B4-BE49-F238E27FC236}">
                <a16:creationId xmlns:a16="http://schemas.microsoft.com/office/drawing/2014/main" id="{22AB06D0-AB7B-8042-A4F1-E9D789683D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68" b="-12"/>
          <a:stretch/>
        </p:blipFill>
        <p:spPr>
          <a:xfrm>
            <a:off x="745067" y="1518610"/>
            <a:ext cx="3197013" cy="41287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itel 2">
            <a:extLst>
              <a:ext uri="{FF2B5EF4-FFF2-40B4-BE49-F238E27FC236}">
                <a16:creationId xmlns:a16="http://schemas.microsoft.com/office/drawing/2014/main" id="{F0A82F91-8407-FD41-B9B4-336FA73E204C}"/>
              </a:ext>
            </a:extLst>
          </p:cNvPr>
          <p:cNvSpPr txBox="1">
            <a:spLocks/>
          </p:cNvSpPr>
          <p:nvPr/>
        </p:nvSpPr>
        <p:spPr>
          <a:xfrm>
            <a:off x="184157" y="172730"/>
            <a:ext cx="12007843" cy="811807"/>
          </a:xfrm>
          <a:prstGeom prst="rect">
            <a:avLst/>
          </a:prstGeom>
        </p:spPr>
        <p:txBody>
          <a:bodyPr/>
          <a:lstStyle>
            <a:lvl1pPr algn="l" defTabSz="257129" rtl="0" eaLnBrk="1" latinLnBrk="0" hangingPunct="1">
              <a:spcBef>
                <a:spcPct val="0"/>
              </a:spcBef>
              <a:buNone/>
              <a:defRPr sz="1856" kern="1200" baseline="0">
                <a:solidFill>
                  <a:srgbClr val="0034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75" dirty="0" err="1"/>
              <a:t>Mensaje</a:t>
            </a:r>
            <a:r>
              <a:rPr lang="en-GB" sz="2475" dirty="0"/>
              <a:t> clave del Grupo II:</a:t>
            </a:r>
          </a:p>
        </p:txBody>
      </p:sp>
    </p:spTree>
    <p:extLst>
      <p:ext uri="{BB962C8B-B14F-4D97-AF65-F5344CB8AC3E}">
        <p14:creationId xmlns:p14="http://schemas.microsoft.com/office/powerpoint/2010/main" val="2248601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7489B-7400-484F-BFBD-903B4A173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955" y="268642"/>
            <a:ext cx="12007843" cy="811807"/>
          </a:xfrm>
        </p:spPr>
        <p:txBody>
          <a:bodyPr/>
          <a:lstStyle/>
          <a:p>
            <a:pPr algn="ctr"/>
            <a:r>
              <a:rPr lang="en-US" sz="4000" dirty="0" err="1"/>
              <a:t>Impactos</a:t>
            </a:r>
            <a:r>
              <a:rPr lang="en-US" sz="4000" dirty="0"/>
              <a:t> </a:t>
            </a:r>
            <a:r>
              <a:rPr lang="en-US" sz="4000" dirty="0" err="1"/>
              <a:t>observados</a:t>
            </a:r>
            <a:r>
              <a:rPr lang="en-US" sz="4000" dirty="0"/>
              <a:t> y </a:t>
            </a:r>
            <a:r>
              <a:rPr lang="en-US" sz="4000" dirty="0" err="1"/>
              <a:t>esperados</a:t>
            </a:r>
            <a:endParaRPr lang="en-US" sz="4000" cap="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69BDF-A75C-5D4A-BD9D-EFC14CD5ADB9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_tradnl" dirty="0"/>
              <a:t>Daños acumulados de $5.8 millardos por impactos de huracanes de 2005 a 2014.  Eventos extremos aumentarán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664CA2-33C9-4949-A409-2D4FF29FD9AE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173682" y="5134709"/>
            <a:ext cx="2520191" cy="1416148"/>
          </a:xfrm>
        </p:spPr>
        <p:txBody>
          <a:bodyPr/>
          <a:lstStyle/>
          <a:p>
            <a:r>
              <a:rPr lang="es-ES_tradnl" dirty="0"/>
              <a:t>Enfermedades </a:t>
            </a:r>
            <a:r>
              <a:rPr lang="es-ES_tradnl" dirty="0" err="1"/>
              <a:t>zoonóticas</a:t>
            </a:r>
            <a:r>
              <a:rPr lang="es-ES_tradnl" dirty="0"/>
              <a:t> y transmitidas por vectores están relacionadas con temperatura y lluvia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399EA1E8-C7B5-994D-A8E6-24614BF3D96C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46887" y="5011619"/>
            <a:ext cx="2520191" cy="1416148"/>
          </a:xfrm>
        </p:spPr>
        <p:txBody>
          <a:bodyPr/>
          <a:lstStyle/>
          <a:p>
            <a:r>
              <a:rPr lang="es-ES_tradnl" dirty="0"/>
              <a:t>La reducción en la disponibilidad de agua a futuro afectando cultivos, ingresos y el PIB en general.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A777DB0-3DB6-1A4F-A528-57B3B642872D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s-ES_tradnl" dirty="0"/>
              <a:t>En 2015 la precipitación se redujo entre 50-70% causando pérdidas de 80% en frijol y 60% en maíz.</a:t>
            </a:r>
          </a:p>
        </p:txBody>
      </p:sp>
      <p:pic>
        <p:nvPicPr>
          <p:cNvPr id="22" name="Picture Placeholder 21" descr="A picture containing outdoor, tree, ground, person&#10;&#10;Description automatically generated">
            <a:extLst>
              <a:ext uri="{FF2B5EF4-FFF2-40B4-BE49-F238E27FC236}">
                <a16:creationId xmlns:a16="http://schemas.microsoft.com/office/drawing/2014/main" id="{A85111AA-5116-E744-88ED-5D0C3CB84855}"/>
              </a:ext>
            </a:extLst>
          </p:cNvPr>
          <p:cNvPicPr>
            <a:picLocks noGrp="1" noChangeAspect="1"/>
          </p:cNvPicPr>
          <p:nvPr>
            <p:ph type="pic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58801" y="2330861"/>
            <a:ext cx="1898665" cy="2582568"/>
          </a:xfrm>
        </p:spPr>
      </p:pic>
      <p:sp>
        <p:nvSpPr>
          <p:cNvPr id="12" name="Subtitle 1">
            <a:extLst>
              <a:ext uri="{FF2B5EF4-FFF2-40B4-BE49-F238E27FC236}">
                <a16:creationId xmlns:a16="http://schemas.microsoft.com/office/drawing/2014/main" id="{1B84A692-64B6-6246-B8E7-B54B1A484E88}"/>
              </a:ext>
            </a:extLst>
          </p:cNvPr>
          <p:cNvSpPr txBox="1">
            <a:spLocks/>
          </p:cNvSpPr>
          <p:nvPr/>
        </p:nvSpPr>
        <p:spPr>
          <a:xfrm>
            <a:off x="1101433" y="6543309"/>
            <a:ext cx="9833775" cy="232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57129" rtl="0" eaLnBrk="1" latinLnBrk="0" hangingPunct="1">
              <a:lnSpc>
                <a:spcPts val="1350"/>
              </a:lnSpc>
              <a:spcBef>
                <a:spcPct val="20000"/>
              </a:spcBef>
              <a:buFont typeface="Arial"/>
              <a:buNone/>
              <a:defRPr sz="1500" kern="1200" baseline="0">
                <a:solidFill>
                  <a:srgbClr val="FFFFFF"/>
                </a:solidFill>
                <a:latin typeface="Calibri" charset="0"/>
                <a:ea typeface="+mn-ea"/>
                <a:cs typeface="+mn-cs"/>
              </a:defRPr>
            </a:lvl1pPr>
            <a:lvl2pPr marL="257129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Calibri" charset="0"/>
                <a:ea typeface="+mn-ea"/>
                <a:cs typeface="+mn-cs"/>
              </a:defRPr>
            </a:lvl2pPr>
            <a:lvl3pPr marL="514259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Calibri" charset="0"/>
                <a:ea typeface="+mn-ea"/>
                <a:cs typeface="+mn-cs"/>
              </a:defRPr>
            </a:lvl3pPr>
            <a:lvl4pPr marL="771386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Calibri" charset="0"/>
                <a:ea typeface="+mn-ea"/>
                <a:cs typeface="+mn-cs"/>
              </a:defRPr>
            </a:lvl4pPr>
            <a:lvl5pPr marL="1028514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675" kern="1200" baseline="0">
                <a:solidFill>
                  <a:schemeClr val="tx1">
                    <a:tint val="75000"/>
                  </a:schemeClr>
                </a:solidFill>
                <a:latin typeface="Calibri" charset="0"/>
                <a:ea typeface="+mn-ea"/>
                <a:cs typeface="+mn-cs"/>
              </a:defRPr>
            </a:lvl5pPr>
            <a:lvl6pPr marL="1285642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2770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799899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027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333" b="1" dirty="0">
                <a:solidFill>
                  <a:schemeClr val="bg1">
                    <a:lumMod val="75000"/>
                  </a:schemeClr>
                </a:solidFill>
              </a:rPr>
              <a:t>Romain </a:t>
            </a:r>
            <a:r>
              <a:rPr lang="en-GB" sz="1333" b="1" dirty="0" err="1">
                <a:solidFill>
                  <a:schemeClr val="bg1">
                    <a:lumMod val="75000"/>
                  </a:schemeClr>
                </a:solidFill>
              </a:rPr>
              <a:t>Hemelsdael</a:t>
            </a:r>
            <a:r>
              <a:rPr lang="en-GB" sz="1333" b="1" dirty="0">
                <a:solidFill>
                  <a:schemeClr val="bg1">
                    <a:lumMod val="75000"/>
                  </a:schemeClr>
                </a:solidFill>
              </a:rPr>
              <a:t>				         Atul Pandey						</a:t>
            </a:r>
            <a:r>
              <a:rPr lang="en-GB" sz="1333" b="1" dirty="0" err="1">
                <a:solidFill>
                  <a:schemeClr val="bg1">
                    <a:lumMod val="75000"/>
                  </a:schemeClr>
                </a:solidFill>
              </a:rPr>
              <a:t>Natanael</a:t>
            </a:r>
            <a:r>
              <a:rPr lang="en-GB" sz="1333" b="1" dirty="0">
                <a:solidFill>
                  <a:schemeClr val="bg1">
                    <a:lumMod val="75000"/>
                  </a:schemeClr>
                </a:solidFill>
              </a:rPr>
              <a:t> Melchor				Marlon del Aguila</a:t>
            </a:r>
          </a:p>
        </p:txBody>
      </p:sp>
      <p:pic>
        <p:nvPicPr>
          <p:cNvPr id="24" name="Picture Placeholder 23" descr="A group of people on a boat in a river&#10;&#10;Description automatically generated with medium confidence">
            <a:extLst>
              <a:ext uri="{FF2B5EF4-FFF2-40B4-BE49-F238E27FC236}">
                <a16:creationId xmlns:a16="http://schemas.microsoft.com/office/drawing/2014/main" id="{61249A83-60FC-1443-8775-258E2E51185A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28809" y="2264657"/>
            <a:ext cx="1898665" cy="2662943"/>
          </a:xfrm>
        </p:spPr>
      </p:pic>
      <p:pic>
        <p:nvPicPr>
          <p:cNvPr id="26" name="Picture Placeholder 25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52AAD9B5-6521-9C46-9E57-E8B50021AB26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14362" y="2280841"/>
            <a:ext cx="1898665" cy="2662943"/>
          </a:xfrm>
        </p:spPr>
      </p:pic>
      <p:pic>
        <p:nvPicPr>
          <p:cNvPr id="27" name="Picture Placeholder 26" descr="A picture containing outdoor, sky, nature, mountain&#10;&#10;Description automatically generated">
            <a:extLst>
              <a:ext uri="{FF2B5EF4-FFF2-40B4-BE49-F238E27FC236}">
                <a16:creationId xmlns:a16="http://schemas.microsoft.com/office/drawing/2014/main" id="{E43EA5E8-C3BC-EF4A-9F85-B08E6A3CF779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1136" y="2255891"/>
            <a:ext cx="1853051" cy="2598967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2A2C16-24EB-084C-8608-467A133926BF}"/>
              </a:ext>
            </a:extLst>
          </p:cNvPr>
          <p:cNvSpPr txBox="1"/>
          <p:nvPr/>
        </p:nvSpPr>
        <p:spPr>
          <a:xfrm>
            <a:off x="721136" y="1334704"/>
            <a:ext cx="1853051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867" dirty="0">
                <a:solidFill>
                  <a:srgbClr val="FF0000"/>
                </a:solidFill>
              </a:rPr>
              <a:t>Construir con estándares más estrictos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1B0B42-5047-DE48-B5EB-EC7F329201A4}"/>
              </a:ext>
            </a:extLst>
          </p:cNvPr>
          <p:cNvSpPr txBox="1"/>
          <p:nvPr/>
        </p:nvSpPr>
        <p:spPr>
          <a:xfrm>
            <a:off x="3457635" y="1279772"/>
            <a:ext cx="2041011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867" dirty="0">
                <a:solidFill>
                  <a:srgbClr val="FF0000"/>
                </a:solidFill>
              </a:rPr>
              <a:t>Mejor manejo del agua con leyes apropiadas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8ADCAF-9C53-A542-B435-A15378BEEDAE}"/>
              </a:ext>
            </a:extLst>
          </p:cNvPr>
          <p:cNvSpPr txBox="1"/>
          <p:nvPr/>
        </p:nvSpPr>
        <p:spPr>
          <a:xfrm>
            <a:off x="6240923" y="1279771"/>
            <a:ext cx="1853051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867" dirty="0">
                <a:solidFill>
                  <a:srgbClr val="FF0000"/>
                </a:solidFill>
              </a:rPr>
              <a:t>Alerta temprana para salud pública.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49962F-7C93-5447-9F6B-98FD5290176F}"/>
              </a:ext>
            </a:extLst>
          </p:cNvPr>
          <p:cNvSpPr txBox="1"/>
          <p:nvPr/>
        </p:nvSpPr>
        <p:spPr>
          <a:xfrm>
            <a:off x="9078331" y="1295955"/>
            <a:ext cx="2312064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867" dirty="0">
                <a:solidFill>
                  <a:srgbClr val="FF0000"/>
                </a:solidFill>
              </a:rPr>
              <a:t>Almacenamiento de agua.  Riego. Créditos y seguros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9F2C98-8854-742B-B958-3DB594738FE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417" y="6312790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</p:spTree>
    <p:extLst>
      <p:ext uri="{BB962C8B-B14F-4D97-AF65-F5344CB8AC3E}">
        <p14:creationId xmlns:p14="http://schemas.microsoft.com/office/powerpoint/2010/main" val="3410872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1"/>
          </p:nvPr>
        </p:nvSpPr>
        <p:spPr>
          <a:xfrm>
            <a:off x="131330" y="1703296"/>
            <a:ext cx="5577305" cy="4784968"/>
          </a:xfrm>
        </p:spPr>
        <p:txBody>
          <a:bodyPr vert="horz" lIns="0" tIns="0" rIns="0" bIns="0" rtlCol="0">
            <a:normAutofit/>
          </a:bodyPr>
          <a:lstStyle/>
          <a:p>
            <a:pPr marL="393690">
              <a:defRPr/>
            </a:pPr>
            <a:r>
              <a:rPr lang="es-ES_tradnl" dirty="0"/>
              <a:t>Centro y Sudamérica es un </a:t>
            </a:r>
            <a:r>
              <a:rPr lang="es-ES_tradnl" i="1" dirty="0" err="1"/>
              <a:t>hot</a:t>
            </a:r>
            <a:r>
              <a:rPr lang="es-ES_tradnl" i="1" dirty="0"/>
              <a:t> spot</a:t>
            </a:r>
            <a:r>
              <a:rPr lang="es-ES_tradnl" dirty="0"/>
              <a:t> de vulnerabilidad global.</a:t>
            </a:r>
          </a:p>
          <a:p>
            <a:pPr marL="393690">
              <a:defRPr/>
            </a:pPr>
            <a:r>
              <a:rPr lang="es-ES_tradnl" dirty="0"/>
              <a:t>La vulnerabilidad es más alta en lugares con pobreza, retos de gobernanza y acceso limitado a servicios básicos, conflictos violentos y altos niveles de medios de vida sensibles al clima.</a:t>
            </a:r>
          </a:p>
          <a:p>
            <a:pPr marL="393690">
              <a:defRPr/>
            </a:pPr>
            <a:r>
              <a:rPr lang="es-ES_tradnl" dirty="0"/>
              <a:t>Esto incluye pequeños agricultores, pastores y comunidades pesqueras.</a:t>
            </a:r>
          </a:p>
          <a:p>
            <a:pPr marL="393690">
              <a:defRPr/>
            </a:pPr>
            <a:r>
              <a:rPr lang="es-ES_tradnl" dirty="0"/>
              <a:t>La vulnerabilidad se ve exacerbada por la inequidad y la marginalización.</a:t>
            </a:r>
          </a:p>
          <a:p>
            <a:pPr marL="393690">
              <a:defRPr/>
            </a:pPr>
            <a:r>
              <a:rPr lang="es-ES_tradnl" dirty="0"/>
              <a:t>Para la región, muy alta vulnerabilidad para ciudades e infraestructura y para poblaciones en pobreza.  También para sistemas alimentarios, agua y salud. </a:t>
            </a:r>
          </a:p>
        </p:txBody>
      </p:sp>
      <p:sp>
        <p:nvSpPr>
          <p:cNvPr id="9" name="Titel 2">
            <a:extLst>
              <a:ext uri="{FF2B5EF4-FFF2-40B4-BE49-F238E27FC236}">
                <a16:creationId xmlns:a16="http://schemas.microsoft.com/office/drawing/2014/main" id="{F5C008FA-30DA-6E4A-A922-3CE33652D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1198" y="555222"/>
            <a:ext cx="4274231" cy="976585"/>
          </a:xfrm>
        </p:spPr>
        <p:txBody>
          <a:bodyPr/>
          <a:lstStyle/>
          <a:p>
            <a:r>
              <a:rPr lang="es-ES_tradnl" sz="3600" b="0" dirty="0"/>
              <a:t>Vulnerabilidad.</a:t>
            </a:r>
          </a:p>
        </p:txBody>
      </p:sp>
      <p:pic>
        <p:nvPicPr>
          <p:cNvPr id="3" name="Picture 2" descr="Chart, treemap chart&#10;&#10;Description automatically generated">
            <a:extLst>
              <a:ext uri="{FF2B5EF4-FFF2-40B4-BE49-F238E27FC236}">
                <a16:creationId xmlns:a16="http://schemas.microsoft.com/office/drawing/2014/main" id="{F2900B28-7862-7F2F-B343-7B688674C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8635" y="555222"/>
            <a:ext cx="6462519" cy="56868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1076B4-C8D1-2EB9-C75B-5C110B9FDA34}"/>
              </a:ext>
            </a:extLst>
          </p:cNvPr>
          <p:cNvSpPr txBox="1"/>
          <p:nvPr/>
        </p:nvSpPr>
        <p:spPr>
          <a:xfrm>
            <a:off x="5708635" y="6182697"/>
            <a:ext cx="319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/>
              <a:t>Figura 12.7, Cap. 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7145F7-2590-D958-A99A-611D1D2877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417" y="6312790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</p:spTree>
    <p:extLst>
      <p:ext uri="{BB962C8B-B14F-4D97-AF65-F5344CB8AC3E}">
        <p14:creationId xmlns:p14="http://schemas.microsoft.com/office/powerpoint/2010/main" val="886956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3B7A164-864D-9748-9CDC-F88DF83E2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4126" y="137404"/>
            <a:ext cx="9765004" cy="976585"/>
          </a:xfrm>
        </p:spPr>
        <p:txBody>
          <a:bodyPr/>
          <a:lstStyle/>
          <a:p>
            <a:r>
              <a:rPr lang="en-GB" sz="3600" b="0" dirty="0" err="1">
                <a:solidFill>
                  <a:schemeClr val="tx1"/>
                </a:solidFill>
              </a:rPr>
              <a:t>Síntesis</a:t>
            </a:r>
            <a:r>
              <a:rPr lang="en-GB" sz="3600" b="0" dirty="0">
                <a:solidFill>
                  <a:schemeClr val="tx1"/>
                </a:solidFill>
              </a:rPr>
              <a:t> de </a:t>
            </a:r>
            <a:r>
              <a:rPr lang="en-GB" sz="3600" b="0" dirty="0" err="1">
                <a:solidFill>
                  <a:schemeClr val="tx1"/>
                </a:solidFill>
              </a:rPr>
              <a:t>impactos</a:t>
            </a:r>
            <a:r>
              <a:rPr lang="en-GB" sz="3600" b="0" dirty="0">
                <a:solidFill>
                  <a:schemeClr val="tx1"/>
                </a:solidFill>
              </a:rPr>
              <a:t> </a:t>
            </a:r>
            <a:r>
              <a:rPr lang="en-GB" sz="3600" b="0" dirty="0" err="1">
                <a:solidFill>
                  <a:schemeClr val="tx1"/>
                </a:solidFill>
              </a:rPr>
              <a:t>observados</a:t>
            </a:r>
            <a:r>
              <a:rPr lang="en-GB" sz="3600" b="0" dirty="0">
                <a:solidFill>
                  <a:schemeClr val="tx1"/>
                </a:solidFill>
              </a:rPr>
              <a:t> y </a:t>
            </a:r>
            <a:r>
              <a:rPr lang="en-GB" sz="3600" b="0" dirty="0" err="1">
                <a:solidFill>
                  <a:schemeClr val="tx1"/>
                </a:solidFill>
              </a:rPr>
              <a:t>proyectados</a:t>
            </a:r>
            <a:endParaRPr lang="en-GB" sz="3600" b="0" dirty="0">
              <a:solidFill>
                <a:schemeClr val="tx1"/>
              </a:solidFill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CA2600A-57CB-F44A-A19B-CC65B449C6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[Add photo credit]</a:t>
            </a:r>
          </a:p>
        </p:txBody>
      </p:sp>
      <p:pic>
        <p:nvPicPr>
          <p:cNvPr id="11" name="Picture 10" descr="A picture containing bubble chart&#10;&#10;Description automatically generated">
            <a:extLst>
              <a:ext uri="{FF2B5EF4-FFF2-40B4-BE49-F238E27FC236}">
                <a16:creationId xmlns:a16="http://schemas.microsoft.com/office/drawing/2014/main" id="{DF320A77-F448-1145-ACA0-8943986FB5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4126" y="972788"/>
            <a:ext cx="9251302" cy="55220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2853A6-4181-E546-A007-8010A42CE48D}"/>
              </a:ext>
            </a:extLst>
          </p:cNvPr>
          <p:cNvSpPr txBox="1"/>
          <p:nvPr/>
        </p:nvSpPr>
        <p:spPr>
          <a:xfrm>
            <a:off x="8879574" y="5125850"/>
            <a:ext cx="319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/>
              <a:t>Figura 12.10, Cap. 12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F4C201-5BFB-5F51-8115-89D87DCE29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417" y="6312790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</p:spTree>
    <p:extLst>
      <p:ext uri="{BB962C8B-B14F-4D97-AF65-F5344CB8AC3E}">
        <p14:creationId xmlns:p14="http://schemas.microsoft.com/office/powerpoint/2010/main" val="1927707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EBAF4E52-ACD4-5923-DBE0-FA83EF22F05E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DF56E328-58CE-5966-9085-1942A13EC31E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187A2C3D-0916-29EF-4B33-44E8A8370D14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6ACC58-829E-78E8-CEE7-F0B4574EAA89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116F871-D204-AAEF-70CA-ACD9BD0E6F22}"/>
              </a:ext>
            </a:extLst>
          </p:cNvPr>
          <p:cNvGrpSpPr/>
          <p:nvPr/>
        </p:nvGrpSpPr>
        <p:grpSpPr>
          <a:xfrm>
            <a:off x="10579048" y="38501"/>
            <a:ext cx="1420586" cy="1539068"/>
            <a:chOff x="10463310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58AEF042-9A7E-847F-55DD-BCC4AA362135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384928CA-60FF-61B1-F526-A8D177ED1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73256" y="137698"/>
              <a:ext cx="1000693" cy="1022931"/>
            </a:xfrm>
            <a:prstGeom prst="rect">
              <a:avLst/>
            </a:prstGeom>
          </p:spPr>
        </p:pic>
      </p:grpSp>
      <p:sp>
        <p:nvSpPr>
          <p:cNvPr id="41" name="Google Shape;256;p39">
            <a:extLst>
              <a:ext uri="{FF2B5EF4-FFF2-40B4-BE49-F238E27FC236}">
                <a16:creationId xmlns:a16="http://schemas.microsoft.com/office/drawing/2014/main" id="{8D1F1875-ECF9-81A7-8938-CDD28C02BC1C}"/>
              </a:ext>
            </a:extLst>
          </p:cNvPr>
          <p:cNvSpPr txBox="1">
            <a:spLocks/>
          </p:cNvSpPr>
          <p:nvPr/>
        </p:nvSpPr>
        <p:spPr>
          <a:xfrm>
            <a:off x="675861" y="147972"/>
            <a:ext cx="782781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bin"/>
              <a:buNone/>
              <a:defRPr sz="35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bin"/>
              <a:buNone/>
              <a:defRPr sz="35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bin"/>
              <a:buNone/>
              <a:defRPr sz="35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bin"/>
              <a:buNone/>
              <a:defRPr sz="35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bin"/>
              <a:buNone/>
              <a:defRPr sz="35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bin"/>
              <a:buNone/>
              <a:defRPr sz="35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bin"/>
              <a:buNone/>
              <a:defRPr sz="35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bin"/>
              <a:buNone/>
              <a:defRPr sz="35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lvl="0">
              <a:buClr>
                <a:srgbClr val="444240"/>
              </a:buClr>
              <a:defRPr/>
            </a:pPr>
            <a:r>
              <a:rPr lang="es-ES" sz="4000" kern="0" dirty="0">
                <a:solidFill>
                  <a:srgbClr val="444240"/>
                </a:solidFill>
              </a:rPr>
              <a:t>Resiliencia ante el cambio climático</a:t>
            </a:r>
          </a:p>
        </p:txBody>
      </p:sp>
      <p:grpSp>
        <p:nvGrpSpPr>
          <p:cNvPr id="115" name="Google Shape;8613;p57">
            <a:extLst>
              <a:ext uri="{FF2B5EF4-FFF2-40B4-BE49-F238E27FC236}">
                <a16:creationId xmlns:a16="http://schemas.microsoft.com/office/drawing/2014/main" id="{F91F2C0F-2038-9A1E-F5C5-285140AFE235}"/>
              </a:ext>
            </a:extLst>
          </p:cNvPr>
          <p:cNvGrpSpPr/>
          <p:nvPr/>
        </p:nvGrpSpPr>
        <p:grpSpPr>
          <a:xfrm rot="10800000" flipH="1">
            <a:off x="43642" y="1060837"/>
            <a:ext cx="7964715" cy="139225"/>
            <a:chOff x="219558" y="4738465"/>
            <a:chExt cx="5852400" cy="102300"/>
          </a:xfrm>
          <a:solidFill>
            <a:srgbClr val="192854"/>
          </a:solidFill>
        </p:grpSpPr>
        <p:cxnSp>
          <p:nvCxnSpPr>
            <p:cNvPr id="116" name="Google Shape;8614;p57">
              <a:extLst>
                <a:ext uri="{FF2B5EF4-FFF2-40B4-BE49-F238E27FC236}">
                  <a16:creationId xmlns:a16="http://schemas.microsoft.com/office/drawing/2014/main" id="{1B1D503B-E6F8-B68D-992F-FF0E7495A9E2}"/>
                </a:ext>
              </a:extLst>
            </p:cNvPr>
            <p:cNvCxnSpPr/>
            <p:nvPr/>
          </p:nvCxnSpPr>
          <p:spPr>
            <a:xfrm>
              <a:off x="219558" y="4789684"/>
              <a:ext cx="5852400" cy="0"/>
            </a:xfrm>
            <a:prstGeom prst="straightConnector1">
              <a:avLst/>
            </a:prstGeom>
            <a:grpFill/>
            <a:ln w="9525" cap="flat" cmpd="sng">
              <a:solidFill>
                <a:srgbClr val="192854"/>
              </a:solidFill>
              <a:prstDash val="solid"/>
              <a:round/>
              <a:headEnd type="oval" w="med" len="med"/>
              <a:tailEnd type="oval" w="med" len="med"/>
            </a:ln>
          </p:spPr>
        </p:cxnSp>
        <p:sp>
          <p:nvSpPr>
            <p:cNvPr id="117" name="Google Shape;8615;p57">
              <a:extLst>
                <a:ext uri="{FF2B5EF4-FFF2-40B4-BE49-F238E27FC236}">
                  <a16:creationId xmlns:a16="http://schemas.microsoft.com/office/drawing/2014/main" id="{1A8577C1-CCEF-B62A-C5C0-C35C9922E7DF}"/>
                </a:ext>
              </a:extLst>
            </p:cNvPr>
            <p:cNvSpPr/>
            <p:nvPr/>
          </p:nvSpPr>
          <p:spPr>
            <a:xfrm>
              <a:off x="1200298" y="4738465"/>
              <a:ext cx="102300" cy="102300"/>
            </a:xfrm>
            <a:prstGeom prst="ellipse">
              <a:avLst/>
            </a:prstGeom>
            <a:grpFill/>
            <a:ln>
              <a:solidFill>
                <a:srgbClr val="19285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" name="Google Shape;8616;p57">
              <a:extLst>
                <a:ext uri="{FF2B5EF4-FFF2-40B4-BE49-F238E27FC236}">
                  <a16:creationId xmlns:a16="http://schemas.microsoft.com/office/drawing/2014/main" id="{EAB8EF30-93B9-2F06-267B-EFB189B07491}"/>
                </a:ext>
              </a:extLst>
            </p:cNvPr>
            <p:cNvSpPr/>
            <p:nvPr/>
          </p:nvSpPr>
          <p:spPr>
            <a:xfrm>
              <a:off x="2175146" y="4738465"/>
              <a:ext cx="102300" cy="102300"/>
            </a:xfrm>
            <a:prstGeom prst="ellipse">
              <a:avLst/>
            </a:prstGeom>
            <a:grpFill/>
            <a:ln>
              <a:solidFill>
                <a:srgbClr val="19285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" name="Google Shape;8617;p57">
              <a:extLst>
                <a:ext uri="{FF2B5EF4-FFF2-40B4-BE49-F238E27FC236}">
                  <a16:creationId xmlns:a16="http://schemas.microsoft.com/office/drawing/2014/main" id="{93696C6E-7F22-1ECA-1755-E5BDBB095722}"/>
                </a:ext>
              </a:extLst>
            </p:cNvPr>
            <p:cNvSpPr/>
            <p:nvPr/>
          </p:nvSpPr>
          <p:spPr>
            <a:xfrm>
              <a:off x="3040751" y="4738465"/>
              <a:ext cx="102300" cy="102300"/>
            </a:xfrm>
            <a:prstGeom prst="ellipse">
              <a:avLst/>
            </a:prstGeom>
            <a:grpFill/>
            <a:ln>
              <a:solidFill>
                <a:srgbClr val="19285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" name="Google Shape;8618;p57">
              <a:extLst>
                <a:ext uri="{FF2B5EF4-FFF2-40B4-BE49-F238E27FC236}">
                  <a16:creationId xmlns:a16="http://schemas.microsoft.com/office/drawing/2014/main" id="{5D517135-CBF4-F2CB-8A86-0AB366CB4A3E}"/>
                </a:ext>
              </a:extLst>
            </p:cNvPr>
            <p:cNvSpPr/>
            <p:nvPr/>
          </p:nvSpPr>
          <p:spPr>
            <a:xfrm>
              <a:off x="4028157" y="4738465"/>
              <a:ext cx="102300" cy="102300"/>
            </a:xfrm>
            <a:prstGeom prst="ellipse">
              <a:avLst/>
            </a:prstGeom>
            <a:grpFill/>
            <a:ln>
              <a:solidFill>
                <a:srgbClr val="19285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8619;p57">
              <a:extLst>
                <a:ext uri="{FF2B5EF4-FFF2-40B4-BE49-F238E27FC236}">
                  <a16:creationId xmlns:a16="http://schemas.microsoft.com/office/drawing/2014/main" id="{BC0F3066-B72D-A4F3-A98A-8AC700179B56}"/>
                </a:ext>
              </a:extLst>
            </p:cNvPr>
            <p:cNvSpPr/>
            <p:nvPr/>
          </p:nvSpPr>
          <p:spPr>
            <a:xfrm>
              <a:off x="5040827" y="4738465"/>
              <a:ext cx="102300" cy="102300"/>
            </a:xfrm>
            <a:prstGeom prst="ellipse">
              <a:avLst/>
            </a:prstGeom>
            <a:grpFill/>
            <a:ln>
              <a:solidFill>
                <a:srgbClr val="19285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" name="Rectángulo 1"/>
          <p:cNvSpPr/>
          <p:nvPr/>
        </p:nvSpPr>
        <p:spPr>
          <a:xfrm>
            <a:off x="150607" y="1754868"/>
            <a:ext cx="1160924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es-GT" sz="2400" dirty="0"/>
              <a:t>La resiliencia climática, según la Convención Marco de las Naciones Unidas sobre el Cambio Climático (CMNUCC), se refiere a la capacidad de un sistema, comunidad o país para anticipar, prepararse, responder y adaptarse a los impactos del cambio climático de manera que puedan reducir sus vulnerabilidades y mantener sus funciones esenciales.</a:t>
            </a:r>
            <a:endParaRPr lang="es-ES" dirty="0"/>
          </a:p>
          <a:p>
            <a:pPr algn="just"/>
            <a:endParaRPr lang="es-ES" dirty="0"/>
          </a:p>
          <a:p>
            <a:pPr algn="just"/>
            <a:endParaRPr lang="es-GT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7DC9A48-B64C-E6FF-C1E8-A27BAE47E1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8982317"/>
              </p:ext>
            </p:extLst>
          </p:nvPr>
        </p:nvGraphicFramePr>
        <p:xfrm>
          <a:off x="1559739" y="3655319"/>
          <a:ext cx="8816109" cy="2383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6927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3B7A164-864D-9748-9CDC-F88DF83E2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33" y="149084"/>
            <a:ext cx="10408929" cy="976585"/>
          </a:xfrm>
        </p:spPr>
        <p:txBody>
          <a:bodyPr/>
          <a:lstStyle/>
          <a:p>
            <a:pPr algn="ctr"/>
            <a:r>
              <a:rPr lang="es-ES_tradnl" sz="4000" b="0" dirty="0">
                <a:solidFill>
                  <a:schemeClr val="tx1"/>
                </a:solidFill>
              </a:rPr>
              <a:t>Insuficientes acciones de adaptación.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880816-E624-F043-A12C-96A932ACE6B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1575" y="1283522"/>
            <a:ext cx="5974709" cy="4976079"/>
          </a:xfrm>
        </p:spPr>
        <p:txBody>
          <a:bodyPr/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s-ES_tradnl" dirty="0"/>
              <a:t>A pesar de recientes progresos en iniciativas de adaptación, todavía hay brechas sustanciales que aumentarán con las tasas actuales de implementación.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ES_tradnl" dirty="0"/>
              <a:t>Las principales barreras identificadas son institucionales y financieras.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ES_tradnl" dirty="0"/>
              <a:t>Las políticas de adaptación se enfocan en los impactos climáticos, usualmente sin atacar los procesos sociales y económicos que causan la vulnerabilidad.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ES_tradnl" dirty="0"/>
              <a:t>Los países desarrollados se comprometieron a brindar $100 millardos anuales a partir del 2020 a los países en desarrollo.  El COVID impidió que se alcanzara esta meta.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ES_tradnl" dirty="0"/>
              <a:t>La mayoría de fondos todavía se destinan a mitigación, y en la región es importante incrementar los fondos de adaptación.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56FEA0-95F9-4026-7F0A-8FB9BC237F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2040" y="1125669"/>
            <a:ext cx="6096000" cy="44488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5567E0-70E4-2525-128A-55689900ED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5718" y="1729805"/>
            <a:ext cx="3036548" cy="22965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EF784A-A021-6322-754A-23296DAD4785}"/>
              </a:ext>
            </a:extLst>
          </p:cNvPr>
          <p:cNvSpPr txBox="1"/>
          <p:nvPr/>
        </p:nvSpPr>
        <p:spPr>
          <a:xfrm>
            <a:off x="7468576" y="5522049"/>
            <a:ext cx="456817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/>
              <a:t>https://</a:t>
            </a:r>
            <a:r>
              <a:rPr lang="en-US" sz="2133" dirty="0" err="1"/>
              <a:t>climatefundsupdate.org</a:t>
            </a:r>
            <a:r>
              <a:rPr lang="en-US" sz="2133" dirty="0"/>
              <a:t>/</a:t>
            </a:r>
            <a:endParaRPr lang="en-GT" sz="2133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2BD77B-DE3C-7E49-3465-07504A54DDC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417" y="6312790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</p:spTree>
    <p:extLst>
      <p:ext uri="{BB962C8B-B14F-4D97-AF65-F5344CB8AC3E}">
        <p14:creationId xmlns:p14="http://schemas.microsoft.com/office/powerpoint/2010/main" val="3391569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1">
            <a:extLst>
              <a:ext uri="{FF2B5EF4-FFF2-40B4-BE49-F238E27FC236}">
                <a16:creationId xmlns:a16="http://schemas.microsoft.com/office/drawing/2014/main" id="{1772D657-A34C-EE4A-8162-3FB045AA49C0}"/>
              </a:ext>
            </a:extLst>
          </p:cNvPr>
          <p:cNvSpPr txBox="1">
            <a:spLocks/>
          </p:cNvSpPr>
          <p:nvPr/>
        </p:nvSpPr>
        <p:spPr>
          <a:xfrm>
            <a:off x="1864659" y="6533606"/>
            <a:ext cx="9926565" cy="3429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57129" rtl="0" eaLnBrk="1" latinLnBrk="0" hangingPunct="1">
              <a:lnSpc>
                <a:spcPts val="1350"/>
              </a:lnSpc>
              <a:spcBef>
                <a:spcPct val="20000"/>
              </a:spcBef>
              <a:buFont typeface="Arial"/>
              <a:buNone/>
              <a:defRPr sz="1500" kern="1200" baseline="0">
                <a:solidFill>
                  <a:srgbClr val="FFFFFF"/>
                </a:solidFill>
                <a:latin typeface="Calibri" charset="0"/>
                <a:ea typeface="+mn-ea"/>
                <a:cs typeface="+mn-cs"/>
              </a:defRPr>
            </a:lvl1pPr>
            <a:lvl2pPr marL="257129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Calibri" charset="0"/>
                <a:ea typeface="+mn-ea"/>
                <a:cs typeface="+mn-cs"/>
              </a:defRPr>
            </a:lvl2pPr>
            <a:lvl3pPr marL="514259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Calibri" charset="0"/>
                <a:ea typeface="+mn-ea"/>
                <a:cs typeface="+mn-cs"/>
              </a:defRPr>
            </a:lvl3pPr>
            <a:lvl4pPr marL="771386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Calibri" charset="0"/>
                <a:ea typeface="+mn-ea"/>
                <a:cs typeface="+mn-cs"/>
              </a:defRPr>
            </a:lvl4pPr>
            <a:lvl5pPr marL="1028514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675" kern="1200" baseline="0">
                <a:solidFill>
                  <a:schemeClr val="tx1">
                    <a:tint val="75000"/>
                  </a:schemeClr>
                </a:solidFill>
                <a:latin typeface="Calibri" charset="0"/>
                <a:ea typeface="+mn-ea"/>
                <a:cs typeface="+mn-cs"/>
              </a:defRPr>
            </a:lvl5pPr>
            <a:lvl6pPr marL="1285642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2770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799899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027" indent="0" algn="ctr" defTabSz="257129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 b="1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[India Water Portal CC BY-NC-SA 2.0; </a:t>
            </a:r>
            <a:r>
              <a:rPr lang="en-GB" sz="1200" b="1" dirty="0" err="1">
                <a:solidFill>
                  <a:schemeClr val="bg1">
                    <a:lumMod val="75000"/>
                  </a:schemeClr>
                </a:solidFill>
                <a:latin typeface="+mn-lt"/>
              </a:rPr>
              <a:t>Nasif</a:t>
            </a:r>
            <a:r>
              <a:rPr lang="en-GB" sz="1200" b="1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 Ahmed / UNDP Bangladesh CC BY-NC-ND 2.0;  U.S. Army Corps of Engineers CC BY 2.0]</a:t>
            </a:r>
          </a:p>
        </p:txBody>
      </p:sp>
      <p:sp>
        <p:nvSpPr>
          <p:cNvPr id="17" name="Title 10">
            <a:extLst>
              <a:ext uri="{FF2B5EF4-FFF2-40B4-BE49-F238E27FC236}">
                <a16:creationId xmlns:a16="http://schemas.microsoft.com/office/drawing/2014/main" id="{2E59686D-11C5-E243-BCEE-4D55AB1D55E5}"/>
              </a:ext>
            </a:extLst>
          </p:cNvPr>
          <p:cNvSpPr txBox="1">
            <a:spLocks/>
          </p:cNvSpPr>
          <p:nvPr/>
        </p:nvSpPr>
        <p:spPr>
          <a:xfrm>
            <a:off x="532216" y="317012"/>
            <a:ext cx="5726344" cy="767233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>
            <a:lvl1pPr marL="11113" indent="0" algn="l" defTabSz="257129" rtl="0" eaLnBrk="1" latinLnBrk="0" hangingPunct="1">
              <a:lnSpc>
                <a:spcPts val="1950"/>
              </a:lnSpc>
              <a:spcBef>
                <a:spcPct val="0"/>
              </a:spcBef>
              <a:buNone/>
              <a:tabLst/>
              <a:defRPr sz="2250" b="1" kern="1200" cap="none" baseline="0">
                <a:solidFill>
                  <a:srgbClr val="0034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 dirty="0" err="1"/>
              <a:t>Problemas</a:t>
            </a:r>
            <a:r>
              <a:rPr lang="en-US" sz="3000" dirty="0"/>
              <a:t> </a:t>
            </a:r>
            <a:r>
              <a:rPr lang="en-US" sz="3000" dirty="0" err="1"/>
              <a:t>financieros</a:t>
            </a:r>
            <a:r>
              <a:rPr lang="en-US" sz="3000" dirty="0"/>
              <a:t> clave</a:t>
            </a:r>
          </a:p>
        </p:txBody>
      </p:sp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F3702F96-0F8D-2348-B75B-BAA8C5D96897}"/>
              </a:ext>
            </a:extLst>
          </p:cNvPr>
          <p:cNvSpPr txBox="1">
            <a:spLocks/>
          </p:cNvSpPr>
          <p:nvPr/>
        </p:nvSpPr>
        <p:spPr>
          <a:xfrm>
            <a:off x="302591" y="1084245"/>
            <a:ext cx="5832359" cy="5058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7127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14257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71385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8513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207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335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464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592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9609" indent="-207428">
              <a:lnSpc>
                <a:spcPct val="100000"/>
              </a:lnSpc>
              <a:buFont typeface="Arial" charset="0"/>
              <a:buChar char="•"/>
              <a:defRPr/>
            </a:pPr>
            <a:r>
              <a:rPr lang="en-US" sz="2133" dirty="0"/>
              <a:t>La </a:t>
            </a:r>
            <a:r>
              <a:rPr lang="en-US" sz="2133" dirty="0" err="1"/>
              <a:t>cooperación</a:t>
            </a:r>
            <a:r>
              <a:rPr lang="en-US" sz="2133" dirty="0"/>
              <a:t> </a:t>
            </a:r>
            <a:r>
              <a:rPr lang="en-US" sz="2133" dirty="0" err="1"/>
              <a:t>internacional</a:t>
            </a:r>
            <a:r>
              <a:rPr lang="en-US" sz="2133" dirty="0"/>
              <a:t> y la </a:t>
            </a:r>
            <a:r>
              <a:rPr lang="en-US" sz="2133" dirty="0" err="1"/>
              <a:t>asistencia</a:t>
            </a:r>
            <a:r>
              <a:rPr lang="en-US" sz="2133" dirty="0"/>
              <a:t> </a:t>
            </a:r>
            <a:r>
              <a:rPr lang="en-US" sz="2133" dirty="0" err="1"/>
              <a:t>financiera</a:t>
            </a:r>
            <a:r>
              <a:rPr lang="en-US" sz="2133" dirty="0"/>
              <a:t> son clave.</a:t>
            </a:r>
          </a:p>
          <a:p>
            <a:pPr marL="319609" indent="-207428">
              <a:lnSpc>
                <a:spcPct val="100000"/>
              </a:lnSpc>
              <a:buFont typeface="Arial" charset="0"/>
              <a:buChar char="•"/>
              <a:defRPr/>
            </a:pPr>
            <a:r>
              <a:rPr lang="en-US" sz="2133" dirty="0"/>
              <a:t>Los </a:t>
            </a:r>
            <a:r>
              <a:rPr lang="en-US" sz="2133" dirty="0" err="1"/>
              <a:t>flujos</a:t>
            </a:r>
            <a:r>
              <a:rPr lang="en-US" sz="2133" dirty="0"/>
              <a:t> </a:t>
            </a:r>
            <a:r>
              <a:rPr lang="en-US" sz="2133" dirty="0" err="1"/>
              <a:t>financieros</a:t>
            </a:r>
            <a:r>
              <a:rPr lang="en-US" sz="2133" dirty="0"/>
              <a:t> </a:t>
            </a:r>
            <a:r>
              <a:rPr lang="en-US" sz="2133" dirty="0" err="1"/>
              <a:t>globales</a:t>
            </a:r>
            <a:r>
              <a:rPr lang="en-US" sz="2133" dirty="0"/>
              <a:t> </a:t>
            </a:r>
            <a:r>
              <a:rPr lang="en-US" sz="2133" dirty="0" err="1"/>
              <a:t>actuales</a:t>
            </a:r>
            <a:r>
              <a:rPr lang="en-US" sz="2133" dirty="0"/>
              <a:t> son </a:t>
            </a:r>
            <a:r>
              <a:rPr lang="en-US" sz="2133" dirty="0" err="1"/>
              <a:t>insuficientes</a:t>
            </a:r>
            <a:r>
              <a:rPr lang="en-US" sz="2133" dirty="0"/>
              <a:t>.</a:t>
            </a:r>
          </a:p>
          <a:p>
            <a:pPr marL="319609" indent="-207428">
              <a:lnSpc>
                <a:spcPct val="100000"/>
              </a:lnSpc>
              <a:buFont typeface="Arial" charset="0"/>
              <a:buChar char="•"/>
              <a:defRPr/>
            </a:pPr>
            <a:r>
              <a:rPr lang="en-US" sz="2133" dirty="0">
                <a:solidFill>
                  <a:schemeClr val="tx1"/>
                </a:solidFill>
              </a:rPr>
              <a:t>La </a:t>
            </a:r>
            <a:r>
              <a:rPr lang="en-US" sz="2133" dirty="0" err="1">
                <a:solidFill>
                  <a:schemeClr val="tx1"/>
                </a:solidFill>
              </a:rPr>
              <a:t>mayoría</a:t>
            </a:r>
            <a:r>
              <a:rPr lang="en-US" sz="2133" dirty="0">
                <a:solidFill>
                  <a:schemeClr val="tx1"/>
                </a:solidFill>
              </a:rPr>
              <a:t> del </a:t>
            </a:r>
            <a:r>
              <a:rPr lang="en-US" sz="2133" dirty="0" err="1">
                <a:solidFill>
                  <a:schemeClr val="tx1"/>
                </a:solidFill>
              </a:rPr>
              <a:t>financiamiento</a:t>
            </a:r>
            <a:r>
              <a:rPr lang="en-US" sz="2133" dirty="0">
                <a:solidFill>
                  <a:schemeClr val="tx1"/>
                </a:solidFill>
              </a:rPr>
              <a:t> se </a:t>
            </a:r>
            <a:r>
              <a:rPr lang="en-US" sz="2133" dirty="0" err="1">
                <a:solidFill>
                  <a:schemeClr val="tx1"/>
                </a:solidFill>
              </a:rPr>
              <a:t>enfoca</a:t>
            </a:r>
            <a:r>
              <a:rPr lang="en-US" sz="2133" dirty="0">
                <a:solidFill>
                  <a:schemeClr val="tx1"/>
                </a:solidFill>
              </a:rPr>
              <a:t> </a:t>
            </a:r>
            <a:r>
              <a:rPr lang="en-US" sz="2133" dirty="0" err="1">
                <a:solidFill>
                  <a:schemeClr val="tx1"/>
                </a:solidFill>
              </a:rPr>
              <a:t>en</a:t>
            </a:r>
            <a:r>
              <a:rPr lang="en-US" sz="2133" dirty="0">
                <a:solidFill>
                  <a:schemeClr val="tx1"/>
                </a:solidFill>
              </a:rPr>
              <a:t> </a:t>
            </a:r>
            <a:r>
              <a:rPr lang="en-US" sz="2133" dirty="0" err="1">
                <a:solidFill>
                  <a:schemeClr val="tx1"/>
                </a:solidFill>
              </a:rPr>
              <a:t>mitigación</a:t>
            </a:r>
            <a:r>
              <a:rPr lang="en-US" sz="2133" dirty="0">
                <a:solidFill>
                  <a:schemeClr val="tx1"/>
                </a:solidFill>
              </a:rPr>
              <a:t> y no </a:t>
            </a:r>
            <a:r>
              <a:rPr lang="en-US" sz="2133" dirty="0" err="1">
                <a:solidFill>
                  <a:schemeClr val="tx1"/>
                </a:solidFill>
              </a:rPr>
              <a:t>en</a:t>
            </a:r>
            <a:r>
              <a:rPr lang="en-US" sz="2133" dirty="0">
                <a:solidFill>
                  <a:schemeClr val="tx1"/>
                </a:solidFill>
              </a:rPr>
              <a:t> </a:t>
            </a:r>
            <a:r>
              <a:rPr lang="en-US" sz="2133" dirty="0" err="1">
                <a:solidFill>
                  <a:schemeClr val="tx1"/>
                </a:solidFill>
              </a:rPr>
              <a:t>adaptación</a:t>
            </a:r>
            <a:r>
              <a:rPr lang="en-US" sz="2133" dirty="0">
                <a:solidFill>
                  <a:schemeClr val="tx1"/>
                </a:solidFill>
              </a:rPr>
              <a:t>.</a:t>
            </a:r>
          </a:p>
          <a:p>
            <a:pPr marL="319609" indent="-207428">
              <a:lnSpc>
                <a:spcPct val="100000"/>
              </a:lnSpc>
              <a:buFont typeface="Arial" charset="0"/>
              <a:buChar char="•"/>
              <a:defRPr/>
            </a:pPr>
            <a:r>
              <a:rPr lang="en-US" sz="2133" dirty="0" err="1">
                <a:solidFill>
                  <a:schemeClr val="tx1"/>
                </a:solidFill>
              </a:rPr>
              <a:t>Dificultad</a:t>
            </a:r>
            <a:r>
              <a:rPr lang="en-US" sz="2133" dirty="0">
                <a:solidFill>
                  <a:schemeClr val="tx1"/>
                </a:solidFill>
              </a:rPr>
              <a:t> </a:t>
            </a:r>
            <a:r>
              <a:rPr lang="en-US" sz="2133" dirty="0" err="1">
                <a:solidFill>
                  <a:schemeClr val="tx1"/>
                </a:solidFill>
              </a:rPr>
              <a:t>en</a:t>
            </a:r>
            <a:r>
              <a:rPr lang="en-US" sz="2133" dirty="0">
                <a:solidFill>
                  <a:schemeClr val="tx1"/>
                </a:solidFill>
              </a:rPr>
              <a:t> acceder al </a:t>
            </a:r>
            <a:r>
              <a:rPr lang="en-US" sz="2133" dirty="0" err="1">
                <a:solidFill>
                  <a:schemeClr val="tx1"/>
                </a:solidFill>
              </a:rPr>
              <a:t>financiamiento</a:t>
            </a:r>
            <a:r>
              <a:rPr lang="en-US" sz="2133" dirty="0">
                <a:solidFill>
                  <a:schemeClr val="tx1"/>
                </a:solidFill>
              </a:rPr>
              <a:t> </a:t>
            </a:r>
            <a:r>
              <a:rPr lang="en-US" sz="2133" dirty="0" err="1">
                <a:solidFill>
                  <a:schemeClr val="tx1"/>
                </a:solidFill>
              </a:rPr>
              <a:t>climático</a:t>
            </a:r>
            <a:r>
              <a:rPr lang="en-US" sz="2133" dirty="0">
                <a:solidFill>
                  <a:schemeClr val="tx1"/>
                </a:solidFill>
              </a:rPr>
              <a:t>, </a:t>
            </a:r>
            <a:r>
              <a:rPr lang="en-US" sz="2133" dirty="0" err="1">
                <a:solidFill>
                  <a:schemeClr val="tx1"/>
                </a:solidFill>
              </a:rPr>
              <a:t>especialmente</a:t>
            </a:r>
            <a:r>
              <a:rPr lang="en-US" sz="2133" dirty="0">
                <a:solidFill>
                  <a:schemeClr val="tx1"/>
                </a:solidFill>
              </a:rPr>
              <a:t> </a:t>
            </a:r>
            <a:r>
              <a:rPr lang="en-US" sz="2133" dirty="0" err="1">
                <a:solidFill>
                  <a:schemeClr val="tx1"/>
                </a:solidFill>
              </a:rPr>
              <a:t>en</a:t>
            </a:r>
            <a:r>
              <a:rPr lang="en-US" sz="2133" dirty="0">
                <a:solidFill>
                  <a:schemeClr val="tx1"/>
                </a:solidFill>
              </a:rPr>
              <a:t> </a:t>
            </a:r>
            <a:r>
              <a:rPr lang="en-US" sz="2133" dirty="0" err="1">
                <a:solidFill>
                  <a:schemeClr val="tx1"/>
                </a:solidFill>
              </a:rPr>
              <a:t>países</a:t>
            </a:r>
            <a:r>
              <a:rPr lang="en-US" sz="2133" dirty="0">
                <a:solidFill>
                  <a:schemeClr val="tx1"/>
                </a:solidFill>
              </a:rPr>
              <a:t> con </a:t>
            </a:r>
            <a:r>
              <a:rPr lang="en-US" sz="2133" dirty="0" err="1">
                <a:solidFill>
                  <a:schemeClr val="tx1"/>
                </a:solidFill>
              </a:rPr>
              <a:t>gobiernos</a:t>
            </a:r>
            <a:r>
              <a:rPr lang="en-US" sz="2133" dirty="0">
                <a:solidFill>
                  <a:schemeClr val="tx1"/>
                </a:solidFill>
              </a:rPr>
              <a:t> </a:t>
            </a:r>
            <a:r>
              <a:rPr lang="en-US" sz="2133" dirty="0" err="1">
                <a:solidFill>
                  <a:schemeClr val="tx1"/>
                </a:solidFill>
              </a:rPr>
              <a:t>débiles</a:t>
            </a:r>
            <a:r>
              <a:rPr lang="en-US" sz="2133" dirty="0">
                <a:solidFill>
                  <a:schemeClr val="tx1"/>
                </a:solidFill>
              </a:rPr>
              <a:t> </a:t>
            </a:r>
            <a:r>
              <a:rPr lang="en-US" sz="2133" dirty="0" err="1">
                <a:solidFill>
                  <a:schemeClr val="tx1"/>
                </a:solidFill>
              </a:rPr>
              <a:t>técnicamente</a:t>
            </a:r>
            <a:r>
              <a:rPr lang="en-US" sz="2133" dirty="0">
                <a:solidFill>
                  <a:schemeClr val="tx1"/>
                </a:solidFill>
              </a:rPr>
              <a:t>.</a:t>
            </a:r>
          </a:p>
          <a:p>
            <a:pPr marL="319609" indent="-207428">
              <a:lnSpc>
                <a:spcPct val="100000"/>
              </a:lnSpc>
              <a:buFont typeface="Arial" charset="0"/>
              <a:buChar char="•"/>
              <a:defRPr/>
            </a:pPr>
            <a:r>
              <a:rPr lang="en-US" sz="2133" dirty="0"/>
              <a:t>El </a:t>
            </a:r>
            <a:r>
              <a:rPr lang="en-US" sz="2133" dirty="0" err="1"/>
              <a:t>cambio</a:t>
            </a:r>
            <a:r>
              <a:rPr lang="en-US" sz="2133" dirty="0"/>
              <a:t> </a:t>
            </a:r>
            <a:r>
              <a:rPr lang="en-US" sz="2133" dirty="0" err="1"/>
              <a:t>climático</a:t>
            </a:r>
            <a:r>
              <a:rPr lang="en-US" sz="2133" dirty="0"/>
              <a:t> </a:t>
            </a:r>
            <a:r>
              <a:rPr lang="en-US" sz="2133" dirty="0" err="1"/>
              <a:t>puede</a:t>
            </a:r>
            <a:r>
              <a:rPr lang="en-US" sz="2133" dirty="0"/>
              <a:t> </a:t>
            </a:r>
            <a:r>
              <a:rPr lang="en-US" sz="2133" dirty="0" err="1"/>
              <a:t>frenar</a:t>
            </a:r>
            <a:r>
              <a:rPr lang="en-US" sz="2133" dirty="0"/>
              <a:t> </a:t>
            </a:r>
            <a:r>
              <a:rPr lang="en-US" sz="2133" dirty="0" err="1"/>
              <a:t>el</a:t>
            </a:r>
            <a:r>
              <a:rPr lang="en-US" sz="2133" dirty="0"/>
              <a:t> </a:t>
            </a:r>
            <a:r>
              <a:rPr lang="en-US" sz="2133" dirty="0" err="1"/>
              <a:t>crecimiento</a:t>
            </a:r>
            <a:r>
              <a:rPr lang="en-US" sz="2133" dirty="0"/>
              <a:t> </a:t>
            </a:r>
            <a:r>
              <a:rPr lang="en-US" sz="2133" dirty="0" err="1"/>
              <a:t>económico</a:t>
            </a:r>
            <a:r>
              <a:rPr lang="en-US" sz="2133" dirty="0"/>
              <a:t> y </a:t>
            </a:r>
            <a:r>
              <a:rPr lang="en-US" sz="2133" dirty="0" err="1"/>
              <a:t>socabar</a:t>
            </a:r>
            <a:r>
              <a:rPr lang="en-US" sz="2133" dirty="0"/>
              <a:t> </a:t>
            </a:r>
            <a:r>
              <a:rPr lang="en-US" sz="2133" dirty="0" err="1"/>
              <a:t>los</a:t>
            </a:r>
            <a:r>
              <a:rPr lang="en-US" sz="2133" dirty="0"/>
              <a:t> </a:t>
            </a:r>
            <a:r>
              <a:rPr lang="en-US" sz="2133" dirty="0" err="1"/>
              <a:t>esfuerzos</a:t>
            </a:r>
            <a:r>
              <a:rPr lang="en-US" sz="2133" dirty="0"/>
              <a:t> </a:t>
            </a:r>
            <a:r>
              <a:rPr lang="en-US" sz="2133" dirty="0" err="1"/>
              <a:t>por</a:t>
            </a:r>
            <a:r>
              <a:rPr lang="en-US" sz="2133" dirty="0"/>
              <a:t> </a:t>
            </a:r>
            <a:r>
              <a:rPr lang="en-US" sz="2133" dirty="0" err="1"/>
              <a:t>lograr</a:t>
            </a:r>
            <a:r>
              <a:rPr lang="en-US" sz="2133" dirty="0"/>
              <a:t> un Desarrollo </a:t>
            </a:r>
            <a:r>
              <a:rPr lang="en-US" sz="2133" dirty="0" err="1"/>
              <a:t>sostenible</a:t>
            </a:r>
            <a:r>
              <a:rPr lang="en-US" sz="2133" dirty="0"/>
              <a:t>.</a:t>
            </a:r>
          </a:p>
        </p:txBody>
      </p:sp>
      <p:pic>
        <p:nvPicPr>
          <p:cNvPr id="8" name="Inhaltsplatzhalter 5">
            <a:extLst>
              <a:ext uri="{FF2B5EF4-FFF2-40B4-BE49-F238E27FC236}">
                <a16:creationId xmlns:a16="http://schemas.microsoft.com/office/drawing/2014/main" id="{2427D194-65F1-9943-96A8-9B2D01950F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8560" y="838200"/>
            <a:ext cx="5542224" cy="3474549"/>
          </a:xfrm>
          <a:prstGeom prst="rect">
            <a:avLst/>
          </a:prstGeom>
        </p:spPr>
      </p:pic>
      <p:pic>
        <p:nvPicPr>
          <p:cNvPr id="9" name="Inhaltsplatzhalter 7">
            <a:extLst>
              <a:ext uri="{FF2B5EF4-FFF2-40B4-BE49-F238E27FC236}">
                <a16:creationId xmlns:a16="http://schemas.microsoft.com/office/drawing/2014/main" id="{263DB1CD-A179-6845-8A7C-E8AA9D11039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88000" y="4450320"/>
            <a:ext cx="2697600" cy="1920000"/>
          </a:xfrm>
          <a:prstGeom prst="rect">
            <a:avLst/>
          </a:prstGeom>
        </p:spPr>
      </p:pic>
      <p:pic>
        <p:nvPicPr>
          <p:cNvPr id="10" name="Inhaltsplatzhalter 7">
            <a:extLst>
              <a:ext uri="{FF2B5EF4-FFF2-40B4-BE49-F238E27FC236}">
                <a16:creationId xmlns:a16="http://schemas.microsoft.com/office/drawing/2014/main" id="{0F8E53EB-3A9A-1C48-B6A3-138874506236}"/>
              </a:ext>
            </a:extLst>
          </p:cNvPr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7493" y="4444332"/>
            <a:ext cx="2696897" cy="1920000"/>
          </a:xfrm>
          <a:prstGeom prst="rect">
            <a:avLst/>
          </a:prstGeom>
        </p:spPr>
      </p:pic>
      <p:grpSp>
        <p:nvGrpSpPr>
          <p:cNvPr id="2" name="Grupo 10">
            <a:extLst>
              <a:ext uri="{FF2B5EF4-FFF2-40B4-BE49-F238E27FC236}">
                <a16:creationId xmlns:a16="http://schemas.microsoft.com/office/drawing/2014/main" id="{7AB1980C-AFFF-3B81-BE7C-3955A898C519}"/>
              </a:ext>
            </a:extLst>
          </p:cNvPr>
          <p:cNvGrpSpPr/>
          <p:nvPr/>
        </p:nvGrpSpPr>
        <p:grpSpPr>
          <a:xfrm>
            <a:off x="10453036" y="-267314"/>
            <a:ext cx="1420586" cy="1539068"/>
            <a:chOff x="10463310" y="-277588"/>
            <a:chExt cx="1420586" cy="1539068"/>
          </a:xfrm>
        </p:grpSpPr>
        <p:sp>
          <p:nvSpPr>
            <p:cNvPr id="3" name="Rectángulo 11">
              <a:extLst>
                <a:ext uri="{FF2B5EF4-FFF2-40B4-BE49-F238E27FC236}">
                  <a16:creationId xmlns:a16="http://schemas.microsoft.com/office/drawing/2014/main" id="{E6FB5B02-D9E3-2157-1B05-9ED414109013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4" name="Imagen 12">
              <a:extLst>
                <a:ext uri="{FF2B5EF4-FFF2-40B4-BE49-F238E27FC236}">
                  <a16:creationId xmlns:a16="http://schemas.microsoft.com/office/drawing/2014/main" id="{8392A80C-4D7B-1886-7708-FEB13013B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73256" y="137698"/>
              <a:ext cx="1000693" cy="10229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6904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26437AF3-22FB-604B-9CB3-A749A356A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1750" y="324394"/>
            <a:ext cx="10584912" cy="767233"/>
          </a:xfrm>
        </p:spPr>
        <p:txBody>
          <a:bodyPr/>
          <a:lstStyle/>
          <a:p>
            <a:r>
              <a:rPr lang="es-ES_tradnl" sz="4000" dirty="0"/>
              <a:t>Ruta para un desarrollo climáticamente resiliente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9F489573-A0D6-3047-8E16-16D1E08B5E1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990778" y="1408856"/>
            <a:ext cx="5953278" cy="4586705"/>
          </a:xfrm>
        </p:spPr>
        <p:txBody>
          <a:bodyPr>
            <a:normAutofit lnSpcReduction="10000"/>
          </a:bodyPr>
          <a:lstStyle/>
          <a:p>
            <a:pPr marL="319609" indent="-207428">
              <a:lnSpc>
                <a:spcPct val="100000"/>
              </a:lnSpc>
              <a:spcBef>
                <a:spcPts val="800"/>
              </a:spcBef>
              <a:spcAft>
                <a:spcPts val="267"/>
              </a:spcAft>
              <a:buFont typeface="Arial" charset="0"/>
              <a:buChar char="•"/>
              <a:defRPr/>
            </a:pPr>
            <a:r>
              <a:rPr lang="es-ES_tradnl" sz="2400" dirty="0"/>
              <a:t>Integración de actividades que reduzcan riesgos, reduzcan emisiones y alcancen el desarrollo sostenible.</a:t>
            </a:r>
          </a:p>
          <a:p>
            <a:pPr marL="319609" indent="-207428">
              <a:lnSpc>
                <a:spcPct val="100000"/>
              </a:lnSpc>
              <a:spcBef>
                <a:spcPts val="800"/>
              </a:spcBef>
              <a:spcAft>
                <a:spcPts val="267"/>
              </a:spcAft>
              <a:buFont typeface="Arial" charset="0"/>
              <a:buChar char="•"/>
              <a:defRPr/>
            </a:pPr>
            <a:r>
              <a:rPr lang="es-ES_tradnl" sz="2400" dirty="0"/>
              <a:t>La inclusión de poblaciones más marginalizadas y vulnerables.</a:t>
            </a:r>
          </a:p>
          <a:p>
            <a:pPr marL="319609" indent="-207428">
              <a:lnSpc>
                <a:spcPct val="100000"/>
              </a:lnSpc>
              <a:spcBef>
                <a:spcPts val="800"/>
              </a:spcBef>
              <a:spcAft>
                <a:spcPts val="267"/>
              </a:spcAft>
              <a:buFont typeface="Arial" charset="0"/>
              <a:buChar char="•"/>
              <a:defRPr/>
            </a:pPr>
            <a:r>
              <a:rPr lang="es-ES_tradnl" sz="2400" dirty="0"/>
              <a:t>Participación de la Sociedad Civil.</a:t>
            </a:r>
          </a:p>
          <a:p>
            <a:pPr marL="319609" indent="-207428">
              <a:lnSpc>
                <a:spcPct val="100000"/>
              </a:lnSpc>
              <a:spcBef>
                <a:spcPts val="800"/>
              </a:spcBef>
              <a:spcAft>
                <a:spcPts val="267"/>
              </a:spcAft>
              <a:buFont typeface="Arial" charset="0"/>
              <a:buChar char="•"/>
              <a:defRPr/>
            </a:pPr>
            <a:r>
              <a:rPr lang="es-ES_tradnl" sz="2400" dirty="0"/>
              <a:t>Acciones en el corto plazo antes de alcanzar límites en ecosistemas que lleven a pérdidas y daños.</a:t>
            </a:r>
          </a:p>
          <a:p>
            <a:pPr marL="319609" indent="-207428">
              <a:lnSpc>
                <a:spcPct val="100000"/>
              </a:lnSpc>
              <a:spcBef>
                <a:spcPts val="800"/>
              </a:spcBef>
              <a:spcAft>
                <a:spcPts val="267"/>
              </a:spcAft>
              <a:buFont typeface="Arial" charset="0"/>
              <a:buChar char="•"/>
              <a:defRPr/>
            </a:pPr>
            <a:r>
              <a:rPr lang="es-ES_tradnl" sz="2400" dirty="0"/>
              <a:t>Además de llevarnos a un desarrollo </a:t>
            </a:r>
            <a:r>
              <a:rPr lang="es-ES_tradnl" sz="2400" dirty="0" err="1"/>
              <a:t>resiliente</a:t>
            </a:r>
            <a:r>
              <a:rPr lang="es-ES_tradnl" sz="2400" dirty="0"/>
              <a:t> al clima, estas actividades, estos puntos ayudan a evitar </a:t>
            </a:r>
            <a:r>
              <a:rPr lang="es-ES_tradnl" sz="2400" dirty="0" err="1"/>
              <a:t>maladaptación</a:t>
            </a:r>
            <a:r>
              <a:rPr lang="es-ES_tradnl" sz="2400" dirty="0"/>
              <a:t>.</a:t>
            </a:r>
          </a:p>
        </p:txBody>
      </p:sp>
      <p:pic>
        <p:nvPicPr>
          <p:cNvPr id="2" name="Inhaltsplatzhalter 7">
            <a:extLst>
              <a:ext uri="{FF2B5EF4-FFF2-40B4-BE49-F238E27FC236}">
                <a16:creationId xmlns:a16="http://schemas.microsoft.com/office/drawing/2014/main" id="{62E8B81C-7363-3261-5509-85853C1C25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734" y="4857307"/>
            <a:ext cx="2895600" cy="18389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6DA9E9-007D-E6B2-E94B-9E90C25D2A6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2261" y="983502"/>
            <a:ext cx="3898790" cy="38876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1D177C-3D05-8897-A1AB-0D1110DC0A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417" y="6312790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</p:spTree>
    <p:extLst>
      <p:ext uri="{BB962C8B-B14F-4D97-AF65-F5344CB8AC3E}">
        <p14:creationId xmlns:p14="http://schemas.microsoft.com/office/powerpoint/2010/main" val="3643435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372152-7F8E-1544-96D0-09E3807DAC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1507" y="211296"/>
            <a:ext cx="10628986" cy="707084"/>
          </a:xfrm>
        </p:spPr>
        <p:txBody>
          <a:bodyPr/>
          <a:lstStyle/>
          <a:p>
            <a:r>
              <a:rPr lang="es-ES_tradnl" sz="3600" dirty="0"/>
              <a:t>Mensaje clave del Grupo III: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74B3B5-3420-314F-818C-11B7EF7DC9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32584"/>
            <a:ext cx="3754261" cy="46822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3DFABD-D193-FE47-95E1-25ABDFE9528F}"/>
              </a:ext>
            </a:extLst>
          </p:cNvPr>
          <p:cNvSpPr txBox="1"/>
          <p:nvPr/>
        </p:nvSpPr>
        <p:spPr>
          <a:xfrm>
            <a:off x="4635601" y="747754"/>
            <a:ext cx="6845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/>
              <a:t>Las emisiones promedio de GEI para la década 2010-2019 están en los niveles más altos en la historia de la humanidad. No estamos en la ruta para mantener el calentamiento en 1.5 </a:t>
            </a:r>
            <a:r>
              <a:rPr lang="es-ES_tradnl" sz="2400" dirty="0" err="1"/>
              <a:t>ºC</a:t>
            </a:r>
            <a:r>
              <a:rPr lang="es-ES_tradnl" sz="2400" dirty="0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3DD4E0-EA39-5242-8B54-DBCFFE687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447" y="3166554"/>
            <a:ext cx="8059553" cy="31626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198F7F-D7B1-244D-A7FD-70F4B62FA83F}"/>
              </a:ext>
            </a:extLst>
          </p:cNvPr>
          <p:cNvSpPr txBox="1"/>
          <p:nvPr/>
        </p:nvSpPr>
        <p:spPr>
          <a:xfrm>
            <a:off x="4635601" y="2317414"/>
            <a:ext cx="6737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>
                <a:solidFill>
                  <a:srgbClr val="FF0000"/>
                </a:solidFill>
              </a:rPr>
              <a:t>Urge iniciar un proceso de descarbonización serio para el planeta.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3C8995-3456-9A79-06AB-88E855B65A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417" y="6312790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</p:spTree>
    <p:extLst>
      <p:ext uri="{BB962C8B-B14F-4D97-AF65-F5344CB8AC3E}">
        <p14:creationId xmlns:p14="http://schemas.microsoft.com/office/powerpoint/2010/main" val="3237099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38C5A2-1D2D-0A4E-848E-5A294C67A6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306" y="482601"/>
            <a:ext cx="11796852" cy="707084"/>
          </a:xfrm>
        </p:spPr>
        <p:txBody>
          <a:bodyPr/>
          <a:lstStyle/>
          <a:p>
            <a:r>
              <a:rPr lang="es-ES_tradnl" sz="3600" dirty="0"/>
              <a:t>La temperatura se estabilizará cuando alcancemos emisiones netas de cero (neutralidad de carbono global)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9ABB5D-8D2B-B644-8436-E5FEC4696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149" y="1323414"/>
            <a:ext cx="12298297" cy="30536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FC8A26-5050-FAA2-EC60-E71E547A7F77}"/>
              </a:ext>
            </a:extLst>
          </p:cNvPr>
          <p:cNvSpPr txBox="1"/>
          <p:nvPr/>
        </p:nvSpPr>
        <p:spPr>
          <a:xfrm>
            <a:off x="1142818" y="4313296"/>
            <a:ext cx="105809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/>
              <a:t>Esto incluye la reducción de emisiones actuales más la absorción de GEI ya emitidos, por ejemplo con reforestaciones, manejo de suelos y otros procesos artificiales de captura y almacenamiento de carbono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AAF5F5-0EDD-3DFA-7D9D-50BF907FF3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417" y="6312790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</p:spTree>
    <p:extLst>
      <p:ext uri="{BB962C8B-B14F-4D97-AF65-F5344CB8AC3E}">
        <p14:creationId xmlns:p14="http://schemas.microsoft.com/office/powerpoint/2010/main" val="4133757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EBAF4E52-ACD4-5923-DBE0-FA83EF22F05E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DF56E328-58CE-5966-9085-1942A13EC31E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187A2C3D-0916-29EF-4B33-44E8A8370D14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6ACC58-829E-78E8-CEE7-F0B4574EAA89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F168D9C8-818E-E2A5-2583-F9C5261F2830}"/>
              </a:ext>
            </a:extLst>
          </p:cNvPr>
          <p:cNvSpPr txBox="1"/>
          <p:nvPr/>
        </p:nvSpPr>
        <p:spPr>
          <a:xfrm>
            <a:off x="477406" y="158072"/>
            <a:ext cx="95014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3600" dirty="0"/>
              <a:t>Se requiere un enfoque multidimensional y multisectorial que inlcuya: </a:t>
            </a:r>
            <a:endParaRPr lang="es-GT" sz="36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1987960-6767-312F-6711-C0CB5261A251}"/>
              </a:ext>
            </a:extLst>
          </p:cNvPr>
          <p:cNvSpPr txBox="1"/>
          <p:nvPr/>
        </p:nvSpPr>
        <p:spPr>
          <a:xfrm>
            <a:off x="13252" y="1267361"/>
            <a:ext cx="1213899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GT" sz="2400" b="1" dirty="0"/>
              <a:t>Fortalecimiento de Capacidades Técnicas y Científicas: </a:t>
            </a:r>
            <a:r>
              <a:rPr lang="es-GT" sz="2400" dirty="0"/>
              <a:t>en temas y tecnologías relacionadas al cambio climático.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GT" sz="2400" b="1" dirty="0"/>
              <a:t>Desarrollo de Recursos Humanos</a:t>
            </a:r>
            <a:r>
              <a:rPr lang="es-GT" sz="2400" dirty="0"/>
              <a:t>: fomentar la formación y la retención de profesionales en disciplinas clave.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GT" sz="2400" b="1" dirty="0"/>
              <a:t>Inversión en Investigación: </a:t>
            </a:r>
            <a:r>
              <a:rPr lang="es-GT" sz="2400" dirty="0"/>
              <a:t>en tecnologías innovadoras y soluciones basadas en la ciencia.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GT" sz="2400" b="1" dirty="0"/>
              <a:t>Desarrollo y Adopción de Tecnologías: </a:t>
            </a:r>
            <a:r>
              <a:rPr lang="es-GT" sz="2400" dirty="0"/>
              <a:t>asegurar que las tecnologías sean adecuadas para el contexto local.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GT" sz="2400" b="1" dirty="0"/>
              <a:t>Integración en Políticas y Estrategias: </a:t>
            </a:r>
            <a:r>
              <a:rPr lang="es-GT" sz="2400" dirty="0"/>
              <a:t>incorporar la ciencia y la tecnología en las políticas y estrategias nacionales y locales de cambio climático.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GT" sz="2400" b="1" dirty="0"/>
              <a:t>Colaboración entre Instituciones</a:t>
            </a:r>
            <a:r>
              <a:rPr lang="es-GT" sz="2400" dirty="0"/>
              <a:t>: fomentar alianzas entre universidades, centros de investigación, organismos gubernamentales y empresas privadas.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GT" sz="2400" b="1" dirty="0"/>
              <a:t>Colaboración y Coordinación Interdisciplinaria: </a:t>
            </a:r>
            <a:r>
              <a:rPr lang="es-GT" sz="2400" dirty="0"/>
              <a:t>promover la colaboración entre disciplinas científicas, tecnológicas y sociales para abordar el cambio climático con plataformas de intercambio de conocimiento. </a:t>
            </a:r>
          </a:p>
        </p:txBody>
      </p:sp>
      <p:grpSp>
        <p:nvGrpSpPr>
          <p:cNvPr id="2" name="Grupo 10">
            <a:extLst>
              <a:ext uri="{FF2B5EF4-FFF2-40B4-BE49-F238E27FC236}">
                <a16:creationId xmlns:a16="http://schemas.microsoft.com/office/drawing/2014/main" id="{6FAF61E4-59F9-9FF5-7198-4B3126376700}"/>
              </a:ext>
            </a:extLst>
          </p:cNvPr>
          <p:cNvGrpSpPr/>
          <p:nvPr/>
        </p:nvGrpSpPr>
        <p:grpSpPr>
          <a:xfrm>
            <a:off x="10453036" y="-267314"/>
            <a:ext cx="1420586" cy="1539068"/>
            <a:chOff x="10463310" y="-277588"/>
            <a:chExt cx="1420586" cy="1539068"/>
          </a:xfrm>
        </p:grpSpPr>
        <p:sp>
          <p:nvSpPr>
            <p:cNvPr id="3" name="Rectángulo 11">
              <a:extLst>
                <a:ext uri="{FF2B5EF4-FFF2-40B4-BE49-F238E27FC236}">
                  <a16:creationId xmlns:a16="http://schemas.microsoft.com/office/drawing/2014/main" id="{BF36508B-D7FB-F3BE-B458-BD076BF9063A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5" name="Imagen 12">
              <a:extLst>
                <a:ext uri="{FF2B5EF4-FFF2-40B4-BE49-F238E27FC236}">
                  <a16:creationId xmlns:a16="http://schemas.microsoft.com/office/drawing/2014/main" id="{363358EC-93C0-8C77-07CE-A131AA144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73256" y="137698"/>
              <a:ext cx="1000693" cy="10229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194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78DFAF4A-33C9-1446-99EE-F5A293D89D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4457" y="3545798"/>
            <a:ext cx="3860800" cy="245196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73E7FB-5C0A-B54C-894B-A3F4DB181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012" y="514340"/>
            <a:ext cx="12007843" cy="707084"/>
          </a:xfrm>
        </p:spPr>
        <p:txBody>
          <a:bodyPr/>
          <a:lstStyle/>
          <a:p>
            <a:r>
              <a:rPr lang="es-ES_tradnl" sz="3600" dirty="0"/>
              <a:t>La evidencia científica que presentan los reportes es clara: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498B0-033C-8340-B351-D7B2C344BFA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99716" y="1454854"/>
            <a:ext cx="5866217" cy="4826960"/>
          </a:xfrm>
        </p:spPr>
        <p:txBody>
          <a:bodyPr>
            <a:normAutofit/>
          </a:bodyPr>
          <a:lstStyle/>
          <a:p>
            <a:r>
              <a:rPr lang="es-ES_tradnl" sz="2400" dirty="0"/>
              <a:t>“Cualquier acción por el clima (ODS 13) ayudará a mejorar nuestra calidad de vida en todo sentido.” (Grupo II).</a:t>
            </a:r>
          </a:p>
          <a:p>
            <a:r>
              <a:rPr lang="es-ES_tradnl" sz="2400" dirty="0"/>
              <a:t>“Es crítico acelerar las acciones por el clima para lograr un verdadero desarrollo sostenible.” (Grupo III).</a:t>
            </a:r>
          </a:p>
          <a:p>
            <a:r>
              <a:rPr lang="es-ES_tradnl" sz="2400" dirty="0"/>
              <a:t>“Cualquier retraso en una acción global concertada nos hará perder la ventana de oportunidad que se está cerrando rápidamente para lograr un futuro mejor para todos.” (Grupo II).</a:t>
            </a:r>
          </a:p>
          <a:p>
            <a:r>
              <a:rPr lang="es-ES_tradnl" sz="2400" dirty="0"/>
              <a:t>“El desarrollo </a:t>
            </a:r>
            <a:r>
              <a:rPr lang="es-ES_tradnl" sz="2400" dirty="0" err="1"/>
              <a:t>resiliente</a:t>
            </a:r>
            <a:r>
              <a:rPr lang="es-ES_tradnl" sz="2400" dirty="0"/>
              <a:t> al clima ya es un reto con los niveles de calentamiento actuales.” (Grupo II).</a:t>
            </a:r>
          </a:p>
          <a:p>
            <a:r>
              <a:rPr lang="es-ES_tradnl" sz="2400" dirty="0"/>
              <a:t>“El momento para actuar es ahora.” (Grupo III).</a:t>
            </a:r>
          </a:p>
        </p:txBody>
      </p:sp>
      <p:pic>
        <p:nvPicPr>
          <p:cNvPr id="6" name="Inhaltsplatzhalter 7">
            <a:extLst>
              <a:ext uri="{FF2B5EF4-FFF2-40B4-BE49-F238E27FC236}">
                <a16:creationId xmlns:a16="http://schemas.microsoft.com/office/drawing/2014/main" id="{F5CA4D9D-05A4-3147-BEC2-B238A69633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8794" y="1106511"/>
            <a:ext cx="4021784" cy="25542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AA4D59-BCE1-C66A-3E4B-9DFDC47DCE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417" y="6312790"/>
            <a:ext cx="3237835" cy="584966"/>
          </a:xfrm>
          <a:prstGeom prst="rect">
            <a:avLst/>
          </a:prstGeom>
          <a:solidFill>
            <a:schemeClr val="accent1"/>
          </a:solidFill>
          <a:effectLst/>
        </p:spPr>
      </p:pic>
    </p:spTree>
    <p:extLst>
      <p:ext uri="{BB962C8B-B14F-4D97-AF65-F5344CB8AC3E}">
        <p14:creationId xmlns:p14="http://schemas.microsoft.com/office/powerpoint/2010/main" val="731508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40608" y="-74141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ACB732D-6E85-9E49-016F-0A12A3C05D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2414" y="2659783"/>
            <a:ext cx="6148277" cy="1074787"/>
          </a:xfrm>
        </p:spPr>
        <p:txBody>
          <a:bodyPr anchor="ctr">
            <a:normAutofit/>
          </a:bodyPr>
          <a:lstStyle/>
          <a:p>
            <a:r>
              <a:rPr lang="es-GT" sz="4400" b="1" dirty="0">
                <a:solidFill>
                  <a:schemeClr val="bg1"/>
                </a:solidFill>
                <a:latin typeface="Montserrat" pitchFamily="2" charset="0"/>
              </a:rPr>
              <a:t>Muchas Gracias</a:t>
            </a:r>
            <a:endParaRPr lang="es-GT" sz="4400" dirty="0">
              <a:solidFill>
                <a:srgbClr val="23B2E3"/>
              </a:solidFill>
              <a:latin typeface="Montserrat" pitchFamily="2" charset="0"/>
            </a:endParaRPr>
          </a:p>
        </p:txBody>
      </p:sp>
      <p:pic>
        <p:nvPicPr>
          <p:cNvPr id="6" name="Imagen 3">
            <a:extLst>
              <a:ext uri="{FF2B5EF4-FFF2-40B4-BE49-F238E27FC236}">
                <a16:creationId xmlns:a16="http://schemas.microsoft.com/office/drawing/2014/main" id="{58DDFB97-194A-C19E-E308-42D570F4AE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708" y="451143"/>
            <a:ext cx="5613476" cy="17610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EE2173-73D4-82E1-ED22-9343D61196DE}"/>
              </a:ext>
            </a:extLst>
          </p:cNvPr>
          <p:cNvSpPr txBox="1"/>
          <p:nvPr/>
        </p:nvSpPr>
        <p:spPr>
          <a:xfrm>
            <a:off x="3497178" y="3999613"/>
            <a:ext cx="52317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Dr. Edwin Castellanos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400" dirty="0" err="1">
                <a:solidFill>
                  <a:schemeClr val="bg1"/>
                </a:solidFill>
              </a:rPr>
              <a:t>ejcastellanos@marn.gob.gt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4684AE-ECAC-AFD0-9500-DDCC17A325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447972" y="4094096"/>
            <a:ext cx="2888973" cy="2678594"/>
          </a:xfrm>
          <a:prstGeom prst="rect">
            <a:avLst/>
          </a:prstGeom>
        </p:spPr>
      </p:pic>
      <p:pic>
        <p:nvPicPr>
          <p:cNvPr id="13" name="Picture 12" descr="An aerial view of a landscape&#10;&#10;Description automatically generated">
            <a:extLst>
              <a:ext uri="{FF2B5EF4-FFF2-40B4-BE49-F238E27FC236}">
                <a16:creationId xmlns:a16="http://schemas.microsoft.com/office/drawing/2014/main" id="{8485C56E-1815-BF6E-189E-F3E64349946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40609" y="4411866"/>
            <a:ext cx="3431903" cy="25107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47E3F01-3A06-54AD-1024-33E8C2440F75}"/>
              </a:ext>
            </a:extLst>
          </p:cNvPr>
          <p:cNvSpPr txBox="1"/>
          <p:nvPr/>
        </p:nvSpPr>
        <p:spPr>
          <a:xfrm>
            <a:off x="75222" y="3699274"/>
            <a:ext cx="2915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Sistema silvopastoril en la Costa Sur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01AB6F-B97A-FCBF-0122-62390D10EAFD}"/>
              </a:ext>
            </a:extLst>
          </p:cNvPr>
          <p:cNvSpPr txBox="1"/>
          <p:nvPr/>
        </p:nvSpPr>
        <p:spPr>
          <a:xfrm>
            <a:off x="9553161" y="3076283"/>
            <a:ext cx="2455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Bosque como barrera de protección en río de la Costa Sur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5112CC-8582-5EE5-FD1E-8B40DB4834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9833" y="289973"/>
            <a:ext cx="5145451" cy="929607"/>
          </a:xfrm>
          <a:prstGeom prst="rect">
            <a:avLst/>
          </a:prstGeom>
          <a:effectLst/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F36DCD9E-24C4-E4D7-EDB1-899CEB81D9B5}"/>
              </a:ext>
            </a:extLst>
          </p:cNvPr>
          <p:cNvSpPr txBox="1">
            <a:spLocks/>
          </p:cNvSpPr>
          <p:nvPr/>
        </p:nvSpPr>
        <p:spPr>
          <a:xfrm>
            <a:off x="8423239" y="1397500"/>
            <a:ext cx="3564646" cy="5191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3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9476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58952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38428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7904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207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335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464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592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SIXTH ASSESSMENT REPORT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FFC293A-92BC-F1B4-762F-30A878ABA503}"/>
              </a:ext>
            </a:extLst>
          </p:cNvPr>
          <p:cNvSpPr txBox="1">
            <a:spLocks/>
          </p:cNvSpPr>
          <p:nvPr/>
        </p:nvSpPr>
        <p:spPr>
          <a:xfrm>
            <a:off x="8423239" y="1742739"/>
            <a:ext cx="3876338" cy="3917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900" b="0" kern="1200" baseline="0">
                <a:solidFill>
                  <a:schemeClr val="bg1"/>
                </a:solidFill>
                <a:latin typeface="Arial Narrow"/>
                <a:ea typeface="+mn-ea"/>
                <a:cs typeface="Arial Narrow"/>
              </a:defRPr>
            </a:lvl1pPr>
            <a:lvl2pPr marL="379476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58952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38428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7904" indent="0" algn="l" defTabSz="257129" rtl="0" eaLnBrk="1" latinLnBrk="0" hangingPunct="1">
              <a:spcBef>
                <a:spcPct val="20000"/>
              </a:spcBef>
              <a:buClr>
                <a:srgbClr val="007DBA"/>
              </a:buClr>
              <a:buFontTx/>
              <a:buNone/>
              <a:defRPr sz="14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207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335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464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592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Working Group II – Impacts, Adaptation and Vulnerability</a:t>
            </a:r>
          </a:p>
        </p:txBody>
      </p:sp>
    </p:spTree>
    <p:extLst>
      <p:ext uri="{BB962C8B-B14F-4D97-AF65-F5344CB8AC3E}">
        <p14:creationId xmlns:p14="http://schemas.microsoft.com/office/powerpoint/2010/main" val="62352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8.5|37.5|11.8|7.9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4150</TotalTime>
  <Words>1886</Words>
  <Application>Microsoft Macintosh PowerPoint</Application>
  <PresentationFormat>Widescreen</PresentationFormat>
  <Paragraphs>226</Paragraphs>
  <Slides>24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Aptos</vt:lpstr>
      <vt:lpstr>Arial</vt:lpstr>
      <vt:lpstr>Arial Narrow</vt:lpstr>
      <vt:lpstr>Calibri</vt:lpstr>
      <vt:lpstr>Calibri Light</vt:lpstr>
      <vt:lpstr>Century Gothic</vt:lpstr>
      <vt:lpstr>Montserrat</vt:lpstr>
      <vt:lpstr>Wingdings</vt:lpstr>
      <vt:lpstr>Tema de Office</vt:lpstr>
      <vt:lpstr>PowerPoint Presentation</vt:lpstr>
      <vt:lpstr>Relación entre IPCC &amp; CMNUCC</vt:lpstr>
      <vt:lpstr>PowerPoint Presentation</vt:lpstr>
      <vt:lpstr>La región está altamente expuesta, vulnerable y fuertemente impactada por el cambio climático, situación amplificada por problemas de desigualdad, pobreza, crecimiento poblacional  y deforestación</vt:lpstr>
      <vt:lpstr>PowerPoint Presentation</vt:lpstr>
      <vt:lpstr>PowerPoint Presentation</vt:lpstr>
      <vt:lpstr>PowerPoint Presentation</vt:lpstr>
      <vt:lpstr>Indice de Aridez, Escenario RCP 4.5 Pons et al., 2018 (www.revistayuam.com)</vt:lpstr>
      <vt:lpstr>Disponibilidad de Agua en Centro America para 2100</vt:lpstr>
      <vt:lpstr>Peligros climáticos</vt:lpstr>
      <vt:lpstr>Efectos en cadena de un clima más cálido y más seco para Guatemala.</vt:lpstr>
      <vt:lpstr>PowerPoint Presentation</vt:lpstr>
      <vt:lpstr>Impactos observados y esperados</vt:lpstr>
      <vt:lpstr>Vulnerabilidad.</vt:lpstr>
      <vt:lpstr>Síntesis de impactos observados y proyectados</vt:lpstr>
      <vt:lpstr>PowerPoint Presentation</vt:lpstr>
      <vt:lpstr>Insuficientes acciones de adaptación.</vt:lpstr>
      <vt:lpstr>PowerPoint Presentation</vt:lpstr>
      <vt:lpstr>Ruta para un desarrollo climáticamente resiliente</vt:lpstr>
      <vt:lpstr>Mensaje clave del Grupo III:</vt:lpstr>
      <vt:lpstr>La temperatura se estabilizará cuando alcancemos emisiones netas de cero (neutralidad de carbono global)</vt:lpstr>
      <vt:lpstr>PowerPoint Presentation</vt:lpstr>
      <vt:lpstr>La evidencia científica que presentan los reportes es clara:</vt:lpstr>
      <vt:lpstr>Muchas 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Romeo León</dc:creator>
  <cp:lastModifiedBy>EDWIN JOSUE CASTELLANOS LOPEZ</cp:lastModifiedBy>
  <cp:revision>171</cp:revision>
  <dcterms:created xsi:type="dcterms:W3CDTF">2020-01-14T01:41:24Z</dcterms:created>
  <dcterms:modified xsi:type="dcterms:W3CDTF">2025-04-24T05:15:23Z</dcterms:modified>
</cp:coreProperties>
</file>